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5"/>
  </p:handoutMasterIdLst>
  <p:sldIdLst>
    <p:sldId id="279" r:id="rId2"/>
    <p:sldId id="280" r:id="rId3"/>
    <p:sldId id="281" r:id="rId4"/>
    <p:sldId id="283" r:id="rId5"/>
    <p:sldId id="267" r:id="rId6"/>
    <p:sldId id="288" r:id="rId7"/>
    <p:sldId id="289" r:id="rId8"/>
    <p:sldId id="285" r:id="rId9"/>
    <p:sldId id="290" r:id="rId10"/>
    <p:sldId id="275" r:id="rId11"/>
    <p:sldId id="286" r:id="rId12"/>
    <p:sldId id="287" r:id="rId13"/>
    <p:sldId id="282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67" autoAdjust="0"/>
  </p:normalViewPr>
  <p:slideViewPr>
    <p:cSldViewPr>
      <p:cViewPr>
        <p:scale>
          <a:sx n="70" d="100"/>
          <a:sy n="70" d="100"/>
        </p:scale>
        <p:origin x="-60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F6/05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61662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Objem, 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jednotky objemu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Objem, metr krychlový, duté míry.</a:t>
            </a:r>
          </a:p>
          <a:p>
            <a:pPr>
              <a:buNone/>
            </a:pPr>
            <a:endParaRPr lang="cs-CZ" sz="1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„Objem,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jednotky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objemu“. Materiál seznámí žáky se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základními vztahy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mezi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jednotkami objemu. Prezentace obsahuje příklady k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procvičení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131840" y="3501008"/>
            <a:ext cx="3096344" cy="1656184"/>
          </a:xfrm>
          <a:prstGeom prst="roundRect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OBJEM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3744416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objem je fyzikální veličina určující část prostoru, kterou zabírá těleso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Značka objemu:</a:t>
            </a:r>
          </a:p>
          <a:p>
            <a:pPr algn="ctr">
              <a:buNone/>
            </a:pPr>
            <a:r>
              <a:rPr lang="cs-CZ" sz="4800" dirty="0" smtClean="0">
                <a:latin typeface="Calibri" pitchFamily="34" charset="0"/>
                <a:cs typeface="Calibri" pitchFamily="34" charset="0"/>
              </a:rPr>
              <a:t>V</a:t>
            </a: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JEDNOTKY OBJEMU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424936" cy="472971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hlavní jednotka: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krychlový metr - m</a:t>
            </a:r>
            <a:r>
              <a:rPr lang="cs-CZ" b="1" baseline="30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3</a:t>
            </a: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(lidově zvaný kubík)</a:t>
            </a:r>
          </a:p>
          <a:p>
            <a:endParaRPr lang="cs-CZ" baseline="30000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objem krychle s hranou délky 1 metr</a:t>
            </a: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4" y="4581128"/>
            <a:ext cx="2231500" cy="190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ipka dolů 6"/>
          <p:cNvSpPr/>
          <p:nvPr/>
        </p:nvSpPr>
        <p:spPr>
          <a:xfrm>
            <a:off x="4067944" y="3284984"/>
            <a:ext cx="504056" cy="504056"/>
          </a:xfrm>
          <a:prstGeom prst="downArrow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Převody jednotek objemu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560" y="3068960"/>
          <a:ext cx="7776863" cy="3000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1"/>
                <a:gridCol w="1175482"/>
                <a:gridCol w="3433030"/>
              </a:tblGrid>
              <a:tr h="983902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jednotka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značka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převod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672126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krychlový decimetr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dm</a:t>
                      </a:r>
                      <a:r>
                        <a:rPr lang="cs-CZ" sz="2600" b="1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1m</a:t>
                      </a:r>
                      <a:r>
                        <a:rPr lang="cs-CZ" sz="2600" b="1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1000dm</a:t>
                      </a:r>
                      <a:r>
                        <a:rPr lang="cs-CZ" sz="2600" b="1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672126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krychlový centimetr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cm</a:t>
                      </a:r>
                      <a:r>
                        <a:rPr lang="cs-CZ" sz="2600" b="1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1m</a:t>
                      </a:r>
                      <a:r>
                        <a:rPr lang="cs-CZ" sz="2600" b="1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1000000cm</a:t>
                      </a:r>
                      <a:r>
                        <a:rPr lang="cs-CZ" sz="2600" b="1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672126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krychlový milimetr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mm</a:t>
                      </a:r>
                      <a:r>
                        <a:rPr lang="cs-CZ" sz="2600" b="1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1m</a:t>
                      </a:r>
                      <a:r>
                        <a:rPr lang="cs-CZ" sz="2600" b="1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1000000000mm</a:t>
                      </a:r>
                      <a:r>
                        <a:rPr lang="cs-CZ" sz="2600" b="1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712968" cy="472971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nezbytným předpokladem je dokonalá znalost délkových jednotek a vztahů mezi nimi</a:t>
            </a: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Vedlejší jednotky objemu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763689" y="3645025"/>
          <a:ext cx="5616623" cy="27363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273"/>
                <a:gridCol w="1451070"/>
                <a:gridCol w="2520280"/>
              </a:tblGrid>
              <a:tr h="733103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jednotka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značka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převod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500800">
                <a:tc>
                  <a:txBody>
                    <a:bodyPr/>
                    <a:lstStyle/>
                    <a:p>
                      <a:r>
                        <a:rPr lang="cs-CZ" sz="2600" b="1" smtClean="0">
                          <a:latin typeface="Calibri" pitchFamily="34" charset="0"/>
                          <a:cs typeface="Calibri" pitchFamily="34" charset="0"/>
                        </a:rPr>
                        <a:t>hektolitr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err="1" smtClean="0">
                          <a:latin typeface="Calibri" pitchFamily="34" charset="0"/>
                          <a:cs typeface="Calibri" pitchFamily="34" charset="0"/>
                        </a:rPr>
                        <a:t>hl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1hl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100l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50080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decilitr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dl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1l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10dl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50080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centilitr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cl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1l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100cl</a:t>
                      </a:r>
                      <a:endParaRPr lang="cs-CZ" sz="2600" b="1" baseline="300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50080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mililitr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600" b="1" dirty="0" smtClean="0">
                          <a:latin typeface="Calibri" pitchFamily="34" charset="0"/>
                          <a:cs typeface="Calibri" pitchFamily="34" charset="0"/>
                        </a:rPr>
                        <a:t>ml</a:t>
                      </a:r>
                      <a:endParaRPr lang="cs-CZ" sz="26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600" b="1" baseline="0" dirty="0" smtClean="0">
                          <a:latin typeface="Calibri" pitchFamily="34" charset="0"/>
                          <a:cs typeface="Calibri" pitchFamily="34" charset="0"/>
                        </a:rPr>
                        <a:t>1l = 1000ml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363272" cy="472971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pro měření objemu kapalin se častěji používají vedlejší jednotky „DUTÉ MÍRY“</a:t>
            </a:r>
          </a:p>
          <a:p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hlavní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jednotka:  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litr (l)</a:t>
            </a: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Vztahy mezi jednotkami objemu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6" y="2561848"/>
          <a:ext cx="7488832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4887"/>
                <a:gridCol w="714448"/>
                <a:gridCol w="714448"/>
                <a:gridCol w="805012"/>
                <a:gridCol w="670844"/>
                <a:gridCol w="670844"/>
                <a:gridCol w="779487"/>
                <a:gridCol w="694590"/>
                <a:gridCol w="694590"/>
                <a:gridCol w="959682"/>
              </a:tblGrid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Calibri" pitchFamily="34" charset="0"/>
                          <a:cs typeface="Calibri" pitchFamily="34" charset="0"/>
                        </a:rPr>
                        <a:t>m</a:t>
                      </a:r>
                      <a:r>
                        <a:rPr lang="cs-CZ" sz="28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800" baseline="30000" dirty="0">
                        <a:solidFill>
                          <a:schemeClr val="bg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Calibri" pitchFamily="34" charset="0"/>
                          <a:cs typeface="Calibri" pitchFamily="34" charset="0"/>
                        </a:rPr>
                        <a:t>dm</a:t>
                      </a:r>
                      <a:r>
                        <a:rPr lang="cs-CZ" sz="28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800" baseline="30000" dirty="0">
                        <a:solidFill>
                          <a:schemeClr val="bg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latin typeface="Calibri" pitchFamily="34" charset="0"/>
                          <a:cs typeface="Calibri" pitchFamily="34" charset="0"/>
                        </a:rPr>
                        <a:t>cm</a:t>
                      </a:r>
                      <a:r>
                        <a:rPr lang="cs-CZ" sz="28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8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Calibri" pitchFamily="34" charset="0"/>
                          <a:cs typeface="Calibri" pitchFamily="34" charset="0"/>
                        </a:rPr>
                        <a:t>mm</a:t>
                      </a:r>
                      <a:r>
                        <a:rPr lang="cs-CZ" sz="28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0" name="Obdélník 29"/>
          <p:cNvSpPr/>
          <p:nvPr/>
        </p:nvSpPr>
        <p:spPr>
          <a:xfrm>
            <a:off x="4788024" y="4509120"/>
            <a:ext cx="69602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331640" y="1556792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788024" y="6165304"/>
            <a:ext cx="73129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3" name="Arc 23"/>
          <p:cNvSpPr>
            <a:spLocks/>
          </p:cNvSpPr>
          <p:nvPr/>
        </p:nvSpPr>
        <p:spPr bwMode="auto">
          <a:xfrm rot="8155554" flipH="1" flipV="1">
            <a:off x="5008383" y="4936021"/>
            <a:ext cx="432581" cy="457533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Arc 23"/>
          <p:cNvSpPr>
            <a:spLocks/>
          </p:cNvSpPr>
          <p:nvPr/>
        </p:nvSpPr>
        <p:spPr bwMode="auto">
          <a:xfrm rot="8146094" flipH="1" flipV="1">
            <a:off x="1483606" y="1764559"/>
            <a:ext cx="1496268" cy="1456674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20789" y="3717032"/>
            <a:ext cx="124349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: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45" name="Tabulka 44"/>
          <p:cNvGraphicFramePr>
            <a:graphicFrameLocks noGrp="1"/>
          </p:cNvGraphicFramePr>
          <p:nvPr/>
        </p:nvGraphicFramePr>
        <p:xfrm>
          <a:off x="1347644" y="5301208"/>
          <a:ext cx="4520500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3690"/>
                <a:gridCol w="740666"/>
                <a:gridCol w="740666"/>
                <a:gridCol w="834554"/>
                <a:gridCol w="695462"/>
                <a:gridCol w="695462"/>
              </a:tblGrid>
              <a:tr h="579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latin typeface="Calibri" pitchFamily="34" charset="0"/>
                          <a:cs typeface="Calibri" pitchFamily="34" charset="0"/>
                        </a:rPr>
                        <a:t>hl</a:t>
                      </a:r>
                      <a:endParaRPr lang="cs-CZ" sz="2800" baseline="30000" dirty="0">
                        <a:solidFill>
                          <a:schemeClr val="bg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Calibri" pitchFamily="34" charset="0"/>
                          <a:cs typeface="Calibri" pitchFamily="34" charset="0"/>
                        </a:rPr>
                        <a:t>l</a:t>
                      </a:r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Calibri" pitchFamily="34" charset="0"/>
                          <a:cs typeface="Calibri" pitchFamily="34" charset="0"/>
                        </a:rPr>
                        <a:t>dl</a:t>
                      </a:r>
                      <a:endParaRPr lang="cs-CZ" sz="2800" baseline="30000" dirty="0">
                        <a:solidFill>
                          <a:schemeClr val="bg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Calibri" pitchFamily="34" charset="0"/>
                          <a:cs typeface="Calibri" pitchFamily="34" charset="0"/>
                        </a:rPr>
                        <a:t>cl</a:t>
                      </a:r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latin typeface="Calibri" pitchFamily="34" charset="0"/>
                          <a:cs typeface="Calibri" pitchFamily="34" charset="0"/>
                        </a:rPr>
                        <a:t>ml</a:t>
                      </a:r>
                      <a:endParaRPr lang="cs-CZ" sz="2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0" name="Arc 23"/>
          <p:cNvSpPr>
            <a:spLocks/>
          </p:cNvSpPr>
          <p:nvPr/>
        </p:nvSpPr>
        <p:spPr bwMode="auto">
          <a:xfrm rot="8146094" flipH="1" flipV="1">
            <a:off x="3715853" y="1728181"/>
            <a:ext cx="1496268" cy="1456674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Arc 23"/>
          <p:cNvSpPr>
            <a:spLocks/>
          </p:cNvSpPr>
          <p:nvPr/>
        </p:nvSpPr>
        <p:spPr bwMode="auto">
          <a:xfrm rot="8146094" flipH="1" flipV="1">
            <a:off x="5876095" y="1728181"/>
            <a:ext cx="1496268" cy="1456674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Arc 23"/>
          <p:cNvSpPr>
            <a:spLocks/>
          </p:cNvSpPr>
          <p:nvPr/>
        </p:nvSpPr>
        <p:spPr bwMode="auto">
          <a:xfrm rot="8146094">
            <a:off x="1411599" y="2521017"/>
            <a:ext cx="1496268" cy="1456674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Arc 23"/>
          <p:cNvSpPr>
            <a:spLocks/>
          </p:cNvSpPr>
          <p:nvPr/>
        </p:nvSpPr>
        <p:spPr bwMode="auto">
          <a:xfrm rot="8146094">
            <a:off x="3715853" y="2520269"/>
            <a:ext cx="1496268" cy="1456674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Arc 23"/>
          <p:cNvSpPr>
            <a:spLocks/>
          </p:cNvSpPr>
          <p:nvPr/>
        </p:nvSpPr>
        <p:spPr bwMode="auto">
          <a:xfrm rot="8146094">
            <a:off x="5876095" y="2520269"/>
            <a:ext cx="1496268" cy="1456674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563888" y="1556792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796136" y="1556792"/>
            <a:ext cx="165618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707904" y="3717032"/>
            <a:ext cx="124349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: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1456293" y="3717032"/>
            <a:ext cx="124349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: 1000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6" name="Arc 23"/>
          <p:cNvSpPr>
            <a:spLocks/>
          </p:cNvSpPr>
          <p:nvPr/>
        </p:nvSpPr>
        <p:spPr bwMode="auto">
          <a:xfrm rot="8044237" flipH="1" flipV="1">
            <a:off x="2058231" y="4639999"/>
            <a:ext cx="997985" cy="1042353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Arc 23"/>
          <p:cNvSpPr>
            <a:spLocks/>
          </p:cNvSpPr>
          <p:nvPr/>
        </p:nvSpPr>
        <p:spPr bwMode="auto">
          <a:xfrm rot="8155554" flipH="1" flipV="1">
            <a:off x="3446093" y="4936034"/>
            <a:ext cx="432581" cy="457533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Arc 23"/>
          <p:cNvSpPr>
            <a:spLocks/>
          </p:cNvSpPr>
          <p:nvPr/>
        </p:nvSpPr>
        <p:spPr bwMode="auto">
          <a:xfrm rot="8155554" flipH="1" flipV="1">
            <a:off x="4238181" y="4936034"/>
            <a:ext cx="432581" cy="457533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227904" y="4509120"/>
            <a:ext cx="69602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4067944" y="4509120"/>
            <a:ext cx="69602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1" name="Arc 23"/>
          <p:cNvSpPr>
            <a:spLocks/>
          </p:cNvSpPr>
          <p:nvPr/>
        </p:nvSpPr>
        <p:spPr bwMode="auto">
          <a:xfrm rot="8155554">
            <a:off x="4936375" y="5747286"/>
            <a:ext cx="432581" cy="457533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Arc 23"/>
          <p:cNvSpPr>
            <a:spLocks/>
          </p:cNvSpPr>
          <p:nvPr/>
        </p:nvSpPr>
        <p:spPr bwMode="auto">
          <a:xfrm rot="8155554">
            <a:off x="3374085" y="5747299"/>
            <a:ext cx="432581" cy="457533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Arc 23"/>
          <p:cNvSpPr>
            <a:spLocks/>
          </p:cNvSpPr>
          <p:nvPr/>
        </p:nvSpPr>
        <p:spPr bwMode="auto">
          <a:xfrm rot="8155554">
            <a:off x="4166173" y="5747299"/>
            <a:ext cx="432581" cy="457533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192638" y="6165304"/>
            <a:ext cx="73129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3995936" y="6165304"/>
            <a:ext cx="73129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6" name="Arc 23"/>
          <p:cNvSpPr>
            <a:spLocks/>
          </p:cNvSpPr>
          <p:nvPr/>
        </p:nvSpPr>
        <p:spPr bwMode="auto">
          <a:xfrm rot="8044237">
            <a:off x="1986224" y="5429043"/>
            <a:ext cx="997985" cy="1042353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57150">
            <a:solidFill>
              <a:schemeClr val="accent1">
                <a:lumMod val="75000"/>
              </a:schemeClr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1528301" y="4437112"/>
            <a:ext cx="87876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baseline="30000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.</a:t>
            </a:r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 100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1530031" y="6165304"/>
            <a:ext cx="91403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noFill/>
                  <a:prstDash val="solid"/>
                </a:ln>
                <a:latin typeface="Calibri" pitchFamily="34" charset="0"/>
                <a:cs typeface="Calibri" pitchFamily="34" charset="0"/>
              </a:rPr>
              <a:t>: 100</a:t>
            </a:r>
            <a:endParaRPr lang="cs-CZ" sz="2800" b="1" dirty="0">
              <a:ln w="10541" cmpd="sng">
                <a:noFill/>
                <a:prstDash val="solid"/>
              </a:ln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80" name="Přímá spojovací čára 79"/>
          <p:cNvCxnSpPr>
            <a:endCxn id="66" idx="1"/>
          </p:cNvCxnSpPr>
          <p:nvPr/>
        </p:nvCxnSpPr>
        <p:spPr>
          <a:xfrm>
            <a:off x="3275856" y="3356992"/>
            <a:ext cx="2895" cy="1808167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/>
          <p:nvPr/>
        </p:nvCxnSpPr>
        <p:spPr>
          <a:xfrm>
            <a:off x="5577217" y="3349025"/>
            <a:ext cx="2895" cy="1808167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0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5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8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1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4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7" grpId="0"/>
      <p:bldP spid="33" grpId="0" animBg="1"/>
      <p:bldP spid="40" grpId="0" animBg="1"/>
      <p:bldP spid="54" grpId="0"/>
      <p:bldP spid="50" grpId="0" animBg="1"/>
      <p:bldP spid="57" grpId="0" animBg="1"/>
      <p:bldP spid="58" grpId="0" animBg="1"/>
      <p:bldP spid="59" grpId="0" animBg="1"/>
      <p:bldP spid="60" grpId="0" animBg="1"/>
      <p:bldP spid="61" grpId="0"/>
      <p:bldP spid="62" grpId="0"/>
      <p:bldP spid="63" grpId="0"/>
      <p:bldP spid="64" grpId="0"/>
      <p:bldP spid="66" grpId="0" animBg="1"/>
      <p:bldP spid="67" grpId="0" animBg="1"/>
      <p:bldP spid="68" grpId="0" animBg="1"/>
      <p:bldP spid="69" grpId="0"/>
      <p:bldP spid="70" grpId="0"/>
      <p:bldP spid="71" grpId="0" animBg="1"/>
      <p:bldP spid="72" grpId="0" animBg="1"/>
      <p:bldP spid="73" grpId="0" animBg="1"/>
      <p:bldP spid="74" grpId="0"/>
      <p:bldP spid="75" grpId="0"/>
      <p:bldP spid="76" grpId="0" animBg="1"/>
      <p:bldP spid="77" grpId="0"/>
      <p:bldP spid="7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424936" cy="48737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Objem, jednotky objemu</a:t>
            </a:r>
            <a:endParaRPr lang="cs-CZ" sz="3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None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Objem 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je fyzikální veličina určující část prostoru, kterou zabírá 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těleso.</a:t>
            </a: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1100" dirty="0" smtClean="0"/>
          </a:p>
          <a:p>
            <a:pPr algn="just">
              <a:buNone/>
            </a:pP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fyzikální veličina: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objem</a:t>
            </a: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značka: 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 V</a:t>
            </a:r>
            <a:endParaRPr lang="cs-CZ" sz="22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jednotka: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krychlový metr 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m</a:t>
            </a:r>
            <a:r>
              <a:rPr lang="cs-CZ" sz="22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200" b="1" dirty="0" smtClean="0">
                <a:latin typeface="Calibri" pitchFamily="34" charset="0"/>
                <a:cs typeface="Calibri" pitchFamily="34" charset="0"/>
              </a:rPr>
              <a:t>Převody jednotek objemu:</a:t>
            </a:r>
          </a:p>
          <a:p>
            <a:pPr algn="just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641" y="4725144"/>
          <a:ext cx="6264695" cy="18722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52283"/>
                <a:gridCol w="946916"/>
                <a:gridCol w="2765496"/>
              </a:tblGrid>
              <a:tr h="613966">
                <a:tc>
                  <a:txBody>
                    <a:bodyPr/>
                    <a:lstStyle/>
                    <a:p>
                      <a:r>
                        <a:rPr lang="cs-CZ" sz="2000" b="1" smtClean="0">
                          <a:latin typeface="Calibri" pitchFamily="34" charset="0"/>
                          <a:cs typeface="Calibri" pitchFamily="34" charset="0"/>
                        </a:rPr>
                        <a:t>jednotka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alibri" pitchFamily="34" charset="0"/>
                          <a:cs typeface="Calibri" pitchFamily="34" charset="0"/>
                        </a:rPr>
                        <a:t>značka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smtClean="0">
                          <a:latin typeface="Calibri" pitchFamily="34" charset="0"/>
                          <a:cs typeface="Calibri" pitchFamily="34" charset="0"/>
                        </a:rPr>
                        <a:t>převod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414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krychlový decimetr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dm</a:t>
                      </a:r>
                      <a:r>
                        <a:rPr lang="cs-CZ" sz="20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1m</a:t>
                      </a:r>
                      <a:r>
                        <a:rPr lang="cs-CZ" sz="20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1000dm</a:t>
                      </a:r>
                      <a:r>
                        <a:rPr lang="cs-CZ" sz="20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414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krychlový centimetr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cm</a:t>
                      </a:r>
                      <a:r>
                        <a:rPr lang="cs-CZ" sz="20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1m</a:t>
                      </a:r>
                      <a:r>
                        <a:rPr lang="cs-CZ" sz="20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1000000cm</a:t>
                      </a:r>
                      <a:r>
                        <a:rPr lang="cs-CZ" sz="20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414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krychlový milimetr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mm</a:t>
                      </a:r>
                      <a:r>
                        <a:rPr lang="cs-CZ" sz="20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1m</a:t>
                      </a:r>
                      <a:r>
                        <a:rPr lang="cs-CZ" sz="20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1000000000mm</a:t>
                      </a:r>
                      <a:r>
                        <a:rPr lang="cs-CZ" sz="2000" baseline="30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24936" cy="4729712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Pro 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měření objemu kapalin se častěji používají vedlejší jednotky „DUTÉ </a:t>
            </a:r>
          </a:p>
          <a:p>
            <a:pPr algn="just">
              <a:buNone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MÍRY“</a:t>
            </a:r>
          </a:p>
          <a:p>
            <a:pPr algn="just">
              <a:buNone/>
            </a:pPr>
            <a:endParaRPr lang="cs-CZ" sz="22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200" u="sng" dirty="0" smtClean="0">
                <a:latin typeface="Calibri" pitchFamily="34" charset="0"/>
                <a:cs typeface="Calibri" pitchFamily="34" charset="0"/>
              </a:rPr>
              <a:t>jednotka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:  litr (l)</a:t>
            </a:r>
          </a:p>
          <a:p>
            <a:pPr algn="just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267744" y="3573016"/>
          <a:ext cx="4680519" cy="22035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1061"/>
                <a:gridCol w="1209225"/>
                <a:gridCol w="2100233"/>
              </a:tblGrid>
              <a:tr h="592692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  <a:cs typeface="Calibri" pitchFamily="34" charset="0"/>
                        </a:rPr>
                        <a:t>jednotka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Calibri" pitchFamily="34" charset="0"/>
                          <a:cs typeface="Calibri" pitchFamily="34" charset="0"/>
                        </a:rPr>
                        <a:t>značka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  <a:cs typeface="Calibri" pitchFamily="34" charset="0"/>
                        </a:rPr>
                        <a:t>převod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4882">
                <a:tc>
                  <a:txBody>
                    <a:bodyPr/>
                    <a:lstStyle/>
                    <a:p>
                      <a:r>
                        <a:rPr lang="cs-CZ" sz="2000" smtClean="0">
                          <a:latin typeface="Calibri" pitchFamily="34" charset="0"/>
                          <a:cs typeface="Calibri" pitchFamily="34" charset="0"/>
                        </a:rPr>
                        <a:t>hektolitr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Calibri" pitchFamily="34" charset="0"/>
                          <a:cs typeface="Calibri" pitchFamily="34" charset="0"/>
                        </a:rPr>
                        <a:t>hl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1hl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100l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0488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decilitr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dl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1l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10dl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0488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centilitr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cl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1l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= 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100cl</a:t>
                      </a:r>
                      <a:endParaRPr lang="cs-CZ" sz="2000" b="1" baseline="300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034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mililitr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ml</a:t>
                      </a:r>
                      <a:endParaRPr lang="cs-CZ" sz="20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>
                          <a:latin typeface="Calibri" pitchFamily="34" charset="0"/>
                          <a:cs typeface="Calibri" pitchFamily="34" charset="0"/>
                        </a:rPr>
                        <a:t>1l = 1000ml</a:t>
                      </a:r>
                      <a:endParaRPr lang="cs-CZ" sz="2000" b="1" baseline="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5770984" cy="62981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Příklady k procvičení: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31640" y="1700808"/>
            <a:ext cx="6624736" cy="4752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90 cm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=		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	 l</a:t>
            </a: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10,1 l =               		 ml</a:t>
            </a: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5432 dm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=			 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52 ml =                  	 dm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25 cm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=             		 ml</a:t>
            </a: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7,1 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=			  	 cm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720 l = 			 	 </a:t>
            </a:r>
            <a:r>
              <a:rPr lang="cs-CZ" sz="4000" dirty="0" err="1" smtClean="0">
                <a:latin typeface="Calibri" pitchFamily="34" charset="0"/>
                <a:cs typeface="Calibri" pitchFamily="34" charset="0"/>
              </a:rPr>
              <a:t>hl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419872" y="1700808"/>
            <a:ext cx="2448272" cy="6480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0,091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347864" y="2348880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10100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996952"/>
            <a:ext cx="2448272" cy="6480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5,432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347864" y="3645024"/>
            <a:ext cx="2448272" cy="6480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0,052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347864" y="4293096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35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419872" y="4941168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noProof="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7 </a:t>
            </a:r>
            <a:r>
              <a:rPr lang="cs-CZ" sz="4000" noProof="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100 </a:t>
            </a:r>
            <a:r>
              <a:rPr lang="cs-CZ" sz="4000" noProof="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000</a:t>
            </a:r>
            <a:endParaRPr lang="cs-CZ" sz="4000" noProof="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347864" y="5589240"/>
            <a:ext cx="2448272" cy="64807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4000" b="0" i="0" u="none" strike="noStrike" kern="1200" cap="none" spc="0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7,2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5770984" cy="62981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Příklady k procvičení: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31640" y="1700808"/>
            <a:ext cx="6624736" cy="4752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10,5 cm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=           	 	mm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5 l =               		 	cm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562 ml =			cm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6,3 dm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=                  	cm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2 dm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=             		ml</a:t>
            </a: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432 l =			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 	dm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4000" dirty="0" smtClean="0">
                <a:latin typeface="Calibri" pitchFamily="34" charset="0"/>
                <a:cs typeface="Calibri" pitchFamily="34" charset="0"/>
              </a:rPr>
              <a:t>1,16 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= 		 	dm</a:t>
            </a:r>
            <a:r>
              <a:rPr lang="cs-CZ" sz="4000" baseline="30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419872" y="1700808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1050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419872" y="2348880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5000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419872" y="2996952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562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419872" y="3645024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630</a:t>
            </a: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0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419872" y="4293096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20</a:t>
            </a: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00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419872" y="4941168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432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419872" y="5589240"/>
            <a:ext cx="2448272" cy="57606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1160</a:t>
            </a:r>
            <a:endParaRPr lang="cs-CZ" sz="4000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898</TotalTime>
  <Words>309</Words>
  <Application>Microsoft Office PowerPoint</Application>
  <PresentationFormat>Předvádění na obrazovce (4:3)</PresentationFormat>
  <Paragraphs>185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Výukový materiál </vt:lpstr>
      <vt:lpstr>Snímek 2</vt:lpstr>
      <vt:lpstr>Snímek 3</vt:lpstr>
      <vt:lpstr>OBJEM</vt:lpstr>
      <vt:lpstr>JEDNOTKY OBJEMU</vt:lpstr>
      <vt:lpstr>Převody jednotek objemu</vt:lpstr>
      <vt:lpstr>Vedlejší jednotky objemu</vt:lpstr>
      <vt:lpstr>Vztahy mezi jednotkami objemu</vt:lpstr>
      <vt:lpstr>ZÁPISKY</vt:lpstr>
      <vt:lpstr>ZÁPISKY</vt:lpstr>
      <vt:lpstr>Příklady k procvičení:</vt:lpstr>
      <vt:lpstr>Příklady k procvičení: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95</cp:revision>
  <dcterms:created xsi:type="dcterms:W3CDTF">2012-01-03T20:22:29Z</dcterms:created>
  <dcterms:modified xsi:type="dcterms:W3CDTF">2012-03-15T08:32:44Z</dcterms:modified>
</cp:coreProperties>
</file>