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22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701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923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558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871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316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389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678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045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435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625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6823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6. ROČNÍK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SLOVNÍ DRUHY</a:t>
            </a:r>
            <a:endParaRPr lang="cs-CZ" dirty="0" smtClean="0"/>
          </a:p>
          <a:p>
            <a:r>
              <a:rPr lang="cs-CZ" dirty="0" smtClean="0"/>
              <a:t>AUTOR:</a:t>
            </a:r>
            <a:r>
              <a:rPr lang="cs-CZ" b="1" dirty="0" smtClean="0"/>
              <a:t> Mgr. Kateřina Mládková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2. 1. 2012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VY_32_INOVACE_01_KM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697317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Cílová skupina: Prezentace je určena pro žáky 6. ročníku 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Téma: Slovní druhy – slova ohebná a neohebná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Cíl: Žáci by již měli umět vyjmenovat všechny slovní druhy a pochopit, 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že jejich pořadí není náhodné, ale jejich posloupnost je logická.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Žáci určují slovní druhy, vytváří věty s danými slovy.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Pomůcky: pracovní listy, psací potřeby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Klíčová slova: Slovní druhy- podstatná jména, přídavná jména, zájmena,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číslovky, slovesa, příslovce, předložky, spojky, částice,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           citoslovce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Pilotáž: Prezentace pilotována ve třídách 6. ročníku.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Z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ápis a příklady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slovních druhů slouží k připomenutí učiva. Do přehledu o jednotlivých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slovních druzích jsou zařazeny i typy slov, při jejichž určování se žáci často 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nechají zmást některými jejich znaky a neuvědomují si znaky základní 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/př. plavání, plavba, malující, průvodčí, který, takový, sto, tisíc, milion, kdy, kde/.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Problémy také činí správné určování slovního druhu výrazů, jež mohou být 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     na základě kontextu různým slovním druhem. Žáci ocenili samostatné tvoření vět.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775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Slovní druhy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535113"/>
            <a:ext cx="3168352" cy="63976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Slova ohebná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Podstatná jména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Přídavná jména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Zájmena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Číslovky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Slovesa</a:t>
            </a:r>
          </a:p>
          <a:p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 Slova neohebná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Příslovce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Předložky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Spojky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Částice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citoslovce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uzivatel\AppData\Local\Microsoft\Windows\Temporary Internet Files\Content.IE5\CANACUC5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437112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7699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Podstatná jména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/>
              <a:t>n</a:t>
            </a:r>
            <a:r>
              <a:rPr lang="cs-CZ" b="1" dirty="0" smtClean="0"/>
              <a:t>ázvy osob, zvířat, věcí</a:t>
            </a:r>
          </a:p>
          <a:p>
            <a:r>
              <a:rPr lang="cs-CZ" b="1" dirty="0"/>
              <a:t>n</a:t>
            </a:r>
            <a:r>
              <a:rPr lang="cs-CZ" b="1" dirty="0" smtClean="0"/>
              <a:t>ázvy pro vlastnosti, děje a vztahy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u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čitel, žák, kamarád, průvodčí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v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everka, myš, zmije, kobyla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očítač, kniha, koš, židle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r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ychlost, plavání, učení, hra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l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áska, radost, optimismus 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uzivatel\AppData\Local\Microsoft\Windows\Temporary Internet Files\Content.IE5\VRG0KKNV\MC900082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21911"/>
            <a:ext cx="1793138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00315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Přídavná jména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yjadřují vlastnosti osob, zvířat, věcí, jevů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r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ychlý, pomalý, veselý, laskavý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ový, starodávný, drahý, lehký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matčin, otcův, Aniččin, babiččin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alující, bosí /chlapci/, skákající</a:t>
            </a:r>
          </a:p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c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izí, ryzí, krokodýlí, žabí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endParaRPr lang="cs-CZ" b="1" dirty="0"/>
          </a:p>
        </p:txBody>
      </p:sp>
      <p:pic>
        <p:nvPicPr>
          <p:cNvPr id="3077" name="Picture 5" descr="C:\Users\uzivatel\AppData\Local\Microsoft\Windows\Temporary Internet Files\Content.IE5\VRG0KKNV\MP900439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509120"/>
            <a:ext cx="3275856" cy="174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63959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Zájmena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 w="57150">
            <a:solidFill>
              <a:srgbClr val="00206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>
            <a:normAutofit lnSpcReduction="10000"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astupují podstatná a přídavná jména</a:t>
            </a:r>
          </a:p>
          <a:p>
            <a:r>
              <a:rPr lang="cs-CZ" b="1" dirty="0"/>
              <a:t>u</a:t>
            </a:r>
            <a:r>
              <a:rPr lang="cs-CZ" b="1" dirty="0" smtClean="0"/>
              <a:t>kazují nebo odkazují na jména</a:t>
            </a:r>
          </a:p>
          <a:p>
            <a:r>
              <a:rPr lang="cs-CZ" b="1" dirty="0">
                <a:solidFill>
                  <a:schemeClr val="tx2"/>
                </a:solidFill>
              </a:rPr>
              <a:t>j</a:t>
            </a:r>
            <a:r>
              <a:rPr lang="cs-CZ" b="1" dirty="0" smtClean="0">
                <a:solidFill>
                  <a:schemeClr val="tx2"/>
                </a:solidFill>
              </a:rPr>
              <a:t>á, on, ho, mě, se, si, nás</a:t>
            </a:r>
          </a:p>
          <a:p>
            <a:r>
              <a:rPr lang="cs-CZ" b="1" dirty="0">
                <a:solidFill>
                  <a:schemeClr val="tx2"/>
                </a:solidFill>
              </a:rPr>
              <a:t>t</a:t>
            </a:r>
            <a:r>
              <a:rPr lang="cs-CZ" b="1" dirty="0" smtClean="0">
                <a:solidFill>
                  <a:schemeClr val="tx2"/>
                </a:solidFill>
              </a:rPr>
              <a:t>en, onen, takový</a:t>
            </a:r>
          </a:p>
          <a:p>
            <a:r>
              <a:rPr lang="cs-CZ" b="1" dirty="0">
                <a:solidFill>
                  <a:schemeClr val="tx2"/>
                </a:solidFill>
              </a:rPr>
              <a:t>m</a:t>
            </a:r>
            <a:r>
              <a:rPr lang="cs-CZ" b="1" dirty="0" smtClean="0">
                <a:solidFill>
                  <a:schemeClr val="tx2"/>
                </a:solidFill>
              </a:rPr>
              <a:t>ůj, jeho, jejich, svůj, náš</a:t>
            </a:r>
          </a:p>
          <a:p>
            <a:r>
              <a:rPr lang="cs-CZ" b="1" dirty="0">
                <a:solidFill>
                  <a:schemeClr val="tx2"/>
                </a:solidFill>
              </a:rPr>
              <a:t>k</a:t>
            </a:r>
            <a:r>
              <a:rPr lang="cs-CZ" b="1" dirty="0" smtClean="0">
                <a:solidFill>
                  <a:schemeClr val="tx2"/>
                </a:solidFill>
              </a:rPr>
              <a:t>do, co, jaký, který, čí, jenž</a:t>
            </a:r>
          </a:p>
          <a:p>
            <a:r>
              <a:rPr lang="cs-CZ" b="1" dirty="0">
                <a:solidFill>
                  <a:schemeClr val="tx2"/>
                </a:solidFill>
              </a:rPr>
              <a:t>n</a:t>
            </a:r>
            <a:r>
              <a:rPr lang="cs-CZ" b="1" dirty="0" smtClean="0">
                <a:solidFill>
                  <a:schemeClr val="tx2"/>
                </a:solidFill>
              </a:rPr>
              <a:t>ěkdo, nějaký, nikdo, ničí</a:t>
            </a:r>
          </a:p>
          <a:p>
            <a:r>
              <a:rPr lang="cs-CZ" b="1" dirty="0">
                <a:solidFill>
                  <a:schemeClr val="tx2"/>
                </a:solidFill>
              </a:rPr>
              <a:t>k</a:t>
            </a:r>
            <a:r>
              <a:rPr lang="cs-CZ" b="1" dirty="0" smtClean="0">
                <a:solidFill>
                  <a:schemeClr val="tx2"/>
                </a:solidFill>
              </a:rPr>
              <a:t>aždý, všechen, žádný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4101" name="Picture 5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51278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4607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Číslovky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68453"/>
          </a:xfr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/>
              <a:t>m</a:t>
            </a:r>
            <a:r>
              <a:rPr lang="cs-CZ" b="1" dirty="0" smtClean="0"/>
              <a:t>ají význam číselný</a:t>
            </a:r>
          </a:p>
          <a:p>
            <a:r>
              <a:rPr lang="cs-CZ" b="1" dirty="0"/>
              <a:t>o</a:t>
            </a:r>
            <a:r>
              <a:rPr lang="cs-CZ" b="1" dirty="0" smtClean="0"/>
              <a:t>značují počet, pořadí, násobenost</a:t>
            </a:r>
          </a:p>
          <a:p>
            <a:r>
              <a:rPr lang="cs-CZ" b="1" dirty="0"/>
              <a:t>v</a:t>
            </a:r>
            <a:r>
              <a:rPr lang="cs-CZ" b="1" dirty="0" smtClean="0"/>
              <a:t>yjadřují počet různých druhů</a:t>
            </a:r>
          </a:p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d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va, pět, sto, tisíc, milion</a:t>
            </a:r>
          </a:p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rvní, pátý, stý, několikátý</a:t>
            </a:r>
          </a:p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roje, patero, sedmery</a:t>
            </a:r>
          </a:p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olikrát, čtyřikrát, pětinásobný</a:t>
            </a:r>
          </a:p>
          <a:p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uzivatel\AppData\Local\Microsoft\Windows\Temporary Internet Files\Content.IE5\CANACUC5\MC900441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205105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77124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Slovesa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yjadřují děj, činnost nebo stav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mluvit, kreslit, sportovat</a:t>
            </a:r>
          </a:p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pát, tvořit, přemýšlet</a:t>
            </a:r>
          </a:p>
          <a:p>
            <a:r>
              <a:rPr lang="cs-CZ" b="1" dirty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ůstat, zůstávat, začít, muset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uzivatel\AppData\Local\Microsoft\Windows\Temporary Internet Files\Content.IE5\37QESUCM\MP9003169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009" y="2433661"/>
            <a:ext cx="238353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7747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Příslovce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yjadřují různé bližší okolnosti dějů nebo vlastností, a to určení místa, času, způsobu</a:t>
            </a:r>
          </a:p>
          <a:p>
            <a:r>
              <a:rPr lang="cs-CZ" b="1" dirty="0">
                <a:solidFill>
                  <a:srgbClr val="7030A0"/>
                </a:solidFill>
              </a:rPr>
              <a:t>v</a:t>
            </a:r>
            <a:r>
              <a:rPr lang="cs-CZ" b="1" dirty="0" smtClean="0">
                <a:solidFill>
                  <a:srgbClr val="7030A0"/>
                </a:solidFill>
              </a:rPr>
              <a:t>enku, doma, kolem, daleko</a:t>
            </a:r>
          </a:p>
          <a:p>
            <a:r>
              <a:rPr lang="cs-CZ" b="1" dirty="0">
                <a:solidFill>
                  <a:srgbClr val="7030A0"/>
                </a:solidFill>
              </a:rPr>
              <a:t>z</a:t>
            </a:r>
            <a:r>
              <a:rPr lang="cs-CZ" b="1" dirty="0" smtClean="0">
                <a:solidFill>
                  <a:srgbClr val="7030A0"/>
                </a:solidFill>
              </a:rPr>
              <a:t>ítra, brzy, pozdě</a:t>
            </a:r>
          </a:p>
          <a:p>
            <a:r>
              <a:rPr lang="cs-CZ" b="1" dirty="0">
                <a:solidFill>
                  <a:srgbClr val="7030A0"/>
                </a:solidFill>
              </a:rPr>
              <a:t>n</a:t>
            </a:r>
            <a:r>
              <a:rPr lang="cs-CZ" b="1" dirty="0" smtClean="0">
                <a:solidFill>
                  <a:srgbClr val="7030A0"/>
                </a:solidFill>
              </a:rPr>
              <a:t>ádherně, vesele, rychle</a:t>
            </a:r>
          </a:p>
          <a:p>
            <a:r>
              <a:rPr lang="cs-CZ" b="1" dirty="0">
                <a:solidFill>
                  <a:srgbClr val="7030A0"/>
                </a:solidFill>
              </a:rPr>
              <a:t>k</a:t>
            </a:r>
            <a:r>
              <a:rPr lang="cs-CZ" b="1" dirty="0" smtClean="0">
                <a:solidFill>
                  <a:srgbClr val="7030A0"/>
                </a:solidFill>
              </a:rPr>
              <a:t>de, kdy, tak</a:t>
            </a:r>
          </a:p>
          <a:p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7170" name="Picture 2" descr="C:\Users\uzivatel\AppData\Local\Microsoft\Windows\Temporary Internet Files\Content.IE5\SI3S2GQB\MP9004331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02044"/>
            <a:ext cx="2804667" cy="278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4433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Předložky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  <a:ln w="57150">
            <a:solidFill>
              <a:srgbClr val="00B0F0"/>
            </a:solidFill>
          </a:ln>
        </p:spPr>
        <p:txBody>
          <a:bodyPr/>
          <a:lstStyle/>
          <a:p>
            <a:r>
              <a:rPr lang="cs-CZ" b="1" dirty="0" smtClean="0"/>
              <a:t>Vyjadřují bližší okolnosti jako příslovce, ale teprve ve spojení se jmény</a:t>
            </a:r>
          </a:p>
          <a:p>
            <a:r>
              <a:rPr lang="cs-CZ" b="1" dirty="0">
                <a:solidFill>
                  <a:srgbClr val="0070C0"/>
                </a:solidFill>
              </a:rPr>
              <a:t>s</a:t>
            </a:r>
            <a:r>
              <a:rPr lang="cs-CZ" b="1" dirty="0" smtClean="0">
                <a:solidFill>
                  <a:srgbClr val="0070C0"/>
                </a:solidFill>
              </a:rPr>
              <a:t>, z, v, do, k, ke, ku, nad, pod, před</a:t>
            </a:r>
          </a:p>
          <a:p>
            <a:r>
              <a:rPr lang="cs-CZ" b="1" dirty="0">
                <a:solidFill>
                  <a:srgbClr val="0070C0"/>
                </a:solidFill>
              </a:rPr>
              <a:t>k</a:t>
            </a:r>
            <a:r>
              <a:rPr lang="cs-CZ" b="1" dirty="0" smtClean="0">
                <a:solidFill>
                  <a:srgbClr val="0070C0"/>
                </a:solidFill>
              </a:rPr>
              <a:t>olem (školy)</a:t>
            </a:r>
          </a:p>
          <a:p>
            <a:r>
              <a:rPr lang="cs-CZ" b="1" dirty="0">
                <a:solidFill>
                  <a:srgbClr val="0070C0"/>
                </a:solidFill>
              </a:rPr>
              <a:t>u</a:t>
            </a:r>
            <a:r>
              <a:rPr lang="cs-CZ" b="1" dirty="0" smtClean="0">
                <a:solidFill>
                  <a:srgbClr val="0070C0"/>
                </a:solidFill>
              </a:rPr>
              <a:t>prostřed </a:t>
            </a:r>
            <a:r>
              <a:rPr lang="cs-CZ" b="1" dirty="0">
                <a:solidFill>
                  <a:srgbClr val="0070C0"/>
                </a:solidFill>
              </a:rPr>
              <a:t>(</a:t>
            </a:r>
            <a:r>
              <a:rPr lang="cs-CZ" b="1" dirty="0" smtClean="0">
                <a:solidFill>
                  <a:srgbClr val="0070C0"/>
                </a:solidFill>
              </a:rPr>
              <a:t>náměstí)</a:t>
            </a:r>
          </a:p>
          <a:p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kolo (rybníka)</a:t>
            </a:r>
          </a:p>
          <a:p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8194" name="Picture 2" descr="C:\Users\uzivatel\AppData\Local\Microsoft\Windows\Temporary Internet Files\Content.IE5\VRG0KKNV\MC900295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869160"/>
            <a:ext cx="2195465" cy="1192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9934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Spojky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pojují věty nebo slova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, i, ale, však, avšak, nebo, neboť, nýbrž, proto, a proto</a:t>
            </a:r>
          </a:p>
          <a:p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ž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e, protože, jelikož, ačkoliv, přestože, třebaže, aby, jestliže</a:t>
            </a: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9220" name="Picture 4" descr="C:\Users\uzivatel\AppData\Local\Microsoft\Windows\Temporary Internet Files\Content.IE5\VRG0KKNV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797" y="4221088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03687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Částice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/>
              <a:t>u</a:t>
            </a:r>
            <a:r>
              <a:rPr lang="cs-CZ" b="1" dirty="0" smtClean="0"/>
              <a:t>vozují samostatné věty a naznačují jejich druh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ť, nechť, kéž (věty přací)</a:t>
            </a: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lavně, především ( zdůrazňují některé slovo ve větě)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2" name="Picture 2" descr="C:\Users\uzivatel\AppData\Local\Microsoft\Windows\Temporary Internet Files\Content.IE5\CANACUC5\MC9004415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53136"/>
            <a:ext cx="1870075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8340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Citoslovce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  <a:ln w="57150"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/>
              <a:t>v</a:t>
            </a:r>
            <a:r>
              <a:rPr lang="cs-CZ" b="1" dirty="0" smtClean="0"/>
              <a:t>yjadřují nálady, city a vůli mluvícího</a:t>
            </a:r>
          </a:p>
          <a:p>
            <a:r>
              <a:rPr lang="cs-CZ" b="1" dirty="0"/>
              <a:t>o</a:t>
            </a:r>
            <a:r>
              <a:rPr lang="cs-CZ" b="1" dirty="0" smtClean="0"/>
              <a:t>značují zvuky a hlasy</a:t>
            </a: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ha, jé, ach, hele</a:t>
            </a: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af, mňau, bum, bác</a:t>
            </a:r>
          </a:p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b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řink, žbluňk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1266" name="Picture 2" descr="C:\Users\uzivatel\AppData\Local\Microsoft\Windows\Temporary Internet Files\Content.IE5\37QESUCM\MC900435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8472" y="4437112"/>
            <a:ext cx="1927225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5515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Pracovní list s úkoly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646237"/>
            <a:ext cx="3610744" cy="4525963"/>
          </a:xfrm>
          <a:ln w="38100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Určete slovní druhy u   zvýrazněných výrazů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uvařené</a:t>
            </a:r>
            <a:r>
              <a:rPr lang="cs-CZ" dirty="0" smtClean="0"/>
              <a:t> jídlo</a:t>
            </a:r>
          </a:p>
          <a:p>
            <a:r>
              <a:rPr lang="cs-CZ" dirty="0"/>
              <a:t>š</a:t>
            </a:r>
            <a:r>
              <a:rPr lang="cs-CZ" dirty="0" smtClean="0"/>
              <a:t>el sestře </a:t>
            </a:r>
            <a:r>
              <a:rPr lang="cs-CZ" b="1" dirty="0" smtClean="0"/>
              <a:t>naproti</a:t>
            </a:r>
          </a:p>
          <a:p>
            <a:r>
              <a:rPr lang="cs-CZ" b="1" dirty="0"/>
              <a:t>n</a:t>
            </a:r>
            <a:r>
              <a:rPr lang="cs-CZ" b="1" dirty="0" smtClean="0"/>
              <a:t>aproti</a:t>
            </a:r>
            <a:r>
              <a:rPr lang="cs-CZ" dirty="0" smtClean="0"/>
              <a:t> domu</a:t>
            </a:r>
          </a:p>
          <a:p>
            <a:r>
              <a:rPr lang="cs-CZ" dirty="0"/>
              <a:t>v</a:t>
            </a:r>
            <a:r>
              <a:rPr lang="cs-CZ" dirty="0" smtClean="0"/>
              <a:t>ytrvalostní </a:t>
            </a:r>
            <a:r>
              <a:rPr lang="cs-CZ" b="1" dirty="0" smtClean="0"/>
              <a:t>plavání</a:t>
            </a:r>
          </a:p>
          <a:p>
            <a:r>
              <a:rPr lang="cs-CZ" b="1" dirty="0"/>
              <a:t>j</a:t>
            </a:r>
            <a:r>
              <a:rPr lang="cs-CZ" b="1" dirty="0" smtClean="0"/>
              <a:t>í</a:t>
            </a:r>
            <a:r>
              <a:rPr lang="cs-CZ" dirty="0" smtClean="0"/>
              <a:t> rád ovoce</a:t>
            </a:r>
          </a:p>
          <a:p>
            <a:r>
              <a:rPr lang="cs-CZ" b="1" dirty="0"/>
              <a:t>z</a:t>
            </a:r>
            <a:r>
              <a:rPr lang="cs-CZ" b="1" dirty="0" smtClean="0"/>
              <a:t>raněný</a:t>
            </a:r>
            <a:r>
              <a:rPr lang="cs-CZ" dirty="0" smtClean="0"/>
              <a:t> byl ošetřen</a:t>
            </a:r>
          </a:p>
          <a:p>
            <a:r>
              <a:rPr lang="cs-CZ" dirty="0"/>
              <a:t>p</a:t>
            </a:r>
            <a:r>
              <a:rPr lang="cs-CZ" dirty="0" smtClean="0"/>
              <a:t>o </a:t>
            </a:r>
            <a:r>
              <a:rPr lang="cs-CZ" b="1" dirty="0" smtClean="0"/>
              <a:t>obou</a:t>
            </a:r>
            <a:r>
              <a:rPr lang="cs-CZ" dirty="0" smtClean="0"/>
              <a:t> stranách</a:t>
            </a:r>
          </a:p>
          <a:p>
            <a:r>
              <a:rPr lang="cs-CZ" b="1" dirty="0" smtClean="0"/>
              <a:t>Petrovi</a:t>
            </a:r>
            <a:r>
              <a:rPr lang="cs-CZ" dirty="0" smtClean="0"/>
              <a:t> rodiče</a:t>
            </a:r>
          </a:p>
          <a:p>
            <a:r>
              <a:rPr lang="cs-CZ" b="1" dirty="0" smtClean="0"/>
              <a:t>všichni</a:t>
            </a:r>
            <a:r>
              <a:rPr lang="cs-CZ" dirty="0" smtClean="0"/>
              <a:t> kamarádi</a:t>
            </a:r>
          </a:p>
          <a:p>
            <a:r>
              <a:rPr lang="cs-CZ" dirty="0"/>
              <a:t>t</a:t>
            </a:r>
            <a:r>
              <a:rPr lang="cs-CZ" dirty="0" smtClean="0"/>
              <a:t>vářil se </a:t>
            </a:r>
            <a:r>
              <a:rPr lang="cs-CZ" b="1" dirty="0" smtClean="0"/>
              <a:t>vítězně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81223" y="1646237"/>
            <a:ext cx="4038600" cy="4525963"/>
          </a:xfrm>
          <a:ln w="38100"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2. Každé slovo použijte v různých větách tak, aby bylo vždy jiným slovním druhem:</a:t>
            </a:r>
          </a:p>
          <a:p>
            <a:r>
              <a:rPr lang="cs-CZ" b="1" dirty="0" smtClean="0"/>
              <a:t>večer</a:t>
            </a:r>
            <a:endParaRPr lang="cs-CZ" b="1" dirty="0"/>
          </a:p>
          <a:p>
            <a:r>
              <a:rPr lang="cs-CZ" b="1" dirty="0" smtClean="0"/>
              <a:t>kolem</a:t>
            </a:r>
          </a:p>
          <a:p>
            <a:r>
              <a:rPr lang="cs-CZ" b="1" dirty="0"/>
              <a:t>j</a:t>
            </a:r>
            <a:r>
              <a:rPr lang="cs-CZ" b="1" dirty="0" smtClean="0"/>
              <a:t>ím</a:t>
            </a:r>
          </a:p>
          <a:p>
            <a:r>
              <a:rPr lang="cs-CZ" b="1" dirty="0"/>
              <a:t>z</a:t>
            </a:r>
            <a:r>
              <a:rPr lang="cs-CZ" b="1" dirty="0" smtClean="0"/>
              <a:t>draví</a:t>
            </a:r>
          </a:p>
          <a:p>
            <a:r>
              <a:rPr lang="cs-CZ" b="1" dirty="0"/>
              <a:t>t</a:t>
            </a:r>
            <a:r>
              <a:rPr lang="cs-CZ" b="1" dirty="0" smtClean="0"/>
              <a:t>atínkovi</a:t>
            </a:r>
          </a:p>
          <a:p>
            <a:r>
              <a:rPr lang="cs-CZ" b="1" dirty="0"/>
              <a:t>m</a:t>
            </a:r>
            <a:r>
              <a:rPr lang="cs-CZ" b="1" dirty="0" smtClean="0"/>
              <a:t>á</a:t>
            </a:r>
          </a:p>
          <a:p>
            <a:r>
              <a:rPr lang="cs-CZ" b="1" dirty="0"/>
              <a:t>m</a:t>
            </a:r>
            <a:r>
              <a:rPr lang="cs-CZ" b="1" dirty="0" smtClean="0"/>
              <a:t>ísto</a:t>
            </a:r>
          </a:p>
          <a:p>
            <a:r>
              <a:rPr lang="cs-CZ" b="1" dirty="0"/>
              <a:t>j</a:t>
            </a:r>
            <a:r>
              <a:rPr lang="cs-CZ" b="1" dirty="0" smtClean="0"/>
              <a:t>e</a:t>
            </a:r>
          </a:p>
          <a:p>
            <a:r>
              <a:rPr lang="cs-CZ" b="1" dirty="0"/>
              <a:t>d</a:t>
            </a:r>
            <a:r>
              <a:rPr lang="cs-CZ" b="1" dirty="0" smtClean="0"/>
              <a:t>olů</a:t>
            </a:r>
          </a:p>
          <a:p>
            <a:r>
              <a:rPr lang="cs-CZ" b="1" dirty="0" smtClean="0"/>
              <a:t>září</a:t>
            </a:r>
            <a:endParaRPr lang="cs-CZ" b="1" dirty="0"/>
          </a:p>
        </p:txBody>
      </p:sp>
      <p:pic>
        <p:nvPicPr>
          <p:cNvPr id="12290" name="Picture 2" descr="C:\Users\uzivatel\AppData\Local\Microsoft\Windows\Temporary Internet Files\Content.IE5\SI3S2GQB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434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45535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96752"/>
            <a:ext cx="3538736" cy="4968552"/>
          </a:xfrm>
          <a:solidFill>
            <a:schemeClr val="tx2">
              <a:lumMod val="20000"/>
              <a:lumOff val="80000"/>
            </a:schemeClr>
          </a:solidFill>
          <a:ln w="38100">
            <a:solidFill>
              <a:srgbClr val="0070C0"/>
            </a:solidFill>
          </a:ln>
        </p:spPr>
        <p:txBody>
          <a:bodyPr>
            <a:normAutofit fontScale="70000" lnSpcReduction="20000"/>
          </a:bodyPr>
          <a:lstStyle/>
          <a:p>
            <a:pPr marL="514350" indent="-514350">
              <a:buAutoNum type="arabicPeriod"/>
            </a:pPr>
            <a:r>
              <a:rPr lang="cs-CZ" b="1" dirty="0"/>
              <a:t>Určete slovní druhy u   zvýrazněných výrazů</a:t>
            </a:r>
            <a:r>
              <a:rPr lang="cs-CZ" dirty="0"/>
              <a:t>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uvařené</a:t>
            </a:r>
            <a:r>
              <a:rPr lang="cs-CZ" dirty="0"/>
              <a:t> </a:t>
            </a:r>
            <a:r>
              <a:rPr lang="cs-CZ" dirty="0" smtClean="0"/>
              <a:t>- přídavné jméno</a:t>
            </a:r>
          </a:p>
          <a:p>
            <a:r>
              <a:rPr lang="cs-CZ" b="1" dirty="0"/>
              <a:t>n</a:t>
            </a:r>
            <a:r>
              <a:rPr lang="cs-CZ" b="1" dirty="0" smtClean="0"/>
              <a:t>aproti</a:t>
            </a:r>
            <a:r>
              <a:rPr lang="cs-CZ" dirty="0" smtClean="0"/>
              <a:t> - příslovce</a:t>
            </a:r>
            <a:endParaRPr lang="cs-CZ" b="1" dirty="0"/>
          </a:p>
          <a:p>
            <a:r>
              <a:rPr lang="cs-CZ" b="1" dirty="0"/>
              <a:t>naproti</a:t>
            </a:r>
            <a:r>
              <a:rPr lang="cs-CZ" dirty="0"/>
              <a:t> </a:t>
            </a:r>
            <a:r>
              <a:rPr lang="cs-CZ" dirty="0" smtClean="0"/>
              <a:t>domu - předložka</a:t>
            </a:r>
            <a:endParaRPr lang="cs-CZ" dirty="0"/>
          </a:p>
          <a:p>
            <a:r>
              <a:rPr lang="cs-CZ" b="1" dirty="0"/>
              <a:t>p</a:t>
            </a:r>
            <a:r>
              <a:rPr lang="cs-CZ" b="1" dirty="0" smtClean="0"/>
              <a:t>lavání</a:t>
            </a:r>
            <a:r>
              <a:rPr lang="cs-CZ" dirty="0" smtClean="0"/>
              <a:t> – podstatné jméno</a:t>
            </a:r>
            <a:endParaRPr lang="cs-CZ" b="1" dirty="0"/>
          </a:p>
          <a:p>
            <a:r>
              <a:rPr lang="cs-CZ" b="1" dirty="0"/>
              <a:t>j</a:t>
            </a:r>
            <a:r>
              <a:rPr lang="cs-CZ" b="1" dirty="0" smtClean="0"/>
              <a:t>í</a:t>
            </a:r>
            <a:r>
              <a:rPr lang="cs-CZ" dirty="0" smtClean="0"/>
              <a:t> - sloveso</a:t>
            </a:r>
            <a:endParaRPr lang="cs-CZ" dirty="0"/>
          </a:p>
          <a:p>
            <a:r>
              <a:rPr lang="cs-CZ" b="1" dirty="0"/>
              <a:t>z</a:t>
            </a:r>
            <a:r>
              <a:rPr lang="cs-CZ" b="1" dirty="0" smtClean="0"/>
              <a:t>raněný</a:t>
            </a:r>
            <a:r>
              <a:rPr lang="cs-CZ" dirty="0" smtClean="0"/>
              <a:t> – podstatné jméno</a:t>
            </a:r>
          </a:p>
          <a:p>
            <a:r>
              <a:rPr lang="cs-CZ" b="1" dirty="0"/>
              <a:t>o</a:t>
            </a:r>
            <a:r>
              <a:rPr lang="cs-CZ" b="1" dirty="0" smtClean="0"/>
              <a:t>bou</a:t>
            </a:r>
            <a:r>
              <a:rPr lang="cs-CZ" dirty="0" smtClean="0"/>
              <a:t> - číslovka</a:t>
            </a:r>
            <a:endParaRPr lang="cs-CZ" dirty="0"/>
          </a:p>
          <a:p>
            <a:r>
              <a:rPr lang="cs-CZ" b="1" dirty="0" smtClean="0"/>
              <a:t>Petrovi</a:t>
            </a:r>
            <a:r>
              <a:rPr lang="cs-CZ" dirty="0" smtClean="0"/>
              <a:t> – přídavné jméno</a:t>
            </a:r>
            <a:endParaRPr lang="cs-CZ" dirty="0"/>
          </a:p>
          <a:p>
            <a:r>
              <a:rPr lang="cs-CZ" b="1" dirty="0"/>
              <a:t>v</a:t>
            </a:r>
            <a:r>
              <a:rPr lang="cs-CZ" b="1" dirty="0" smtClean="0"/>
              <a:t>šichni</a:t>
            </a:r>
            <a:r>
              <a:rPr lang="cs-CZ" dirty="0" smtClean="0"/>
              <a:t> – zájmeno</a:t>
            </a:r>
          </a:p>
          <a:p>
            <a:r>
              <a:rPr lang="cs-CZ" b="1" dirty="0"/>
              <a:t>v</a:t>
            </a:r>
            <a:r>
              <a:rPr lang="cs-CZ" b="1" dirty="0" smtClean="0"/>
              <a:t>ítězně - příslovce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196752"/>
            <a:ext cx="4495800" cy="4958011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2. Slovo různým slovním druhem:</a:t>
            </a:r>
          </a:p>
          <a:p>
            <a:r>
              <a:rPr lang="cs-CZ" dirty="0" smtClean="0"/>
              <a:t>Večer byl krásný. Přijdu večer.</a:t>
            </a:r>
          </a:p>
          <a:p>
            <a:r>
              <a:rPr lang="cs-CZ" dirty="0" smtClean="0"/>
              <a:t>Kolem domu stojí plot. Kolem rostou růže. Vjel kolem do garáže.</a:t>
            </a:r>
          </a:p>
          <a:p>
            <a:r>
              <a:rPr lang="cs-CZ" dirty="0" smtClean="0"/>
              <a:t>Ráda jím ovoce. Necloumej jím.</a:t>
            </a:r>
          </a:p>
          <a:p>
            <a:r>
              <a:rPr lang="cs-CZ" dirty="0" smtClean="0"/>
              <a:t>Zdraví je důležité. Děti zdraví babičku. Zdraví lidé sportují.</a:t>
            </a:r>
          </a:p>
          <a:p>
            <a:r>
              <a:rPr lang="cs-CZ" dirty="0" smtClean="0"/>
              <a:t>Napíšeme dopis tatínkovi. Tatínkovi bratři bydlí v Brně.</a:t>
            </a:r>
          </a:p>
          <a:p>
            <a:r>
              <a:rPr lang="cs-CZ" dirty="0" smtClean="0"/>
              <a:t>Teta má tři dcery. Má sestra je pilná.</a:t>
            </a:r>
          </a:p>
          <a:p>
            <a:r>
              <a:rPr lang="cs-CZ" dirty="0" smtClean="0"/>
              <a:t>Místo v autobuse je volné. Půjdu místo tebe.</a:t>
            </a:r>
          </a:p>
          <a:p>
            <a:r>
              <a:rPr lang="cs-CZ" dirty="0" smtClean="0"/>
              <a:t>Uviděl je včera. Otec je lékař.</a:t>
            </a:r>
          </a:p>
          <a:p>
            <a:r>
              <a:rPr lang="cs-CZ" dirty="0" smtClean="0"/>
              <a:t>Exkurze proběhne do uhelných dolů. Půjdeme směrem dolů.</a:t>
            </a:r>
          </a:p>
          <a:p>
            <a:r>
              <a:rPr lang="cs-CZ" dirty="0" smtClean="0"/>
              <a:t>V září začíná škola. Měsíc jasně září.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6830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692696"/>
            <a:ext cx="27267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ZDROJE: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Vlastní tvorba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www.office.microsoft.com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51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309</TotalTime>
  <Words>897</Words>
  <Application>Microsoft Office PowerPoint</Application>
  <PresentationFormat>Předvádění na obrazovce (4:3)</PresentationFormat>
  <Paragraphs>171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Slovní druhy</vt:lpstr>
      <vt:lpstr>Podstatná jména</vt:lpstr>
      <vt:lpstr>Přídavná jména</vt:lpstr>
      <vt:lpstr>Zájmena</vt:lpstr>
      <vt:lpstr>Číslovky</vt:lpstr>
      <vt:lpstr>Slovesa</vt:lpstr>
      <vt:lpstr>Příslovce</vt:lpstr>
      <vt:lpstr>Předložky</vt:lpstr>
      <vt:lpstr>Spojky</vt:lpstr>
      <vt:lpstr>Částice</vt:lpstr>
      <vt:lpstr>Citoslovce</vt:lpstr>
      <vt:lpstr>Pracovní list s úkoly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27</cp:revision>
  <dcterms:created xsi:type="dcterms:W3CDTF">2011-10-14T09:00:52Z</dcterms:created>
  <dcterms:modified xsi:type="dcterms:W3CDTF">2012-05-29T05:54:42Z</dcterms:modified>
</cp:coreProperties>
</file>