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717E0F-94D0-4087-9BE7-4E1E566E6C08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9659FC-82A9-48A4-BB8E-E6B26A2DA7CC}">
      <dgm:prSet phldrT="[Text]"/>
      <dgm:spPr/>
      <dgm:t>
        <a:bodyPr/>
        <a:lstStyle/>
        <a:p>
          <a:r>
            <a:rPr lang="cs-CZ" b="1" dirty="0" smtClean="0">
              <a:solidFill>
                <a:srgbClr val="00B050"/>
              </a:solidFill>
            </a:rPr>
            <a:t>substantiva</a:t>
          </a:r>
          <a:endParaRPr lang="cs-CZ" b="1" dirty="0">
            <a:solidFill>
              <a:srgbClr val="00B050"/>
            </a:solidFill>
          </a:endParaRPr>
        </a:p>
      </dgm:t>
    </dgm:pt>
    <dgm:pt modelId="{EA6573BE-B976-42A5-BE30-7AD29B943E42}" type="parTrans" cxnId="{E58106BE-7D7D-4091-ABC0-F7279952300A}">
      <dgm:prSet/>
      <dgm:spPr/>
      <dgm:t>
        <a:bodyPr/>
        <a:lstStyle/>
        <a:p>
          <a:endParaRPr lang="cs-CZ"/>
        </a:p>
      </dgm:t>
    </dgm:pt>
    <dgm:pt modelId="{294366C4-DDCE-45CA-AC8E-85DAC83EA52F}" type="sibTrans" cxnId="{E58106BE-7D7D-4091-ABC0-F7279952300A}">
      <dgm:prSet/>
      <dgm:spPr/>
      <dgm:t>
        <a:bodyPr/>
        <a:lstStyle/>
        <a:p>
          <a:endParaRPr lang="cs-CZ"/>
        </a:p>
      </dgm:t>
    </dgm:pt>
    <dgm:pt modelId="{6D8769CD-422F-4070-B415-68DE6D6E3BBD}">
      <dgm:prSet phldrT="[Text]"/>
      <dgm:spPr/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pomnožná</a:t>
          </a:r>
          <a:endParaRPr lang="cs-CZ" b="1" dirty="0">
            <a:solidFill>
              <a:srgbClr val="C00000"/>
            </a:solidFill>
          </a:endParaRPr>
        </a:p>
      </dgm:t>
    </dgm:pt>
    <dgm:pt modelId="{8D22AB8F-FA1D-4F2B-AD28-40959F845743}" type="parTrans" cxnId="{7F391551-4C53-4701-A61F-1B76D0BE04C1}">
      <dgm:prSet/>
      <dgm:spPr/>
      <dgm:t>
        <a:bodyPr/>
        <a:lstStyle/>
        <a:p>
          <a:endParaRPr lang="cs-CZ"/>
        </a:p>
      </dgm:t>
    </dgm:pt>
    <dgm:pt modelId="{DF3759EB-3BE7-4B0E-9816-F89E891237A3}" type="sibTrans" cxnId="{7F391551-4C53-4701-A61F-1B76D0BE04C1}">
      <dgm:prSet/>
      <dgm:spPr/>
      <dgm:t>
        <a:bodyPr/>
        <a:lstStyle/>
        <a:p>
          <a:endParaRPr lang="cs-CZ"/>
        </a:p>
      </dgm:t>
    </dgm:pt>
    <dgm:pt modelId="{0C4C2706-8F73-4061-9A9D-D99851610813}">
      <dgm:prSet phldrT="[Text]"/>
      <dgm:spPr/>
      <dgm:t>
        <a:bodyPr/>
        <a:lstStyle/>
        <a:p>
          <a:r>
            <a:rPr lang="cs-CZ" b="1" dirty="0" smtClean="0">
              <a:solidFill>
                <a:srgbClr val="002060"/>
              </a:solidFill>
            </a:rPr>
            <a:t>hromadná</a:t>
          </a:r>
          <a:endParaRPr lang="cs-CZ" b="1" dirty="0">
            <a:solidFill>
              <a:srgbClr val="002060"/>
            </a:solidFill>
          </a:endParaRPr>
        </a:p>
      </dgm:t>
    </dgm:pt>
    <dgm:pt modelId="{91568CAD-41C8-4E89-9035-773CE10A2009}" type="parTrans" cxnId="{F45496B1-1207-43A0-8294-E1BCBCE0E5FF}">
      <dgm:prSet/>
      <dgm:spPr/>
      <dgm:t>
        <a:bodyPr/>
        <a:lstStyle/>
        <a:p>
          <a:endParaRPr lang="cs-CZ"/>
        </a:p>
      </dgm:t>
    </dgm:pt>
    <dgm:pt modelId="{5301F48A-A6DB-4D6E-A73A-0828D26E1DC1}" type="sibTrans" cxnId="{F45496B1-1207-43A0-8294-E1BCBCE0E5FF}">
      <dgm:prSet/>
      <dgm:spPr/>
      <dgm:t>
        <a:bodyPr/>
        <a:lstStyle/>
        <a:p>
          <a:endParaRPr lang="cs-CZ"/>
        </a:p>
      </dgm:t>
    </dgm:pt>
    <dgm:pt modelId="{8A150783-9295-4C34-97A8-5E9A50D7C18A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látková</a:t>
          </a:r>
          <a:endParaRPr lang="cs-CZ" b="1" dirty="0">
            <a:solidFill>
              <a:schemeClr val="tx1"/>
            </a:solidFill>
          </a:endParaRPr>
        </a:p>
      </dgm:t>
    </dgm:pt>
    <dgm:pt modelId="{95F30BFA-A01D-4052-89CF-6ADB7A2ECC5F}" type="parTrans" cxnId="{F58D6BCD-B85D-40D2-98A1-A066BA593B24}">
      <dgm:prSet/>
      <dgm:spPr/>
      <dgm:t>
        <a:bodyPr/>
        <a:lstStyle/>
        <a:p>
          <a:endParaRPr lang="cs-CZ"/>
        </a:p>
      </dgm:t>
    </dgm:pt>
    <dgm:pt modelId="{6C8FBBE7-2133-488F-A5D2-C4A4A21E9620}" type="sibTrans" cxnId="{F58D6BCD-B85D-40D2-98A1-A066BA593B24}">
      <dgm:prSet/>
      <dgm:spPr/>
      <dgm:t>
        <a:bodyPr/>
        <a:lstStyle/>
        <a:p>
          <a:endParaRPr lang="cs-CZ"/>
        </a:p>
      </dgm:t>
    </dgm:pt>
    <dgm:pt modelId="{5A2BEFB9-14F5-435D-A538-15A35F3E4750}" type="pres">
      <dgm:prSet presAssocID="{78717E0F-94D0-4087-9BE7-4E1E566E6C08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A53C13A-DC0F-492A-B03D-69CF199F2157}" type="pres">
      <dgm:prSet presAssocID="{4D9659FC-82A9-48A4-BB8E-E6B26A2DA7CC}" presName="root1" presStyleCnt="0"/>
      <dgm:spPr/>
    </dgm:pt>
    <dgm:pt modelId="{3E947CB2-0CE4-4B51-9133-5D8994DE9B4D}" type="pres">
      <dgm:prSet presAssocID="{4D9659FC-82A9-48A4-BB8E-E6B26A2DA7CC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DC6F648-E41B-4354-8427-4A08DCC6E8FE}" type="pres">
      <dgm:prSet presAssocID="{4D9659FC-82A9-48A4-BB8E-E6B26A2DA7CC}" presName="level2hierChild" presStyleCnt="0"/>
      <dgm:spPr/>
    </dgm:pt>
    <dgm:pt modelId="{3C37DC21-E0F2-4709-9A3F-849D33D52325}" type="pres">
      <dgm:prSet presAssocID="{8D22AB8F-FA1D-4F2B-AD28-40959F845743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449C7019-0F43-466E-84C2-E78343A5047F}" type="pres">
      <dgm:prSet presAssocID="{8D22AB8F-FA1D-4F2B-AD28-40959F845743}" presName="connTx" presStyleLbl="parChTrans1D2" presStyleIdx="0" presStyleCnt="3"/>
      <dgm:spPr/>
      <dgm:t>
        <a:bodyPr/>
        <a:lstStyle/>
        <a:p>
          <a:endParaRPr lang="cs-CZ"/>
        </a:p>
      </dgm:t>
    </dgm:pt>
    <dgm:pt modelId="{6DC56910-CC0D-42D1-B20D-C82A499D2551}" type="pres">
      <dgm:prSet presAssocID="{6D8769CD-422F-4070-B415-68DE6D6E3BBD}" presName="root2" presStyleCnt="0"/>
      <dgm:spPr/>
    </dgm:pt>
    <dgm:pt modelId="{E9F2C464-80F2-45B2-A35B-B2D76C0C5DBF}" type="pres">
      <dgm:prSet presAssocID="{6D8769CD-422F-4070-B415-68DE6D6E3BBD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4A4CF22-8EBF-4AC5-B546-F2E1B27D4816}" type="pres">
      <dgm:prSet presAssocID="{6D8769CD-422F-4070-B415-68DE6D6E3BBD}" presName="level3hierChild" presStyleCnt="0"/>
      <dgm:spPr/>
    </dgm:pt>
    <dgm:pt modelId="{8C6DC379-A87F-4A98-B628-EF7483922EFC}" type="pres">
      <dgm:prSet presAssocID="{91568CAD-41C8-4E89-9035-773CE10A2009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83C8E32C-25D7-4649-AB69-13843D095F49}" type="pres">
      <dgm:prSet presAssocID="{91568CAD-41C8-4E89-9035-773CE10A2009}" presName="connTx" presStyleLbl="parChTrans1D2" presStyleIdx="1" presStyleCnt="3"/>
      <dgm:spPr/>
      <dgm:t>
        <a:bodyPr/>
        <a:lstStyle/>
        <a:p>
          <a:endParaRPr lang="cs-CZ"/>
        </a:p>
      </dgm:t>
    </dgm:pt>
    <dgm:pt modelId="{664B02C4-4907-4586-9677-F84EB4AF9235}" type="pres">
      <dgm:prSet presAssocID="{0C4C2706-8F73-4061-9A9D-D99851610813}" presName="root2" presStyleCnt="0"/>
      <dgm:spPr/>
    </dgm:pt>
    <dgm:pt modelId="{9FAA4543-AD07-4838-8BB9-F1AE39824313}" type="pres">
      <dgm:prSet presAssocID="{0C4C2706-8F73-4061-9A9D-D99851610813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8E05E7E-65C6-40B1-94B8-BC327A073F09}" type="pres">
      <dgm:prSet presAssocID="{0C4C2706-8F73-4061-9A9D-D99851610813}" presName="level3hierChild" presStyleCnt="0"/>
      <dgm:spPr/>
    </dgm:pt>
    <dgm:pt modelId="{6F280528-8CB0-4A9A-90E4-EAFFCF1099CA}" type="pres">
      <dgm:prSet presAssocID="{95F30BFA-A01D-4052-89CF-6ADB7A2ECC5F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9AA98B7A-D532-418B-B74A-5CF311A80534}" type="pres">
      <dgm:prSet presAssocID="{95F30BFA-A01D-4052-89CF-6ADB7A2ECC5F}" presName="connTx" presStyleLbl="parChTrans1D2" presStyleIdx="2" presStyleCnt="3"/>
      <dgm:spPr/>
      <dgm:t>
        <a:bodyPr/>
        <a:lstStyle/>
        <a:p>
          <a:endParaRPr lang="cs-CZ"/>
        </a:p>
      </dgm:t>
    </dgm:pt>
    <dgm:pt modelId="{7108286F-6A92-4108-8A6F-75B698FD1DE2}" type="pres">
      <dgm:prSet presAssocID="{8A150783-9295-4C34-97A8-5E9A50D7C18A}" presName="root2" presStyleCnt="0"/>
      <dgm:spPr/>
    </dgm:pt>
    <dgm:pt modelId="{552ECF5D-C5FC-4CD5-A314-4BA8A00987F6}" type="pres">
      <dgm:prSet presAssocID="{8A150783-9295-4C34-97A8-5E9A50D7C18A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58A2605-73AD-4590-9C80-F12672E80394}" type="pres">
      <dgm:prSet presAssocID="{8A150783-9295-4C34-97A8-5E9A50D7C18A}" presName="level3hierChild" presStyleCnt="0"/>
      <dgm:spPr/>
    </dgm:pt>
  </dgm:ptLst>
  <dgm:cxnLst>
    <dgm:cxn modelId="{91B3AC70-B8A4-465C-8F98-45E8445481F9}" type="presOf" srcId="{6D8769CD-422F-4070-B415-68DE6D6E3BBD}" destId="{E9F2C464-80F2-45B2-A35B-B2D76C0C5DBF}" srcOrd="0" destOrd="0" presId="urn:microsoft.com/office/officeart/2008/layout/HorizontalMultiLevelHierarchy"/>
    <dgm:cxn modelId="{04532A15-23FA-4AB2-B8EA-A8C66C7034F7}" type="presOf" srcId="{8D22AB8F-FA1D-4F2B-AD28-40959F845743}" destId="{449C7019-0F43-466E-84C2-E78343A5047F}" srcOrd="1" destOrd="0" presId="urn:microsoft.com/office/officeart/2008/layout/HorizontalMultiLevelHierarchy"/>
    <dgm:cxn modelId="{F45496B1-1207-43A0-8294-E1BCBCE0E5FF}" srcId="{4D9659FC-82A9-48A4-BB8E-E6B26A2DA7CC}" destId="{0C4C2706-8F73-4061-9A9D-D99851610813}" srcOrd="1" destOrd="0" parTransId="{91568CAD-41C8-4E89-9035-773CE10A2009}" sibTransId="{5301F48A-A6DB-4D6E-A73A-0828D26E1DC1}"/>
    <dgm:cxn modelId="{B5580C79-3DB8-44BA-940A-DAF76377B22E}" type="presOf" srcId="{95F30BFA-A01D-4052-89CF-6ADB7A2ECC5F}" destId="{6F280528-8CB0-4A9A-90E4-EAFFCF1099CA}" srcOrd="0" destOrd="0" presId="urn:microsoft.com/office/officeart/2008/layout/HorizontalMultiLevelHierarchy"/>
    <dgm:cxn modelId="{7F391551-4C53-4701-A61F-1B76D0BE04C1}" srcId="{4D9659FC-82A9-48A4-BB8E-E6B26A2DA7CC}" destId="{6D8769CD-422F-4070-B415-68DE6D6E3BBD}" srcOrd="0" destOrd="0" parTransId="{8D22AB8F-FA1D-4F2B-AD28-40959F845743}" sibTransId="{DF3759EB-3BE7-4B0E-9816-F89E891237A3}"/>
    <dgm:cxn modelId="{27414E8A-370C-4B51-88D0-6B94F6C428A7}" type="presOf" srcId="{8A150783-9295-4C34-97A8-5E9A50D7C18A}" destId="{552ECF5D-C5FC-4CD5-A314-4BA8A00987F6}" srcOrd="0" destOrd="0" presId="urn:microsoft.com/office/officeart/2008/layout/HorizontalMultiLevelHierarchy"/>
    <dgm:cxn modelId="{B2C5E7C7-EEE1-45DC-AA6A-ACF8DBD76BE4}" type="presOf" srcId="{78717E0F-94D0-4087-9BE7-4E1E566E6C08}" destId="{5A2BEFB9-14F5-435D-A538-15A35F3E4750}" srcOrd="0" destOrd="0" presId="urn:microsoft.com/office/officeart/2008/layout/HorizontalMultiLevelHierarchy"/>
    <dgm:cxn modelId="{F58D6BCD-B85D-40D2-98A1-A066BA593B24}" srcId="{4D9659FC-82A9-48A4-BB8E-E6B26A2DA7CC}" destId="{8A150783-9295-4C34-97A8-5E9A50D7C18A}" srcOrd="2" destOrd="0" parTransId="{95F30BFA-A01D-4052-89CF-6ADB7A2ECC5F}" sibTransId="{6C8FBBE7-2133-488F-A5D2-C4A4A21E9620}"/>
    <dgm:cxn modelId="{63E94948-ED2E-487B-A7C9-CBB27930E33F}" type="presOf" srcId="{95F30BFA-A01D-4052-89CF-6ADB7A2ECC5F}" destId="{9AA98B7A-D532-418B-B74A-5CF311A80534}" srcOrd="1" destOrd="0" presId="urn:microsoft.com/office/officeart/2008/layout/HorizontalMultiLevelHierarchy"/>
    <dgm:cxn modelId="{D23F1154-62BE-44DB-8C59-A49D9F607929}" type="presOf" srcId="{91568CAD-41C8-4E89-9035-773CE10A2009}" destId="{83C8E32C-25D7-4649-AB69-13843D095F49}" srcOrd="1" destOrd="0" presId="urn:microsoft.com/office/officeart/2008/layout/HorizontalMultiLevelHierarchy"/>
    <dgm:cxn modelId="{5123A85C-A058-464C-9EB4-3EB27CD1BF16}" type="presOf" srcId="{8D22AB8F-FA1D-4F2B-AD28-40959F845743}" destId="{3C37DC21-E0F2-4709-9A3F-849D33D52325}" srcOrd="0" destOrd="0" presId="urn:microsoft.com/office/officeart/2008/layout/HorizontalMultiLevelHierarchy"/>
    <dgm:cxn modelId="{6B8F9468-EF6B-4FC8-8A33-B72D763FD09E}" type="presOf" srcId="{4D9659FC-82A9-48A4-BB8E-E6B26A2DA7CC}" destId="{3E947CB2-0CE4-4B51-9133-5D8994DE9B4D}" srcOrd="0" destOrd="0" presId="urn:microsoft.com/office/officeart/2008/layout/HorizontalMultiLevelHierarchy"/>
    <dgm:cxn modelId="{C8AAECD2-7651-43B3-B702-844935ED9331}" type="presOf" srcId="{91568CAD-41C8-4E89-9035-773CE10A2009}" destId="{8C6DC379-A87F-4A98-B628-EF7483922EFC}" srcOrd="0" destOrd="0" presId="urn:microsoft.com/office/officeart/2008/layout/HorizontalMultiLevelHierarchy"/>
    <dgm:cxn modelId="{E5CC2D4F-69E7-499F-A967-304D94992224}" type="presOf" srcId="{0C4C2706-8F73-4061-9A9D-D99851610813}" destId="{9FAA4543-AD07-4838-8BB9-F1AE39824313}" srcOrd="0" destOrd="0" presId="urn:microsoft.com/office/officeart/2008/layout/HorizontalMultiLevelHierarchy"/>
    <dgm:cxn modelId="{E58106BE-7D7D-4091-ABC0-F7279952300A}" srcId="{78717E0F-94D0-4087-9BE7-4E1E566E6C08}" destId="{4D9659FC-82A9-48A4-BB8E-E6B26A2DA7CC}" srcOrd="0" destOrd="0" parTransId="{EA6573BE-B976-42A5-BE30-7AD29B943E42}" sibTransId="{294366C4-DDCE-45CA-AC8E-85DAC83EA52F}"/>
    <dgm:cxn modelId="{D2A168A8-D911-4554-9A76-8B916DD70AB9}" type="presParOf" srcId="{5A2BEFB9-14F5-435D-A538-15A35F3E4750}" destId="{DA53C13A-DC0F-492A-B03D-69CF199F2157}" srcOrd="0" destOrd="0" presId="urn:microsoft.com/office/officeart/2008/layout/HorizontalMultiLevelHierarchy"/>
    <dgm:cxn modelId="{B839E5BE-F889-48CE-B206-9ECB1EE6F528}" type="presParOf" srcId="{DA53C13A-DC0F-492A-B03D-69CF199F2157}" destId="{3E947CB2-0CE4-4B51-9133-5D8994DE9B4D}" srcOrd="0" destOrd="0" presId="urn:microsoft.com/office/officeart/2008/layout/HorizontalMultiLevelHierarchy"/>
    <dgm:cxn modelId="{4BA43231-F8F3-4AB2-A9CC-DAA47401671D}" type="presParOf" srcId="{DA53C13A-DC0F-492A-B03D-69CF199F2157}" destId="{7DC6F648-E41B-4354-8427-4A08DCC6E8FE}" srcOrd="1" destOrd="0" presId="urn:microsoft.com/office/officeart/2008/layout/HorizontalMultiLevelHierarchy"/>
    <dgm:cxn modelId="{652150F6-D1E4-4AC7-9198-B5522F29918D}" type="presParOf" srcId="{7DC6F648-E41B-4354-8427-4A08DCC6E8FE}" destId="{3C37DC21-E0F2-4709-9A3F-849D33D52325}" srcOrd="0" destOrd="0" presId="urn:microsoft.com/office/officeart/2008/layout/HorizontalMultiLevelHierarchy"/>
    <dgm:cxn modelId="{DB34769D-61E5-4B33-AD07-2A3B372AA11E}" type="presParOf" srcId="{3C37DC21-E0F2-4709-9A3F-849D33D52325}" destId="{449C7019-0F43-466E-84C2-E78343A5047F}" srcOrd="0" destOrd="0" presId="urn:microsoft.com/office/officeart/2008/layout/HorizontalMultiLevelHierarchy"/>
    <dgm:cxn modelId="{CD4EFF72-96C6-40D0-B804-00350B3470D3}" type="presParOf" srcId="{7DC6F648-E41B-4354-8427-4A08DCC6E8FE}" destId="{6DC56910-CC0D-42D1-B20D-C82A499D2551}" srcOrd="1" destOrd="0" presId="urn:microsoft.com/office/officeart/2008/layout/HorizontalMultiLevelHierarchy"/>
    <dgm:cxn modelId="{4928776C-C558-4840-99A0-AC619F71A154}" type="presParOf" srcId="{6DC56910-CC0D-42D1-B20D-C82A499D2551}" destId="{E9F2C464-80F2-45B2-A35B-B2D76C0C5DBF}" srcOrd="0" destOrd="0" presId="urn:microsoft.com/office/officeart/2008/layout/HorizontalMultiLevelHierarchy"/>
    <dgm:cxn modelId="{DBC4E493-F903-4CB4-AFA4-592FC97C1C2F}" type="presParOf" srcId="{6DC56910-CC0D-42D1-B20D-C82A499D2551}" destId="{F4A4CF22-8EBF-4AC5-B546-F2E1B27D4816}" srcOrd="1" destOrd="0" presId="urn:microsoft.com/office/officeart/2008/layout/HorizontalMultiLevelHierarchy"/>
    <dgm:cxn modelId="{A495C476-0188-4C0A-BABE-FF7EA4B8A4DA}" type="presParOf" srcId="{7DC6F648-E41B-4354-8427-4A08DCC6E8FE}" destId="{8C6DC379-A87F-4A98-B628-EF7483922EFC}" srcOrd="2" destOrd="0" presId="urn:microsoft.com/office/officeart/2008/layout/HorizontalMultiLevelHierarchy"/>
    <dgm:cxn modelId="{8B6429DE-EB64-4BC3-8816-81F399C0EB25}" type="presParOf" srcId="{8C6DC379-A87F-4A98-B628-EF7483922EFC}" destId="{83C8E32C-25D7-4649-AB69-13843D095F49}" srcOrd="0" destOrd="0" presId="urn:microsoft.com/office/officeart/2008/layout/HorizontalMultiLevelHierarchy"/>
    <dgm:cxn modelId="{29C94DFC-366D-4995-80EF-D98CA6727070}" type="presParOf" srcId="{7DC6F648-E41B-4354-8427-4A08DCC6E8FE}" destId="{664B02C4-4907-4586-9677-F84EB4AF9235}" srcOrd="3" destOrd="0" presId="urn:microsoft.com/office/officeart/2008/layout/HorizontalMultiLevelHierarchy"/>
    <dgm:cxn modelId="{BCB01121-DB47-4C6D-87ED-AE793C426675}" type="presParOf" srcId="{664B02C4-4907-4586-9677-F84EB4AF9235}" destId="{9FAA4543-AD07-4838-8BB9-F1AE39824313}" srcOrd="0" destOrd="0" presId="urn:microsoft.com/office/officeart/2008/layout/HorizontalMultiLevelHierarchy"/>
    <dgm:cxn modelId="{E1D5341B-494B-4E2F-90F2-DB2DE9274745}" type="presParOf" srcId="{664B02C4-4907-4586-9677-F84EB4AF9235}" destId="{D8E05E7E-65C6-40B1-94B8-BC327A073F09}" srcOrd="1" destOrd="0" presId="urn:microsoft.com/office/officeart/2008/layout/HorizontalMultiLevelHierarchy"/>
    <dgm:cxn modelId="{E32C2C7B-A4D7-4FB8-99CC-DC59BAA769AF}" type="presParOf" srcId="{7DC6F648-E41B-4354-8427-4A08DCC6E8FE}" destId="{6F280528-8CB0-4A9A-90E4-EAFFCF1099CA}" srcOrd="4" destOrd="0" presId="urn:microsoft.com/office/officeart/2008/layout/HorizontalMultiLevelHierarchy"/>
    <dgm:cxn modelId="{D0847C09-8DFE-4787-9AC3-A5F6F572E672}" type="presParOf" srcId="{6F280528-8CB0-4A9A-90E4-EAFFCF1099CA}" destId="{9AA98B7A-D532-418B-B74A-5CF311A80534}" srcOrd="0" destOrd="0" presId="urn:microsoft.com/office/officeart/2008/layout/HorizontalMultiLevelHierarchy"/>
    <dgm:cxn modelId="{6BE5DFD2-E31C-48C7-9D5C-0B6E29035145}" type="presParOf" srcId="{7DC6F648-E41B-4354-8427-4A08DCC6E8FE}" destId="{7108286F-6A92-4108-8A6F-75B698FD1DE2}" srcOrd="5" destOrd="0" presId="urn:microsoft.com/office/officeart/2008/layout/HorizontalMultiLevelHierarchy"/>
    <dgm:cxn modelId="{B656E037-A619-4D1C-8D20-C9ABF2D670C1}" type="presParOf" srcId="{7108286F-6A92-4108-8A6F-75B698FD1DE2}" destId="{552ECF5D-C5FC-4CD5-A314-4BA8A00987F6}" srcOrd="0" destOrd="0" presId="urn:microsoft.com/office/officeart/2008/layout/HorizontalMultiLevelHierarchy"/>
    <dgm:cxn modelId="{A13B91E1-A3A0-40BA-946D-45F3A1A84349}" type="presParOf" srcId="{7108286F-6A92-4108-8A6F-75B698FD1DE2}" destId="{B58A2605-73AD-4590-9C80-F12672E8039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80528-8CB0-4A9A-90E4-EAFFCF1099CA}">
      <dsp:nvSpPr>
        <dsp:cNvPr id="0" name=""/>
        <dsp:cNvSpPr/>
      </dsp:nvSpPr>
      <dsp:spPr>
        <a:xfrm>
          <a:off x="1914469" y="2032000"/>
          <a:ext cx="506536" cy="9651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53268" y="0"/>
              </a:lnTo>
              <a:lnTo>
                <a:pt x="253268" y="965199"/>
              </a:lnTo>
              <a:lnTo>
                <a:pt x="506536" y="965199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140486" y="2487348"/>
        <a:ext cx="54502" cy="54502"/>
      </dsp:txXfrm>
    </dsp:sp>
    <dsp:sp modelId="{8C6DC379-A87F-4A98-B628-EF7483922EFC}">
      <dsp:nvSpPr>
        <dsp:cNvPr id="0" name=""/>
        <dsp:cNvSpPr/>
      </dsp:nvSpPr>
      <dsp:spPr>
        <a:xfrm>
          <a:off x="1914469" y="1986280"/>
          <a:ext cx="5065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6536" y="4572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155074" y="2019336"/>
        <a:ext cx="25326" cy="25326"/>
      </dsp:txXfrm>
    </dsp:sp>
    <dsp:sp modelId="{3C37DC21-E0F2-4709-9A3F-849D33D52325}">
      <dsp:nvSpPr>
        <dsp:cNvPr id="0" name=""/>
        <dsp:cNvSpPr/>
      </dsp:nvSpPr>
      <dsp:spPr>
        <a:xfrm>
          <a:off x="1914469" y="1066799"/>
          <a:ext cx="506536" cy="965200"/>
        </a:xfrm>
        <a:custGeom>
          <a:avLst/>
          <a:gdLst/>
          <a:ahLst/>
          <a:cxnLst/>
          <a:rect l="0" t="0" r="0" b="0"/>
          <a:pathLst>
            <a:path>
              <a:moveTo>
                <a:pt x="0" y="965200"/>
              </a:moveTo>
              <a:lnTo>
                <a:pt x="253268" y="965200"/>
              </a:lnTo>
              <a:lnTo>
                <a:pt x="253268" y="0"/>
              </a:lnTo>
              <a:lnTo>
                <a:pt x="506536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140486" y="1522148"/>
        <a:ext cx="54502" cy="54502"/>
      </dsp:txXfrm>
    </dsp:sp>
    <dsp:sp modelId="{3E947CB2-0CE4-4B51-9133-5D8994DE9B4D}">
      <dsp:nvSpPr>
        <dsp:cNvPr id="0" name=""/>
        <dsp:cNvSpPr/>
      </dsp:nvSpPr>
      <dsp:spPr>
        <a:xfrm rot="16200000">
          <a:off x="-503610" y="1645920"/>
          <a:ext cx="4064000" cy="772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rgbClr val="00B050"/>
              </a:solidFill>
            </a:rPr>
            <a:t>substantiva</a:t>
          </a:r>
          <a:endParaRPr lang="cs-CZ" sz="4800" b="1" kern="1200" dirty="0">
            <a:solidFill>
              <a:srgbClr val="00B050"/>
            </a:solidFill>
          </a:endParaRPr>
        </a:p>
      </dsp:txBody>
      <dsp:txXfrm>
        <a:off x="-503610" y="1645920"/>
        <a:ext cx="4064000" cy="772160"/>
      </dsp:txXfrm>
    </dsp:sp>
    <dsp:sp modelId="{E9F2C464-80F2-45B2-A35B-B2D76C0C5DBF}">
      <dsp:nvSpPr>
        <dsp:cNvPr id="0" name=""/>
        <dsp:cNvSpPr/>
      </dsp:nvSpPr>
      <dsp:spPr>
        <a:xfrm>
          <a:off x="2421006" y="680719"/>
          <a:ext cx="2532684" cy="772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>
              <a:solidFill>
                <a:srgbClr val="C00000"/>
              </a:solidFill>
            </a:rPr>
            <a:t>pomnožná</a:t>
          </a:r>
          <a:endParaRPr lang="cs-CZ" sz="3300" b="1" kern="1200" dirty="0">
            <a:solidFill>
              <a:srgbClr val="C00000"/>
            </a:solidFill>
          </a:endParaRPr>
        </a:p>
      </dsp:txBody>
      <dsp:txXfrm>
        <a:off x="2421006" y="680719"/>
        <a:ext cx="2532684" cy="772160"/>
      </dsp:txXfrm>
    </dsp:sp>
    <dsp:sp modelId="{9FAA4543-AD07-4838-8BB9-F1AE39824313}">
      <dsp:nvSpPr>
        <dsp:cNvPr id="0" name=""/>
        <dsp:cNvSpPr/>
      </dsp:nvSpPr>
      <dsp:spPr>
        <a:xfrm>
          <a:off x="2421006" y="1645920"/>
          <a:ext cx="2532684" cy="772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>
              <a:solidFill>
                <a:srgbClr val="002060"/>
              </a:solidFill>
            </a:rPr>
            <a:t>hromadná</a:t>
          </a:r>
          <a:endParaRPr lang="cs-CZ" sz="3300" b="1" kern="1200" dirty="0">
            <a:solidFill>
              <a:srgbClr val="002060"/>
            </a:solidFill>
          </a:endParaRPr>
        </a:p>
      </dsp:txBody>
      <dsp:txXfrm>
        <a:off x="2421006" y="1645920"/>
        <a:ext cx="2532684" cy="772160"/>
      </dsp:txXfrm>
    </dsp:sp>
    <dsp:sp modelId="{552ECF5D-C5FC-4CD5-A314-4BA8A00987F6}">
      <dsp:nvSpPr>
        <dsp:cNvPr id="0" name=""/>
        <dsp:cNvSpPr/>
      </dsp:nvSpPr>
      <dsp:spPr>
        <a:xfrm>
          <a:off x="2421006" y="2611119"/>
          <a:ext cx="2532684" cy="772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>
              <a:solidFill>
                <a:schemeClr val="tx1"/>
              </a:solidFill>
            </a:rPr>
            <a:t>látková</a:t>
          </a:r>
          <a:endParaRPr lang="cs-CZ" sz="3300" b="1" kern="1200" dirty="0">
            <a:solidFill>
              <a:schemeClr val="tx1"/>
            </a:solidFill>
          </a:endParaRPr>
        </a:p>
      </dsp:txBody>
      <dsp:txXfrm>
        <a:off x="2421006" y="2611119"/>
        <a:ext cx="2532684" cy="772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6317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981273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ČESKÝ JAZYK</a:t>
            </a:r>
            <a:r>
              <a:rPr lang="cs-CZ" dirty="0" smtClean="0"/>
              <a:t> </a:t>
            </a:r>
          </a:p>
          <a:p>
            <a:r>
              <a:rPr lang="cs-CZ" dirty="0" smtClean="0"/>
              <a:t>ROČNÍK: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6. ROČNÍK</a:t>
            </a:r>
            <a:endParaRPr lang="cs-CZ" b="1" dirty="0" smtClean="0"/>
          </a:p>
          <a:p>
            <a:r>
              <a:rPr lang="cs-CZ" dirty="0" smtClean="0"/>
              <a:t>TÉMA: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SUBSTANTIVA POMNOŽNÁ, HROMADNÁ, LÁTKOVÁ</a:t>
            </a:r>
            <a:endParaRPr lang="cs-CZ" dirty="0" smtClean="0"/>
          </a:p>
          <a:p>
            <a:r>
              <a:rPr lang="cs-CZ" dirty="0" smtClean="0"/>
              <a:t>AUTOR: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Mgr. Kateřina Mládková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3. 1. 2012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VY_32_INOVACE_03_KM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39" y="0"/>
            <a:ext cx="9139810" cy="70173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Cílová skupina: Prezentace je určena pro žáky 6. ročníku</a:t>
            </a:r>
          </a:p>
          <a:p>
            <a:endParaRPr lang="cs-CZ" dirty="0"/>
          </a:p>
          <a:p>
            <a:r>
              <a:rPr lang="cs-CZ" dirty="0" smtClean="0"/>
              <a:t>Téma: Podstatná jména pomnožná, hromadná a látková</a:t>
            </a:r>
          </a:p>
          <a:p>
            <a:endParaRPr lang="cs-CZ" dirty="0"/>
          </a:p>
          <a:p>
            <a:r>
              <a:rPr lang="cs-CZ" dirty="0" smtClean="0"/>
              <a:t>Cíl: Prezentace slouží jako doplněk k seznámení žáků s novým výkladem </a:t>
            </a:r>
          </a:p>
          <a:p>
            <a:r>
              <a:rPr lang="cs-CZ" dirty="0"/>
              <a:t> </a:t>
            </a:r>
            <a:r>
              <a:rPr lang="cs-CZ" dirty="0" smtClean="0"/>
              <a:t>     učiva o druzích substantiv. Žáci by měli pochopit rozdíly mezi substantivy</a:t>
            </a:r>
          </a:p>
          <a:p>
            <a:r>
              <a:rPr lang="cs-CZ" dirty="0"/>
              <a:t> </a:t>
            </a:r>
            <a:r>
              <a:rPr lang="cs-CZ" dirty="0" smtClean="0"/>
              <a:t>     pomnožnými, hromadnými a látkovými.</a:t>
            </a:r>
          </a:p>
          <a:p>
            <a:endParaRPr lang="cs-CZ" dirty="0"/>
          </a:p>
          <a:p>
            <a:r>
              <a:rPr lang="cs-CZ" dirty="0" smtClean="0"/>
              <a:t>Pomůcky: pracovní listy, psací potřeby</a:t>
            </a:r>
          </a:p>
          <a:p>
            <a:endParaRPr lang="cs-CZ" dirty="0"/>
          </a:p>
          <a:p>
            <a:r>
              <a:rPr lang="cs-CZ" dirty="0" smtClean="0"/>
              <a:t>Klíčová slov: substantivum pomnožné, substantivum hromadné,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substantivum látkové</a:t>
            </a:r>
          </a:p>
          <a:p>
            <a:endParaRPr lang="cs-CZ" dirty="0"/>
          </a:p>
          <a:p>
            <a:r>
              <a:rPr lang="cs-CZ" dirty="0" smtClean="0"/>
              <a:t>Pilotáž: Prezentace pilotována ve třídách 6. ročníku. Žáci se naučili </a:t>
            </a:r>
          </a:p>
          <a:p>
            <a:r>
              <a:rPr lang="cs-CZ" dirty="0"/>
              <a:t> </a:t>
            </a:r>
            <a:r>
              <a:rPr lang="cs-CZ" dirty="0" smtClean="0"/>
              <a:t>           rozlišovat substantiva, která mají pouze tvary množného čísla,</a:t>
            </a:r>
          </a:p>
          <a:p>
            <a:r>
              <a:rPr lang="cs-CZ" dirty="0"/>
              <a:t> </a:t>
            </a:r>
            <a:r>
              <a:rPr lang="cs-CZ" dirty="0" smtClean="0"/>
              <a:t>           substantiva s tvary jednotného čísla a látková substantiva.</a:t>
            </a:r>
          </a:p>
          <a:p>
            <a:r>
              <a:rPr lang="cs-CZ" dirty="0"/>
              <a:t> </a:t>
            </a:r>
            <a:r>
              <a:rPr lang="cs-CZ" dirty="0" smtClean="0"/>
              <a:t>           Úkoly v pracovním listě připravují žáky na různé typy testovacích</a:t>
            </a:r>
          </a:p>
          <a:p>
            <a:r>
              <a:rPr lang="cs-CZ" dirty="0"/>
              <a:t> </a:t>
            </a:r>
            <a:r>
              <a:rPr lang="cs-CZ" dirty="0" smtClean="0"/>
              <a:t>           úkolů a pěstují schopnost pozorného čtení a porozumění otázce.</a:t>
            </a:r>
          </a:p>
          <a:p>
            <a:r>
              <a:rPr lang="cs-CZ" dirty="0"/>
              <a:t> </a:t>
            </a:r>
            <a:r>
              <a:rPr lang="cs-CZ" dirty="0" smtClean="0"/>
              <a:t>           Tato část prezentace byla pro žáky nová. Na základě důkladného </a:t>
            </a:r>
          </a:p>
          <a:p>
            <a:r>
              <a:rPr lang="cs-CZ" dirty="0" smtClean="0"/>
              <a:t>            objasnění zadání  vypracování úkolů žákům nečinilo</a:t>
            </a:r>
          </a:p>
          <a:p>
            <a:r>
              <a:rPr lang="cs-CZ" dirty="0"/>
              <a:t> </a:t>
            </a:r>
            <a:r>
              <a:rPr lang="cs-CZ" dirty="0" smtClean="0"/>
              <a:t>           problémy.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687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26010684"/>
              </p:ext>
            </p:extLst>
          </p:nvPr>
        </p:nvGraphicFramePr>
        <p:xfrm>
          <a:off x="323528" y="941871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60070" y="332656"/>
            <a:ext cx="37444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d</a:t>
            </a:r>
            <a:r>
              <a:rPr lang="cs-CZ" b="1" dirty="0" smtClean="0">
                <a:solidFill>
                  <a:srgbClr val="C00000"/>
                </a:solidFill>
              </a:rPr>
              <a:t>veře</a:t>
            </a: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brýle    housle</a:t>
            </a: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kamna         ústa</a:t>
            </a: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 Vánoce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Velikonoce    Pardubice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            šaty   boty       </a:t>
            </a:r>
          </a:p>
          <a:p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2363981"/>
            <a:ext cx="2699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     uhlí    dříví kamení  stromoví          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lidstvo  žactvo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ptactvo  lid  hmyz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dobytek nábytek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mládež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</a:t>
            </a:r>
          </a:p>
          <a:p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4349139"/>
            <a:ext cx="20265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v</a:t>
            </a:r>
            <a:r>
              <a:rPr lang="cs-CZ" b="1" dirty="0" smtClean="0"/>
              <a:t>oda   mouka </a:t>
            </a:r>
          </a:p>
          <a:p>
            <a:r>
              <a:rPr lang="cs-CZ" b="1" dirty="0"/>
              <a:t> </a:t>
            </a:r>
            <a:r>
              <a:rPr lang="cs-CZ" b="1" dirty="0" smtClean="0"/>
              <a:t> písek     sníh </a:t>
            </a:r>
            <a:endParaRPr lang="cs-CZ" b="1" dirty="0"/>
          </a:p>
        </p:txBody>
      </p:sp>
      <p:pic>
        <p:nvPicPr>
          <p:cNvPr id="1031" name="Picture 7" descr="C:\Users\uzivatel\AppData\Local\Microsoft\Windows\Temporary Internet Files\Content.IE5\SI3S2GQB\MC9004404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672305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3359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Číslo jednotné i množné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 obyvatel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 list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 nůž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 keř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 člověk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uzivatel\AppData\Local\Microsoft\Windows\Temporary Internet Files\Content.IE5\CANACUC5\MC900437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73016"/>
            <a:ext cx="2120503" cy="1293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0673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Číslo množné = POMNOŽNÁ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 nůžky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 dveře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 vrata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 Vánoce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 Pardubice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uzivatel\AppData\Local\Microsoft\Windows\Temporary Internet Files\Content.IE5\37QESUCM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84984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439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Číslo jednotné = HROMADNÁ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   obyvatelstvo</a:t>
            </a:r>
          </a:p>
          <a:p>
            <a:r>
              <a:rPr lang="cs-CZ" sz="3600" b="1" dirty="0" smtClean="0">
                <a:solidFill>
                  <a:srgbClr val="002060"/>
                </a:solidFill>
              </a:rPr>
              <a:t>   listí</a:t>
            </a:r>
          </a:p>
          <a:p>
            <a:r>
              <a:rPr lang="cs-CZ" sz="3600" b="1" dirty="0" smtClean="0">
                <a:solidFill>
                  <a:srgbClr val="002060"/>
                </a:solidFill>
              </a:rPr>
              <a:t>   křoví</a:t>
            </a:r>
          </a:p>
          <a:p>
            <a:r>
              <a:rPr lang="cs-CZ" sz="3600" b="1" dirty="0" smtClean="0">
                <a:solidFill>
                  <a:srgbClr val="002060"/>
                </a:solidFill>
              </a:rPr>
              <a:t>   lid</a:t>
            </a: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uzivatel\AppData\Local\Microsoft\Windows\Temporary Internet Files\Content.IE5\SI3S2GQB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79875"/>
            <a:ext cx="20701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4599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       Pracovní list s úkoly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746913"/>
            <a:ext cx="4427984" cy="4088235"/>
          </a:xfrm>
        </p:spPr>
        <p:txBody>
          <a:bodyPr>
            <a:normAutofit fontScale="92500" lnSpcReduction="10000"/>
          </a:bodyPr>
          <a:lstStyle/>
          <a:p>
            <a:pPr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Doplňte vynechaná písmena a určete substantiva pomnožná a hromadná: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M-č nám zapadl do </a:t>
            </a:r>
            <a:r>
              <a:rPr lang="cs-CZ" dirty="0" err="1" smtClean="0">
                <a:solidFill>
                  <a:schemeClr val="tx1"/>
                </a:solidFill>
              </a:rPr>
              <a:t>křov</a:t>
            </a:r>
            <a:r>
              <a:rPr lang="cs-CZ" dirty="0" smtClean="0">
                <a:solidFill>
                  <a:schemeClr val="tx1"/>
                </a:solidFill>
              </a:rPr>
              <a:t>-. Ruce m- pěkně zábl-. Dřív- rychle –hořelo. Při s-</a:t>
            </a:r>
            <a:r>
              <a:rPr lang="cs-CZ" dirty="0" err="1" smtClean="0">
                <a:solidFill>
                  <a:schemeClr val="tx1"/>
                </a:solidFill>
              </a:rPr>
              <a:t>lném</a:t>
            </a:r>
            <a:r>
              <a:rPr lang="cs-CZ" dirty="0" smtClean="0">
                <a:solidFill>
                  <a:schemeClr val="tx1"/>
                </a:solidFill>
              </a:rPr>
              <a:t> větru –padlo ze stromů mnoho l-stí. Z </a:t>
            </a:r>
            <a:r>
              <a:rPr lang="cs-CZ" dirty="0" err="1" smtClean="0">
                <a:solidFill>
                  <a:schemeClr val="tx1"/>
                </a:solidFill>
              </a:rPr>
              <a:t>bl-zkého</a:t>
            </a:r>
            <a:r>
              <a:rPr lang="cs-CZ" dirty="0" smtClean="0">
                <a:solidFill>
                  <a:schemeClr val="tx1"/>
                </a:solidFill>
              </a:rPr>
              <a:t> kostela se oz-val- varhany. Dřevěná vrata b-la </a:t>
            </a:r>
            <a:r>
              <a:rPr lang="cs-CZ" dirty="0" err="1" smtClean="0">
                <a:solidFill>
                  <a:schemeClr val="tx1"/>
                </a:solidFill>
              </a:rPr>
              <a:t>rozb-tá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 err="1" smtClean="0">
                <a:solidFill>
                  <a:schemeClr val="tx1"/>
                </a:solidFill>
              </a:rPr>
              <a:t>Bl-ží</a:t>
            </a:r>
            <a:r>
              <a:rPr lang="cs-CZ" dirty="0" smtClean="0">
                <a:solidFill>
                  <a:schemeClr val="tx1"/>
                </a:solidFill>
              </a:rPr>
              <a:t> se Vel-</a:t>
            </a:r>
            <a:r>
              <a:rPr lang="cs-CZ" dirty="0" err="1" smtClean="0">
                <a:solidFill>
                  <a:schemeClr val="tx1"/>
                </a:solidFill>
              </a:rPr>
              <a:t>konoce</a:t>
            </a:r>
            <a:r>
              <a:rPr lang="cs-CZ" dirty="0" smtClean="0">
                <a:solidFill>
                  <a:schemeClr val="tx1"/>
                </a:solidFill>
              </a:rPr>
              <a:t>, a tak </a:t>
            </a:r>
            <a:r>
              <a:rPr lang="cs-CZ" dirty="0" err="1" smtClean="0">
                <a:solidFill>
                  <a:schemeClr val="tx1"/>
                </a:solidFill>
              </a:rPr>
              <a:t>brz</a:t>
            </a:r>
            <a:r>
              <a:rPr lang="cs-CZ" dirty="0" smtClean="0">
                <a:solidFill>
                  <a:schemeClr val="tx1"/>
                </a:solidFill>
              </a:rPr>
              <a:t>- začneme péct vánočky. Na chalupě máme kamna na </a:t>
            </a:r>
            <a:r>
              <a:rPr lang="cs-CZ" dirty="0" err="1" smtClean="0">
                <a:solidFill>
                  <a:schemeClr val="tx1"/>
                </a:solidFill>
              </a:rPr>
              <a:t>uhl</a:t>
            </a:r>
            <a:r>
              <a:rPr lang="cs-CZ" dirty="0" smtClean="0">
                <a:solidFill>
                  <a:schemeClr val="tx1"/>
                </a:solidFill>
              </a:rPr>
              <a:t>-. Z tábora dovezl- děti </a:t>
            </a:r>
            <a:r>
              <a:rPr lang="cs-CZ" dirty="0" err="1" smtClean="0">
                <a:solidFill>
                  <a:schemeClr val="tx1"/>
                </a:solidFill>
              </a:rPr>
              <a:t>šp-navé</a:t>
            </a:r>
            <a:r>
              <a:rPr lang="cs-CZ" dirty="0" smtClean="0">
                <a:solidFill>
                  <a:schemeClr val="tx1"/>
                </a:solidFill>
              </a:rPr>
              <a:t> prádlo. Nemoci jater jsou nebe-</a:t>
            </a:r>
            <a:r>
              <a:rPr lang="cs-CZ" dirty="0" err="1" smtClean="0">
                <a:solidFill>
                  <a:schemeClr val="tx1"/>
                </a:solidFill>
              </a:rPr>
              <a:t>pečné</a:t>
            </a:r>
            <a:r>
              <a:rPr lang="cs-CZ" dirty="0" smtClean="0">
                <a:solidFill>
                  <a:schemeClr val="tx1"/>
                </a:solidFill>
              </a:rPr>
              <a:t>. Ruce m- pěkně zábl-, protože jsem si doma </a:t>
            </a:r>
            <a:r>
              <a:rPr lang="cs-CZ" dirty="0" err="1" smtClean="0">
                <a:solidFill>
                  <a:schemeClr val="tx1"/>
                </a:solidFill>
              </a:rPr>
              <a:t>zapom</a:t>
            </a:r>
            <a:r>
              <a:rPr lang="cs-CZ" dirty="0" smtClean="0">
                <a:solidFill>
                  <a:schemeClr val="tx1"/>
                </a:solidFill>
              </a:rPr>
              <a:t>-la rukavice. O v-kendu  jsme se b-</a:t>
            </a:r>
            <a:r>
              <a:rPr lang="cs-CZ" dirty="0" err="1" smtClean="0">
                <a:solidFill>
                  <a:schemeClr val="tx1"/>
                </a:solidFill>
              </a:rPr>
              <a:t>li</a:t>
            </a:r>
            <a:r>
              <a:rPr lang="cs-CZ" dirty="0" smtClean="0">
                <a:solidFill>
                  <a:schemeClr val="tx1"/>
                </a:solidFill>
              </a:rPr>
              <a:t> koupat v Poděbradech.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499992" y="1772816"/>
            <a:ext cx="4392488" cy="405130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2. Určete, na kterém řádku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</a:t>
            </a:r>
            <a:r>
              <a:rPr lang="cs-CZ" b="1" dirty="0" smtClean="0">
                <a:solidFill>
                  <a:srgbClr val="FF0000"/>
                </a:solidFill>
              </a:rPr>
              <a:t>je </a:t>
            </a:r>
            <a:r>
              <a:rPr lang="cs-CZ" b="1" dirty="0" smtClean="0">
                <a:solidFill>
                  <a:schemeClr val="tx1"/>
                </a:solidFill>
              </a:rPr>
              <a:t>substantivum hromadné: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a) děti, sklenice, hromy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b) šaty, obyvatelstvo, ptáci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c) auta, blesky, sníh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3. Určete, na kterém řádku </a:t>
            </a:r>
            <a:r>
              <a:rPr lang="cs-CZ" b="1" dirty="0" smtClean="0">
                <a:solidFill>
                  <a:srgbClr val="FF0000"/>
                </a:solidFill>
              </a:rPr>
              <a:t>není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substantivum pomnožné:</a:t>
            </a:r>
          </a:p>
          <a:p>
            <a:pPr>
              <a:buAutoNum type="alphaLcParenR"/>
            </a:pPr>
            <a:r>
              <a:rPr lang="cs-CZ" b="1" dirty="0">
                <a:solidFill>
                  <a:schemeClr val="tx1"/>
                </a:solidFill>
              </a:rPr>
              <a:t>k</a:t>
            </a:r>
            <a:r>
              <a:rPr lang="cs-CZ" b="1" dirty="0" smtClean="0">
                <a:solidFill>
                  <a:schemeClr val="tx1"/>
                </a:solidFill>
              </a:rPr>
              <a:t>větiny, dveře, vinohrady</a:t>
            </a:r>
          </a:p>
          <a:p>
            <a:pPr>
              <a:buAutoNum type="alphaLcParenR"/>
            </a:pPr>
            <a:r>
              <a:rPr lang="cs-CZ" b="1" dirty="0">
                <a:solidFill>
                  <a:schemeClr val="tx1"/>
                </a:solidFill>
              </a:rPr>
              <a:t>k</a:t>
            </a:r>
            <a:r>
              <a:rPr lang="cs-CZ" b="1" dirty="0" smtClean="0">
                <a:solidFill>
                  <a:schemeClr val="tx1"/>
                </a:solidFill>
              </a:rPr>
              <a:t>ola, sešity, klíče</a:t>
            </a:r>
          </a:p>
          <a:p>
            <a:pPr>
              <a:buAutoNum type="alphaLcParenR"/>
            </a:pPr>
            <a:r>
              <a:rPr lang="cs-CZ" b="1" dirty="0">
                <a:solidFill>
                  <a:schemeClr val="tx1"/>
                </a:solidFill>
              </a:rPr>
              <a:t>k</a:t>
            </a:r>
            <a:r>
              <a:rPr lang="cs-CZ" b="1" dirty="0" smtClean="0">
                <a:solidFill>
                  <a:schemeClr val="tx1"/>
                </a:solidFill>
              </a:rPr>
              <a:t>nedlíky, housle, ústa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uzivatel\AppData\Local\Microsoft\Windows\Temporary Internet Files\Content.IE5\VRG0KKNV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825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               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9442" y="1412777"/>
            <a:ext cx="3471277" cy="4448274"/>
          </a:xfrm>
        </p:spPr>
        <p:txBody>
          <a:bodyPr>
            <a:normAutofit fontScale="92500" lnSpcReduction="20000"/>
          </a:bodyPr>
          <a:lstStyle/>
          <a:p>
            <a:pPr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Pravopis a substantiva</a:t>
            </a: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Míč </a:t>
            </a:r>
            <a:r>
              <a:rPr lang="cs-CZ" dirty="0">
                <a:solidFill>
                  <a:schemeClr val="tx1"/>
                </a:solidFill>
              </a:rPr>
              <a:t>nám zapadl do </a:t>
            </a:r>
            <a:r>
              <a:rPr lang="cs-CZ" dirty="0" smtClean="0">
                <a:solidFill>
                  <a:schemeClr val="tx1"/>
                </a:solidFill>
              </a:rPr>
              <a:t>křoví. </a:t>
            </a:r>
            <a:r>
              <a:rPr lang="cs-CZ" dirty="0">
                <a:solidFill>
                  <a:schemeClr val="tx1"/>
                </a:solidFill>
              </a:rPr>
              <a:t>Ruce </a:t>
            </a:r>
            <a:r>
              <a:rPr lang="cs-CZ" dirty="0" smtClean="0">
                <a:solidFill>
                  <a:schemeClr val="tx1"/>
                </a:solidFill>
              </a:rPr>
              <a:t>mě </a:t>
            </a:r>
            <a:r>
              <a:rPr lang="cs-CZ" dirty="0">
                <a:solidFill>
                  <a:schemeClr val="tx1"/>
                </a:solidFill>
              </a:rPr>
              <a:t>pěkně </a:t>
            </a:r>
            <a:r>
              <a:rPr lang="cs-CZ" dirty="0" smtClean="0">
                <a:solidFill>
                  <a:schemeClr val="tx1"/>
                </a:solidFill>
              </a:rPr>
              <a:t>zábly. Dříví </a:t>
            </a:r>
            <a:r>
              <a:rPr lang="cs-CZ" dirty="0">
                <a:solidFill>
                  <a:schemeClr val="tx1"/>
                </a:solidFill>
              </a:rPr>
              <a:t>rychle </a:t>
            </a:r>
            <a:r>
              <a:rPr lang="cs-CZ" dirty="0" smtClean="0">
                <a:solidFill>
                  <a:schemeClr val="tx1"/>
                </a:solidFill>
              </a:rPr>
              <a:t>shořelo</a:t>
            </a:r>
            <a:r>
              <a:rPr lang="cs-CZ" dirty="0">
                <a:solidFill>
                  <a:schemeClr val="tx1"/>
                </a:solidFill>
              </a:rPr>
              <a:t>. Při </a:t>
            </a:r>
            <a:r>
              <a:rPr lang="cs-CZ" dirty="0" smtClean="0">
                <a:solidFill>
                  <a:schemeClr val="tx1"/>
                </a:solidFill>
              </a:rPr>
              <a:t>silném </a:t>
            </a:r>
            <a:r>
              <a:rPr lang="cs-CZ" dirty="0">
                <a:solidFill>
                  <a:schemeClr val="tx1"/>
                </a:solidFill>
              </a:rPr>
              <a:t>větru </a:t>
            </a:r>
            <a:r>
              <a:rPr lang="cs-CZ" dirty="0" smtClean="0">
                <a:solidFill>
                  <a:schemeClr val="tx1"/>
                </a:solidFill>
              </a:rPr>
              <a:t>spadlo </a:t>
            </a:r>
            <a:r>
              <a:rPr lang="cs-CZ" dirty="0">
                <a:solidFill>
                  <a:schemeClr val="tx1"/>
                </a:solidFill>
              </a:rPr>
              <a:t>ze stromů mnoho </a:t>
            </a:r>
            <a:r>
              <a:rPr lang="cs-CZ" dirty="0" smtClean="0">
                <a:solidFill>
                  <a:schemeClr val="tx1"/>
                </a:solidFill>
              </a:rPr>
              <a:t>listí</a:t>
            </a:r>
            <a:r>
              <a:rPr lang="cs-CZ" dirty="0">
                <a:solidFill>
                  <a:schemeClr val="tx1"/>
                </a:solidFill>
              </a:rPr>
              <a:t>. Z </a:t>
            </a:r>
            <a:r>
              <a:rPr lang="cs-CZ" dirty="0" smtClean="0">
                <a:solidFill>
                  <a:schemeClr val="tx1"/>
                </a:solidFill>
              </a:rPr>
              <a:t>blízkého </a:t>
            </a:r>
            <a:r>
              <a:rPr lang="cs-CZ" dirty="0">
                <a:solidFill>
                  <a:schemeClr val="tx1"/>
                </a:solidFill>
              </a:rPr>
              <a:t>kostela se </a:t>
            </a:r>
            <a:r>
              <a:rPr lang="cs-CZ" dirty="0" smtClean="0">
                <a:solidFill>
                  <a:schemeClr val="tx1"/>
                </a:solidFill>
              </a:rPr>
              <a:t>ozývaly </a:t>
            </a:r>
            <a:r>
              <a:rPr lang="cs-CZ" dirty="0">
                <a:solidFill>
                  <a:schemeClr val="tx1"/>
                </a:solidFill>
              </a:rPr>
              <a:t>varhany. Dřevěná vrata </a:t>
            </a:r>
            <a:r>
              <a:rPr lang="cs-CZ" dirty="0" smtClean="0">
                <a:solidFill>
                  <a:schemeClr val="tx1"/>
                </a:solidFill>
              </a:rPr>
              <a:t>byla rozbitá</a:t>
            </a:r>
            <a:r>
              <a:rPr lang="cs-CZ" dirty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chemeClr val="tx1"/>
                </a:solidFill>
              </a:rPr>
              <a:t>Blíží </a:t>
            </a:r>
            <a:r>
              <a:rPr lang="cs-CZ" dirty="0">
                <a:solidFill>
                  <a:schemeClr val="tx1"/>
                </a:solidFill>
              </a:rPr>
              <a:t>se </a:t>
            </a:r>
            <a:r>
              <a:rPr lang="cs-CZ" dirty="0" smtClean="0">
                <a:solidFill>
                  <a:schemeClr val="tx1"/>
                </a:solidFill>
              </a:rPr>
              <a:t>Velikonoce</a:t>
            </a:r>
            <a:r>
              <a:rPr lang="cs-CZ" dirty="0">
                <a:solidFill>
                  <a:schemeClr val="tx1"/>
                </a:solidFill>
              </a:rPr>
              <a:t>, a tak </a:t>
            </a:r>
            <a:r>
              <a:rPr lang="cs-CZ" dirty="0" smtClean="0">
                <a:solidFill>
                  <a:schemeClr val="tx1"/>
                </a:solidFill>
              </a:rPr>
              <a:t>brzy </a:t>
            </a:r>
            <a:r>
              <a:rPr lang="cs-CZ" dirty="0">
                <a:solidFill>
                  <a:schemeClr val="tx1"/>
                </a:solidFill>
              </a:rPr>
              <a:t>začneme péct vánočky. Na chalupě máme kamna na </a:t>
            </a:r>
            <a:r>
              <a:rPr lang="cs-CZ" dirty="0" smtClean="0">
                <a:solidFill>
                  <a:schemeClr val="tx1"/>
                </a:solidFill>
              </a:rPr>
              <a:t>uhlí. </a:t>
            </a:r>
            <a:r>
              <a:rPr lang="cs-CZ" dirty="0">
                <a:solidFill>
                  <a:schemeClr val="tx1"/>
                </a:solidFill>
              </a:rPr>
              <a:t>Z tábora </a:t>
            </a:r>
            <a:r>
              <a:rPr lang="cs-CZ" dirty="0" smtClean="0">
                <a:solidFill>
                  <a:schemeClr val="tx1"/>
                </a:solidFill>
              </a:rPr>
              <a:t>dovezly děti špinavé </a:t>
            </a:r>
            <a:r>
              <a:rPr lang="cs-CZ" dirty="0">
                <a:solidFill>
                  <a:schemeClr val="tx1"/>
                </a:solidFill>
              </a:rPr>
              <a:t>prádlo. Nemoci jater jsou </a:t>
            </a:r>
            <a:r>
              <a:rPr lang="cs-CZ" dirty="0" smtClean="0">
                <a:solidFill>
                  <a:schemeClr val="tx1"/>
                </a:solidFill>
              </a:rPr>
              <a:t>nebezpečné</a:t>
            </a:r>
            <a:r>
              <a:rPr lang="cs-CZ" dirty="0">
                <a:solidFill>
                  <a:schemeClr val="tx1"/>
                </a:solidFill>
              </a:rPr>
              <a:t>. Ruce </a:t>
            </a:r>
            <a:r>
              <a:rPr lang="cs-CZ" dirty="0" smtClean="0">
                <a:solidFill>
                  <a:schemeClr val="tx1"/>
                </a:solidFill>
              </a:rPr>
              <a:t>mě </a:t>
            </a:r>
            <a:r>
              <a:rPr lang="cs-CZ" dirty="0">
                <a:solidFill>
                  <a:schemeClr val="tx1"/>
                </a:solidFill>
              </a:rPr>
              <a:t>pěkně </a:t>
            </a:r>
            <a:r>
              <a:rPr lang="cs-CZ" dirty="0" smtClean="0">
                <a:solidFill>
                  <a:schemeClr val="tx1"/>
                </a:solidFill>
              </a:rPr>
              <a:t>zábly, </a:t>
            </a:r>
            <a:r>
              <a:rPr lang="cs-CZ" dirty="0">
                <a:solidFill>
                  <a:schemeClr val="tx1"/>
                </a:solidFill>
              </a:rPr>
              <a:t>protože jsem si doma </a:t>
            </a:r>
            <a:r>
              <a:rPr lang="cs-CZ" dirty="0" smtClean="0">
                <a:solidFill>
                  <a:schemeClr val="tx1"/>
                </a:solidFill>
              </a:rPr>
              <a:t>zapomněla </a:t>
            </a:r>
            <a:r>
              <a:rPr lang="cs-CZ" dirty="0">
                <a:solidFill>
                  <a:schemeClr val="tx1"/>
                </a:solidFill>
              </a:rPr>
              <a:t>rukavice. O </a:t>
            </a:r>
            <a:r>
              <a:rPr lang="cs-CZ" dirty="0" smtClean="0">
                <a:solidFill>
                  <a:schemeClr val="tx1"/>
                </a:solidFill>
              </a:rPr>
              <a:t>víkendu  </a:t>
            </a:r>
            <a:r>
              <a:rPr lang="cs-CZ" dirty="0">
                <a:solidFill>
                  <a:schemeClr val="tx1"/>
                </a:solidFill>
              </a:rPr>
              <a:t>jsme se </a:t>
            </a:r>
            <a:r>
              <a:rPr lang="cs-CZ" dirty="0" smtClean="0">
                <a:solidFill>
                  <a:schemeClr val="tx1"/>
                </a:solidFill>
              </a:rPr>
              <a:t>byli </a:t>
            </a:r>
            <a:r>
              <a:rPr lang="cs-CZ" dirty="0">
                <a:solidFill>
                  <a:schemeClr val="tx1"/>
                </a:solidFill>
              </a:rPr>
              <a:t>koupat v Poděbradech.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63280" y="1268760"/>
            <a:ext cx="4480719" cy="55892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2. b)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3. b)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</a:t>
            </a: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   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uzivatel\AppData\Local\Microsoft\Windows\Temporary Internet Files\Content.IE5\9C22LI4L\MP9004095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00808"/>
            <a:ext cx="3240360" cy="48245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621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835696" y="1556792"/>
            <a:ext cx="33330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www.offoce.mocrosoft.com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8009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209</TotalTime>
  <Words>567</Words>
  <Application>Microsoft Office PowerPoint</Application>
  <PresentationFormat>Předvádění na obrazovce (4:3)</PresentationFormat>
  <Paragraphs>104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Prezentace aplikace PowerPoint</vt:lpstr>
      <vt:lpstr>Prezentace aplikace PowerPoint</vt:lpstr>
      <vt:lpstr>Prezentace aplikace PowerPoint</vt:lpstr>
      <vt:lpstr>Číslo jednotné i množné</vt:lpstr>
      <vt:lpstr>Číslo množné = POMNOŽNÁ</vt:lpstr>
      <vt:lpstr>Číslo jednotné = HROMADNÁ</vt:lpstr>
      <vt:lpstr>       Pracovní list s úkoly</vt:lpstr>
      <vt:lpstr>                  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24</cp:revision>
  <dcterms:created xsi:type="dcterms:W3CDTF">2011-10-14T09:00:52Z</dcterms:created>
  <dcterms:modified xsi:type="dcterms:W3CDTF">2012-05-29T05:57:39Z</dcterms:modified>
</cp:coreProperties>
</file>