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>
                <a:solidFill>
                  <a:srgbClr val="002060"/>
                </a:solidFill>
              </a:rPr>
              <a:t>ČESKÝ JAZYK</a:t>
            </a:r>
            <a:endParaRPr lang="cs-CZ" dirty="0" smtClean="0"/>
          </a:p>
          <a:p>
            <a:r>
              <a:rPr lang="cs-CZ" dirty="0" smtClean="0"/>
              <a:t>ROČNÍK:</a:t>
            </a:r>
            <a:r>
              <a:rPr lang="cs-CZ" b="1" dirty="0" smtClean="0">
                <a:solidFill>
                  <a:srgbClr val="002060"/>
                </a:solidFill>
              </a:rPr>
              <a:t>6. ROČNÍK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>
                <a:solidFill>
                  <a:srgbClr val="002060"/>
                </a:solidFill>
              </a:rPr>
              <a:t>SUBSTANTIVA OBECNÁ A VLASTNÍ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Mgr. Kateřina Mládková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>
                <a:solidFill>
                  <a:srgbClr val="002060"/>
                </a:solidFill>
              </a:rPr>
              <a:t>3. 1. 2012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VY_32_INOVACE_04_KM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67687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Anotace: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Cílová skupina: 6. ročník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Téma: Substantiva obecná a vlastní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Cíl: Prezentace podává přehled některých pojmenovacích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typů, které se řadí mezi vlastní jména. Některé typy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zeměpisných jmen, jména organizací zůstávají zatím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stranou. Psaní velkých písmen je velmi složité.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Pomůcky: Učebnice Český jazyk 6 pro základní školy, školní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sešit, psací potřeby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Klíčová slova: substantiva obecná, substantiva vlastní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Pilotáž: Prezentace pilotována v 6. ročníku. Žáci získali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stručný přehled psaní velkých písmen. 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Ve správném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psaní velkých písmen si žáci nejsou jisti. Žáci byli při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plnění úkolů a kvízu aktivní, snažili se správně si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zafixovat psaní velkých písmen.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298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4725144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b="0" dirty="0" smtClean="0">
                <a:solidFill>
                  <a:srgbClr val="002060"/>
                </a:solidFill>
              </a:rPr>
              <a:t>VLASTNÍ SUBSTANTIVA</a:t>
            </a:r>
            <a:endParaRPr lang="cs-CZ" b="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331640" y="692696"/>
            <a:ext cx="6400800" cy="370559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Petr   Petra   Novák   Nováková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Rex</a:t>
            </a:r>
            <a:r>
              <a:rPr lang="cs-CZ" b="1" dirty="0" smtClean="0">
                <a:solidFill>
                  <a:srgbClr val="002060"/>
                </a:solidFill>
              </a:rPr>
              <a:t>   Alík   </a:t>
            </a:r>
            <a:r>
              <a:rPr lang="cs-CZ" b="1" dirty="0" err="1" smtClean="0">
                <a:solidFill>
                  <a:srgbClr val="002060"/>
                </a:solidFill>
              </a:rPr>
              <a:t>Niki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Kroměříž Praděd Šumava Labe Čechy Morava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Pražan  Ostravan  Hradečan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Čech Moravan Slovák Francouz Evropan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Čedok  Delvita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Rusalka  </a:t>
            </a:r>
            <a:r>
              <a:rPr lang="cs-CZ" b="1" dirty="0" err="1" smtClean="0">
                <a:solidFill>
                  <a:srgbClr val="002060"/>
                </a:solidFill>
              </a:rPr>
              <a:t>Fimfárum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Hromnice  Vánoce Velikonoce    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72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437112"/>
            <a:ext cx="6512511" cy="1143000"/>
          </a:xfrm>
        </p:spPr>
        <p:txBody>
          <a:bodyPr/>
          <a:lstStyle/>
          <a:p>
            <a:r>
              <a:rPr lang="cs-CZ" b="0" dirty="0" smtClean="0">
                <a:solidFill>
                  <a:srgbClr val="C00000"/>
                </a:solidFill>
              </a:rPr>
              <a:t>OBECNÁ SUBSTANTIVA</a:t>
            </a:r>
            <a:endParaRPr lang="cs-CZ" b="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47664" y="764704"/>
            <a:ext cx="6400800" cy="3474720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u</a:t>
            </a:r>
            <a:r>
              <a:rPr lang="cs-CZ" b="1" dirty="0" smtClean="0">
                <a:solidFill>
                  <a:srgbClr val="C00000"/>
                </a:solidFill>
              </a:rPr>
              <a:t>čitel  učitelka  herec herečka</a:t>
            </a:r>
          </a:p>
          <a:p>
            <a:r>
              <a:rPr lang="cs-CZ" b="1" dirty="0">
                <a:solidFill>
                  <a:srgbClr val="C00000"/>
                </a:solidFill>
              </a:rPr>
              <a:t>m</a:t>
            </a:r>
            <a:r>
              <a:rPr lang="cs-CZ" b="1" dirty="0" smtClean="0">
                <a:solidFill>
                  <a:srgbClr val="C00000"/>
                </a:solidFill>
              </a:rPr>
              <a:t>ěsto</a:t>
            </a:r>
          </a:p>
          <a:p>
            <a:r>
              <a:rPr lang="cs-CZ" b="1" dirty="0">
                <a:solidFill>
                  <a:srgbClr val="C00000"/>
                </a:solidFill>
              </a:rPr>
              <a:t>ř</a:t>
            </a:r>
            <a:r>
              <a:rPr lang="cs-CZ" b="1" dirty="0" smtClean="0">
                <a:solidFill>
                  <a:srgbClr val="C00000"/>
                </a:solidFill>
              </a:rPr>
              <a:t>eka  moře  světadíl</a:t>
            </a:r>
          </a:p>
          <a:p>
            <a:r>
              <a:rPr lang="cs-CZ" b="1" dirty="0">
                <a:solidFill>
                  <a:srgbClr val="C00000"/>
                </a:solidFill>
              </a:rPr>
              <a:t>h</a:t>
            </a:r>
            <a:r>
              <a:rPr lang="cs-CZ" b="1" dirty="0" smtClean="0">
                <a:solidFill>
                  <a:srgbClr val="C00000"/>
                </a:solidFill>
              </a:rPr>
              <a:t>ora    pohoří</a:t>
            </a:r>
          </a:p>
          <a:p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es    kočka</a:t>
            </a:r>
          </a:p>
          <a:p>
            <a:r>
              <a:rPr lang="cs-CZ" b="1" dirty="0">
                <a:solidFill>
                  <a:srgbClr val="C00000"/>
                </a:solidFill>
              </a:rPr>
              <a:t>u</a:t>
            </a:r>
            <a:r>
              <a:rPr lang="cs-CZ" b="1" dirty="0" smtClean="0">
                <a:solidFill>
                  <a:srgbClr val="C00000"/>
                </a:solidFill>
              </a:rPr>
              <a:t>lice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dílo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09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861048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VÍCESLOVNÉ NÁZVY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01408" cy="347472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Česká republika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Jižní Amerika    Severní Amerika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Krušné hory    Horusický rybník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Hradec Králové    České Budějovice   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Nová Ves    Veselí nad Moravou</a:t>
            </a: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64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827584" y="116632"/>
            <a:ext cx="3816424" cy="6984776"/>
          </a:xfrm>
        </p:spPr>
        <p:txBody>
          <a:bodyPr>
            <a:noAutofit/>
          </a:bodyPr>
          <a:lstStyle/>
          <a:p>
            <a:r>
              <a:rPr lang="cs-CZ" sz="1800" b="1" dirty="0" smtClean="0">
                <a:solidFill>
                  <a:srgbClr val="FF0000"/>
                </a:solidFill>
              </a:rPr>
              <a:t>Úkoly na procvičování  psaní vlastních jmen  - cvičení v učebnici Český jazyk 6 pro základní školy, str. 58-59</a:t>
            </a:r>
          </a:p>
          <a:p>
            <a:r>
              <a:rPr lang="cs-CZ" sz="1800" b="1" dirty="0" smtClean="0">
                <a:solidFill>
                  <a:schemeClr val="tx1"/>
                </a:solidFill>
              </a:rPr>
              <a:t>Cvičení 1</a:t>
            </a:r>
            <a:r>
              <a:rPr lang="cs-CZ" sz="1800" b="1" dirty="0" smtClean="0">
                <a:solidFill>
                  <a:srgbClr val="002060"/>
                </a:solidFill>
              </a:rPr>
              <a:t>: Žáci vypíší jednotlivá vlastní jména a rozdělí je podle toho, co označují.</a:t>
            </a:r>
          </a:p>
          <a:p>
            <a:r>
              <a:rPr lang="cs-CZ" sz="1800" b="1" dirty="0" smtClean="0">
                <a:solidFill>
                  <a:schemeClr val="tx1"/>
                </a:solidFill>
              </a:rPr>
              <a:t>Cvičení 2</a:t>
            </a:r>
            <a:r>
              <a:rPr lang="cs-CZ" sz="1800" b="1" dirty="0" smtClean="0">
                <a:solidFill>
                  <a:srgbClr val="002060"/>
                </a:solidFill>
              </a:rPr>
              <a:t>: Žáky upozorníme, že v názvech obcí se předložka píše s malým písmenem (Žďár nad Sázavou) a že názvy označující město a okolí píšeme velkým písmenem (Kroměřížsko, Chebsko, Domažlicko)</a:t>
            </a:r>
          </a:p>
          <a:p>
            <a:r>
              <a:rPr lang="cs-CZ" sz="1800" b="1" dirty="0" smtClean="0">
                <a:solidFill>
                  <a:schemeClr val="tx1"/>
                </a:solidFill>
              </a:rPr>
              <a:t>Cvičení 3</a:t>
            </a:r>
            <a:r>
              <a:rPr lang="cs-CZ" sz="1800" b="1" dirty="0" smtClean="0">
                <a:solidFill>
                  <a:srgbClr val="002060"/>
                </a:solidFill>
              </a:rPr>
              <a:t>: Žáci uvádějí tři knihy, které se jim líbí. Píší jejich název a uvádějí jména autorů.</a:t>
            </a:r>
          </a:p>
          <a:p>
            <a:r>
              <a:rPr lang="cs-CZ" sz="1800" b="1" dirty="0" smtClean="0">
                <a:solidFill>
                  <a:schemeClr val="tx1"/>
                </a:solidFill>
              </a:rPr>
              <a:t>Cvičení 4</a:t>
            </a:r>
            <a:r>
              <a:rPr lang="cs-CZ" sz="1800" b="1" dirty="0" smtClean="0">
                <a:solidFill>
                  <a:srgbClr val="002060"/>
                </a:solidFill>
              </a:rPr>
              <a:t>: Toto cvičení má charakter </a:t>
            </a:r>
            <a:r>
              <a:rPr lang="cs-CZ" sz="1800" b="1" dirty="0" smtClean="0">
                <a:solidFill>
                  <a:schemeClr val="tx1"/>
                </a:solidFill>
              </a:rPr>
              <a:t>kvízu</a:t>
            </a:r>
            <a:r>
              <a:rPr lang="cs-CZ" sz="1800" b="1" dirty="0" smtClean="0">
                <a:solidFill>
                  <a:srgbClr val="002060"/>
                </a:solidFill>
              </a:rPr>
              <a:t>. Potíže může žákům činit slovo Polabí.</a:t>
            </a:r>
          </a:p>
          <a:p>
            <a:endParaRPr lang="cs-CZ" sz="1800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0" dirty="0" smtClean="0">
                <a:solidFill>
                  <a:schemeClr val="tx1"/>
                </a:solidFill>
              </a:rPr>
              <a:t>  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</a:t>
            </a:r>
            <a:endParaRPr lang="cs-CZ" b="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uzivatel\AppData\Local\Microsoft\Windows\Temporary Internet Files\Content.IE5\37QESUCM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25144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Zástupný symbol pro obrázek 11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" r="66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5633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cvičení 1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1187624" y="260648"/>
            <a:ext cx="6400800" cy="3960440"/>
          </a:xfrm>
        </p:spPr>
        <p:txBody>
          <a:bodyPr>
            <a:normAutofit fontScale="92500"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o</a:t>
            </a:r>
            <a:r>
              <a:rPr lang="cs-CZ" b="1" dirty="0" smtClean="0">
                <a:solidFill>
                  <a:srgbClr val="002060"/>
                </a:solidFill>
              </a:rPr>
              <a:t>sobní jména – Karel Čapek, Josef</a:t>
            </a:r>
          </a:p>
          <a:p>
            <a:r>
              <a:rPr lang="cs-CZ" b="1" dirty="0">
                <a:solidFill>
                  <a:srgbClr val="002060"/>
                </a:solidFill>
              </a:rPr>
              <a:t>j</a:t>
            </a:r>
            <a:r>
              <a:rPr lang="cs-CZ" b="1" dirty="0" smtClean="0">
                <a:solidFill>
                  <a:srgbClr val="002060"/>
                </a:solidFill>
              </a:rPr>
              <a:t>ména měst – Malé Svatoňovice, Úpice, Hradec Králové, Brno, Praha</a:t>
            </a:r>
          </a:p>
          <a:p>
            <a:r>
              <a:rPr lang="cs-CZ" b="1" dirty="0">
                <a:solidFill>
                  <a:srgbClr val="002060"/>
                </a:solidFill>
              </a:rPr>
              <a:t>j</a:t>
            </a:r>
            <a:r>
              <a:rPr lang="cs-CZ" b="1" dirty="0" smtClean="0">
                <a:solidFill>
                  <a:srgbClr val="002060"/>
                </a:solidFill>
              </a:rPr>
              <a:t>ména pohoří – </a:t>
            </a:r>
            <a:r>
              <a:rPr lang="cs-CZ" b="1" dirty="0" err="1" smtClean="0">
                <a:solidFill>
                  <a:srgbClr val="002060"/>
                </a:solidFill>
              </a:rPr>
              <a:t>Žaltman</a:t>
            </a:r>
            <a:r>
              <a:rPr lang="cs-CZ" b="1" dirty="0" smtClean="0">
                <a:solidFill>
                  <a:srgbClr val="002060"/>
                </a:solidFill>
              </a:rPr>
              <a:t>, Jestřábí hory</a:t>
            </a:r>
          </a:p>
          <a:p>
            <a:r>
              <a:rPr lang="cs-CZ" b="1" dirty="0">
                <a:solidFill>
                  <a:srgbClr val="002060"/>
                </a:solidFill>
              </a:rPr>
              <a:t>j</a:t>
            </a:r>
            <a:r>
              <a:rPr lang="cs-CZ" b="1" dirty="0" smtClean="0">
                <a:solidFill>
                  <a:srgbClr val="002060"/>
                </a:solidFill>
              </a:rPr>
              <a:t>ména řek – Úpa, Labe, Orlice</a:t>
            </a:r>
          </a:p>
          <a:p>
            <a:r>
              <a:rPr lang="cs-CZ" b="1" dirty="0">
                <a:solidFill>
                  <a:srgbClr val="002060"/>
                </a:solidFill>
              </a:rPr>
              <a:t>j</a:t>
            </a:r>
            <a:r>
              <a:rPr lang="cs-CZ" b="1" dirty="0" smtClean="0">
                <a:solidFill>
                  <a:srgbClr val="002060"/>
                </a:solidFill>
              </a:rPr>
              <a:t>ména knih – Devatero pohádek, Povídky z jedné a druhé kapsy, Krakatit, Ze života hmyzu, Matka</a:t>
            </a:r>
          </a:p>
          <a:p>
            <a:r>
              <a:rPr lang="cs-CZ" b="1" dirty="0">
                <a:solidFill>
                  <a:srgbClr val="002060"/>
                </a:solidFill>
              </a:rPr>
              <a:t>j</a:t>
            </a:r>
            <a:r>
              <a:rPr lang="cs-CZ" b="1" dirty="0" smtClean="0">
                <a:solidFill>
                  <a:srgbClr val="002060"/>
                </a:solidFill>
              </a:rPr>
              <a:t>ména novin – Lidové noviny</a:t>
            </a:r>
          </a:p>
          <a:p>
            <a:r>
              <a:rPr lang="cs-CZ" b="1" dirty="0">
                <a:solidFill>
                  <a:srgbClr val="002060"/>
                </a:solidFill>
              </a:rPr>
              <a:t>j</a:t>
            </a:r>
            <a:r>
              <a:rPr lang="cs-CZ" b="1" dirty="0" smtClean="0">
                <a:solidFill>
                  <a:srgbClr val="002060"/>
                </a:solidFill>
              </a:rPr>
              <a:t>ména svátků – Vánoce</a:t>
            </a:r>
          </a:p>
          <a:p>
            <a:r>
              <a:rPr lang="cs-CZ" b="1" dirty="0">
                <a:solidFill>
                  <a:srgbClr val="002060"/>
                </a:solidFill>
              </a:rPr>
              <a:t>o</a:t>
            </a:r>
            <a:r>
              <a:rPr lang="cs-CZ" b="1" dirty="0" smtClean="0">
                <a:solidFill>
                  <a:srgbClr val="002060"/>
                </a:solidFill>
              </a:rPr>
              <a:t>statní jména - </a:t>
            </a:r>
            <a:r>
              <a:rPr lang="cs-CZ" b="1" dirty="0" err="1" smtClean="0">
                <a:solidFill>
                  <a:srgbClr val="002060"/>
                </a:solidFill>
              </a:rPr>
              <a:t>Barchoviny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uzivatel\AppData\Local\Microsoft\Windows\Temporary Internet Files\Content.IE5\37QESUCM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81128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81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cvičení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2060"/>
                </a:solidFill>
              </a:rPr>
              <a:t>rkonoš, </a:t>
            </a:r>
            <a:r>
              <a:rPr lang="cs-CZ" b="1" dirty="0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002060"/>
                </a:solidFill>
              </a:rPr>
              <a:t>izerských hor, 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002060"/>
                </a:solidFill>
              </a:rPr>
              <a:t>voře 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2060"/>
                </a:solidFill>
              </a:rPr>
              <a:t>rálové, </a:t>
            </a:r>
            <a:r>
              <a:rPr lang="cs-CZ" b="1" dirty="0" smtClean="0">
                <a:solidFill>
                  <a:srgbClr val="FF0000"/>
                </a:solidFill>
              </a:rPr>
              <a:t>Š</a:t>
            </a:r>
            <a:r>
              <a:rPr lang="cs-CZ" b="1" dirty="0" smtClean="0">
                <a:solidFill>
                  <a:srgbClr val="002060"/>
                </a:solidFill>
              </a:rPr>
              <a:t>umavě, </a:t>
            </a:r>
            <a:r>
              <a:rPr lang="cs-CZ" b="1" dirty="0" smtClean="0">
                <a:solidFill>
                  <a:srgbClr val="FF0000"/>
                </a:solidFill>
              </a:rPr>
              <a:t>Č</a:t>
            </a:r>
            <a:r>
              <a:rPr lang="cs-CZ" b="1" dirty="0" smtClean="0">
                <a:solidFill>
                  <a:srgbClr val="002060"/>
                </a:solidFill>
              </a:rPr>
              <a:t>erné jezero, 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2060"/>
                </a:solidFill>
              </a:rPr>
              <a:t>arlovy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ary,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002060"/>
                </a:solidFill>
              </a:rPr>
              <a:t>ariánské</a:t>
            </a:r>
            <a:r>
              <a:rPr lang="cs-CZ" b="1" dirty="0" smtClean="0">
                <a:solidFill>
                  <a:srgbClr val="FF0000"/>
                </a:solidFill>
              </a:rPr>
              <a:t> L</a:t>
            </a:r>
            <a:r>
              <a:rPr lang="cs-CZ" b="1" dirty="0" smtClean="0">
                <a:solidFill>
                  <a:srgbClr val="002060"/>
                </a:solidFill>
              </a:rPr>
              <a:t>ázně, </a:t>
            </a:r>
            <a:r>
              <a:rPr lang="cs-CZ" b="1" dirty="0" smtClean="0">
                <a:solidFill>
                  <a:srgbClr val="FF0000"/>
                </a:solidFill>
              </a:rPr>
              <a:t>Ž</a:t>
            </a:r>
            <a:r>
              <a:rPr lang="cs-CZ" b="1" dirty="0" smtClean="0">
                <a:solidFill>
                  <a:srgbClr val="002060"/>
                </a:solidFill>
              </a:rPr>
              <a:t>ďáru nad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002060"/>
                </a:solidFill>
              </a:rPr>
              <a:t>ázavou, 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2060"/>
                </a:solidFill>
              </a:rPr>
              <a:t>ové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002060"/>
                </a:solidFill>
              </a:rPr>
              <a:t>ěsto na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002060"/>
                </a:solidFill>
              </a:rPr>
              <a:t>oravě,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b="1" dirty="0" smtClean="0">
                <a:solidFill>
                  <a:srgbClr val="002060"/>
                </a:solidFill>
              </a:rPr>
              <a:t>eskyd,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b="1" dirty="0" smtClean="0">
                <a:solidFill>
                  <a:srgbClr val="002060"/>
                </a:solidFill>
              </a:rPr>
              <a:t>ysá hora,</a:t>
            </a:r>
            <a:r>
              <a:rPr lang="cs-CZ" b="1" dirty="0" smtClean="0">
                <a:solidFill>
                  <a:srgbClr val="FF0000"/>
                </a:solidFill>
              </a:rPr>
              <a:t> Český </a:t>
            </a:r>
            <a:r>
              <a:rPr lang="cs-CZ" b="1" dirty="0" smtClean="0">
                <a:solidFill>
                  <a:srgbClr val="002060"/>
                </a:solidFill>
              </a:rPr>
              <a:t>les, 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2060"/>
                </a:solidFill>
              </a:rPr>
              <a:t>dravy, </a:t>
            </a:r>
            <a:r>
              <a:rPr lang="cs-CZ" b="1" dirty="0" smtClean="0">
                <a:solidFill>
                  <a:srgbClr val="FF0000"/>
                </a:solidFill>
              </a:rPr>
              <a:t>Ch</a:t>
            </a:r>
            <a:r>
              <a:rPr lang="cs-CZ" b="1" dirty="0" smtClean="0">
                <a:solidFill>
                  <a:srgbClr val="002060"/>
                </a:solidFill>
              </a:rPr>
              <a:t>ebsku,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šerubském průsmyku, 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002060"/>
                </a:solidFill>
              </a:rPr>
              <a:t>omažlicko, evropského,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elkou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b="1" dirty="0" smtClean="0">
                <a:solidFill>
                  <a:srgbClr val="002060"/>
                </a:solidFill>
              </a:rPr>
              <a:t>ritánii,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b="1" dirty="0" smtClean="0">
                <a:solidFill>
                  <a:srgbClr val="002060"/>
                </a:solidFill>
              </a:rPr>
              <a:t>amanšský průliv,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002060"/>
                </a:solidFill>
              </a:rPr>
              <a:t>uezský průplav</a:t>
            </a:r>
          </a:p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růliv</a:t>
            </a:r>
            <a:r>
              <a:rPr lang="cs-CZ" b="1" dirty="0" smtClean="0">
                <a:solidFill>
                  <a:srgbClr val="002060"/>
                </a:solidFill>
              </a:rPr>
              <a:t> = přírodní úzký pruh moře mezi dvěma pevninami</a:t>
            </a:r>
          </a:p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růplav </a:t>
            </a:r>
            <a:r>
              <a:rPr lang="cs-CZ" b="1" dirty="0" smtClean="0">
                <a:solidFill>
                  <a:srgbClr val="002060"/>
                </a:solidFill>
              </a:rPr>
              <a:t>= umělý výtvor spojující moře nebo řeky, budují se pro zkrácení lodní dopravy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uzivatel\AppData\Local\Microsoft\Windows\Temporary Internet Files\Content.IE5\37QESUCM\MC900150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8" y="4713838"/>
            <a:ext cx="2904653" cy="214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71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cvičení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812303"/>
            <a:ext cx="6400800" cy="347472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Sněžka leží………….a)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Známé lázně ………a), c)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Brazílie se nachází……c)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Město Olomouc………….d)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Jaroslav Foglar………….b)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098" name="Picture 2" descr="C:\Users\uzivatel\AppData\Local\Microsoft\Windows\Temporary Internet Files\Content.IE5\SI3S2GQB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9309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86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1196752"/>
            <a:ext cx="762817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Zdroje: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Vlastní tvorba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www.office.microsoft.com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PhDr. </a:t>
            </a:r>
            <a:r>
              <a:rPr lang="cs-CZ" b="1" dirty="0" err="1" smtClean="0">
                <a:solidFill>
                  <a:srgbClr val="002060"/>
                </a:solidFill>
              </a:rPr>
              <a:t>Hošnová</a:t>
            </a:r>
            <a:r>
              <a:rPr lang="cs-CZ" b="1" dirty="0" smtClean="0">
                <a:solidFill>
                  <a:srgbClr val="002060"/>
                </a:solidFill>
              </a:rPr>
              <a:t>, Eva, CSc.; PhDr. Bozděchová, Ivana, CSc.;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Prof. PhDr. Mareš, Petr, CSc.; PhDr. Styblík, Vlastimil, CSc.;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PhDr. Svobodová, Ivana: Český jazyk 6 pro základní školy,</a:t>
            </a:r>
          </a:p>
          <a:p>
            <a:r>
              <a:rPr lang="cs-CZ" b="1" dirty="0">
                <a:solidFill>
                  <a:srgbClr val="002060"/>
                </a:solidFill>
              </a:rPr>
              <a:t>Praha, </a:t>
            </a:r>
            <a:r>
              <a:rPr lang="cs-CZ" b="1" dirty="0" smtClean="0">
                <a:solidFill>
                  <a:srgbClr val="002060"/>
                </a:solidFill>
              </a:rPr>
              <a:t>SPN, </a:t>
            </a:r>
            <a:r>
              <a:rPr lang="cs-CZ" b="1" dirty="0" smtClean="0">
                <a:solidFill>
                  <a:srgbClr val="002060"/>
                </a:solidFill>
              </a:rPr>
              <a:t>2006. ISBN</a:t>
            </a:r>
            <a:r>
              <a:rPr lang="cs-CZ" b="1" dirty="0" smtClean="0">
                <a:solidFill>
                  <a:srgbClr val="002060"/>
                </a:solidFill>
              </a:rPr>
              <a:t> 80-7232-229-6.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>
                <a:solidFill>
                  <a:srgbClr val="002060"/>
                </a:solidFill>
              </a:rPr>
              <a:t>S</a:t>
            </a:r>
            <a:r>
              <a:rPr lang="cs-CZ" b="1" dirty="0" smtClean="0">
                <a:solidFill>
                  <a:srgbClr val="002060"/>
                </a:solidFill>
              </a:rPr>
              <a:t>tr. 58 cv.1, str. 59 cv.2a)b</a:t>
            </a:r>
            <a:r>
              <a:rPr lang="cs-CZ" b="1" dirty="0" smtClean="0">
                <a:solidFill>
                  <a:srgbClr val="002060"/>
                </a:solidFill>
              </a:rPr>
              <a:t>),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str</a:t>
            </a:r>
            <a:r>
              <a:rPr lang="cs-CZ" b="1" dirty="0" smtClean="0">
                <a:solidFill>
                  <a:srgbClr val="002060"/>
                </a:solidFill>
              </a:rPr>
              <a:t>. 59 </a:t>
            </a:r>
            <a:r>
              <a:rPr lang="cs-CZ" b="1" dirty="0" smtClean="0">
                <a:solidFill>
                  <a:srgbClr val="002060"/>
                </a:solidFill>
              </a:rPr>
              <a:t>cv.3, str</a:t>
            </a:r>
            <a:r>
              <a:rPr lang="cs-CZ" b="1" dirty="0" smtClean="0">
                <a:solidFill>
                  <a:srgbClr val="002060"/>
                </a:solidFill>
              </a:rPr>
              <a:t>. 59 cv.4.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1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218</TotalTime>
  <Words>638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VLASTNÍ SUBSTANTIVA</vt:lpstr>
      <vt:lpstr>OBECNÁ SUBSTANTIVA</vt:lpstr>
      <vt:lpstr>VÍCESLOVNÉ NÁZVY</vt:lpstr>
      <vt:lpstr>    </vt:lpstr>
      <vt:lpstr>Řešení - cvičení 1</vt:lpstr>
      <vt:lpstr>Řešení – cvičení 2</vt:lpstr>
      <vt:lpstr>Řešení – cvičení 4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28</cp:revision>
  <dcterms:created xsi:type="dcterms:W3CDTF">2011-10-14T09:00:52Z</dcterms:created>
  <dcterms:modified xsi:type="dcterms:W3CDTF">2012-06-10T13:07:23Z</dcterms:modified>
</cp:coreProperties>
</file>