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</a:t>
            </a:r>
            <a:r>
              <a:rPr lang="cs-CZ" b="1" dirty="0" smtClean="0">
                <a:solidFill>
                  <a:srgbClr val="002060"/>
                </a:solidFill>
              </a:rPr>
              <a:t>ČESKÝ JAZYK</a:t>
            </a:r>
          </a:p>
          <a:p>
            <a:r>
              <a:rPr lang="cs-CZ" dirty="0" smtClean="0"/>
              <a:t>ROČNÍK: </a:t>
            </a:r>
            <a:r>
              <a:rPr lang="cs-CZ" b="1" dirty="0" smtClean="0">
                <a:solidFill>
                  <a:srgbClr val="002060"/>
                </a:solidFill>
              </a:rPr>
              <a:t>7. ROČNÍK</a:t>
            </a:r>
          </a:p>
          <a:p>
            <a:r>
              <a:rPr lang="cs-CZ" dirty="0" smtClean="0"/>
              <a:t>TÉMA: </a:t>
            </a:r>
            <a:r>
              <a:rPr lang="cs-CZ" b="1" dirty="0" smtClean="0">
                <a:solidFill>
                  <a:srgbClr val="002060"/>
                </a:solidFill>
              </a:rPr>
              <a:t>SOUVĚTÍ</a:t>
            </a:r>
          </a:p>
          <a:p>
            <a:r>
              <a:rPr lang="cs-CZ" dirty="0" smtClean="0"/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>
                <a:solidFill>
                  <a:srgbClr val="002060"/>
                </a:solidFill>
              </a:rPr>
              <a:t>28. 1. 2012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VY_32_INOVACE_11_KM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811754" cy="5355312"/>
          </a:xfrm>
          <a:prstGeom prst="rect">
            <a:avLst/>
          </a:prstGeom>
          <a:noFill/>
          <a:ln w="28575">
            <a:solidFill>
              <a:schemeClr val="bg2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Anotace: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Cílová skupina: Prezentace vytvořena pro žáky 7. ročníku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Téma: Souvětí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Cíl: Prezentace podává žákům přehled nového učiva o souvětí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Pomůcky: školní sešit, pracovní listy, psací potřeby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Klíčová slova: souvětí, věta hlavní a vedlejší, souvětí souřadné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a podřadné, spojky a spojovací výrazy</a:t>
            </a:r>
          </a:p>
          <a:p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Pilotáž: Prezentace pilotována v 7. ročníků. Žáci ocenili ucelený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přehled nového učiva o souvětí. Žáci si mohou procvičovat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probírané učivo vytvářením vlastních souvětí v rámci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činnostního učení. Je nutné se zaměřit na správné doplňování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interpunkce.</a:t>
            </a:r>
          </a:p>
        </p:txBody>
      </p:sp>
    </p:spTree>
    <p:extLst>
      <p:ext uri="{BB962C8B-B14F-4D97-AF65-F5344CB8AC3E}">
        <p14:creationId xmlns:p14="http://schemas.microsoft.com/office/powerpoint/2010/main" val="102763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801716"/>
            <a:ext cx="6383538" cy="1143000"/>
          </a:xfrm>
        </p:spPr>
        <p:txBody>
          <a:bodyPr/>
          <a:lstStyle/>
          <a:p>
            <a:r>
              <a:rPr lang="cs-CZ" dirty="0" smtClean="0"/>
              <a:t>SOUVĚTÍ</a:t>
            </a:r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332656"/>
            <a:ext cx="3694114" cy="4104456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VĚTA HLAVNÍ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VĚTA VEDLEJŠÍ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SOUVĚTÍ SOUŘADNÉ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SOUVĚTÍ PODŘADNÉ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SPOJKY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SPOJOVACÍ VÝRAZY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uzivatel\AppData\Local\Microsoft\Windows\Temporary Internet Files\Content.IE5\ER3XEWWX\MP9004393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352839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16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SOUVĚTÍ= SPOJENÍ VĚT V CELEK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187624" y="692696"/>
            <a:ext cx="3346704" cy="639762"/>
          </a:xfrm>
          <a:ln w="76200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 HLAVNÍ - VH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ln w="38100"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ZŮSTÁVÁ V SOUVĚTÍ SAMOSTATNÁ JAK VÝZNAMOVĚ, TAK SVOU FORMOU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JE UVOZENA SPOJKAMI SOUŘADÍCÍMI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a, i, ale, však, avšak, nebo, a nebo, proto, a proto, tudíž, vždyť, neboť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4008" y="692696"/>
            <a:ext cx="3346704" cy="639762"/>
          </a:xfrm>
          <a:ln w="76200"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VĚTA VEDLEJŠÍ - VV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ln w="38100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ZTRÁCÍ V SOUVĚTÍ SAMOSTATNOST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STÁVÁ SE ZÁVISLOU NA JINÉ VĚTĚ V SOUVĚTÍ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VV JSOU PŘIPOJENY: 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Franklin Gothic Book"/>
              </a:rPr>
              <a:t>    ◘</a:t>
            </a:r>
            <a:r>
              <a:rPr lang="cs-CZ" b="1" dirty="0" smtClean="0">
                <a:solidFill>
                  <a:schemeClr val="tx1"/>
                </a:solidFill>
              </a:rPr>
              <a:t>SPOJKAMI PODŘADÍCÍMI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Franklin Gothic Book"/>
              </a:rPr>
              <a:t>    ◘</a:t>
            </a:r>
            <a:r>
              <a:rPr lang="cs-CZ" b="1" dirty="0" smtClean="0">
                <a:solidFill>
                  <a:schemeClr val="tx1"/>
                </a:solidFill>
              </a:rPr>
              <a:t>VZTAŽNÝMI ZÁJMENY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Franklin Gothic Book"/>
              </a:rPr>
              <a:t>    ◘</a:t>
            </a:r>
            <a:r>
              <a:rPr lang="cs-CZ" b="1" dirty="0" smtClean="0">
                <a:solidFill>
                  <a:schemeClr val="tx1"/>
                </a:solidFill>
              </a:rPr>
              <a:t>VZTAŽNÝMI PŘÍSLOVCE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1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115616" y="404664"/>
            <a:ext cx="3346704" cy="936104"/>
          </a:xfrm>
          <a:ln w="76200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SOUVĚTÍ SOUŘADNÉ SS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1156447" y="1400326"/>
            <a:ext cx="3346704" cy="5197026"/>
          </a:xfrm>
          <a:ln w="571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spojení </a:t>
            </a:r>
            <a:r>
              <a:rPr lang="cs-CZ" b="1" dirty="0" smtClean="0">
                <a:solidFill>
                  <a:srgbClr val="FF0000"/>
                </a:solidFill>
              </a:rPr>
              <a:t>dvou a více </a:t>
            </a:r>
            <a:r>
              <a:rPr lang="cs-CZ" b="1" dirty="0" smtClean="0"/>
              <a:t>vět </a:t>
            </a:r>
            <a:r>
              <a:rPr lang="cs-CZ" b="1" dirty="0" smtClean="0">
                <a:solidFill>
                  <a:srgbClr val="FF0000"/>
                </a:solidFill>
              </a:rPr>
              <a:t>hlavních</a:t>
            </a:r>
          </a:p>
          <a:p>
            <a:r>
              <a:rPr lang="cs-CZ" b="1" dirty="0"/>
              <a:t>m</a:t>
            </a:r>
            <a:r>
              <a:rPr lang="cs-CZ" b="1" dirty="0" smtClean="0"/>
              <a:t>ůže (ale nemusí) obsahovat </a:t>
            </a:r>
            <a:r>
              <a:rPr lang="cs-CZ" b="1" dirty="0" smtClean="0">
                <a:solidFill>
                  <a:srgbClr val="FF0000"/>
                </a:solidFill>
              </a:rPr>
              <a:t>věty vedlejší</a:t>
            </a:r>
          </a:p>
          <a:p>
            <a:r>
              <a:rPr lang="cs-CZ" b="1" dirty="0"/>
              <a:t>j</a:t>
            </a:r>
            <a:r>
              <a:rPr lang="cs-CZ" b="1" dirty="0" smtClean="0"/>
              <a:t>ednotlivé věty v souvětí oddělujeme čárkou, nejsou-li spojeny spojkami a, i, ani, nebo s významem slučovacím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Nejprve spadlo jen několik kapek, potom se spustil liják. Musíš se teple obléci, vždyť je tam zima. Představení se nám nelíbilo, a tak jsme odešli. Nejenže sis nenapsal úkol, ale ani ses nenaučil.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644008" y="404664"/>
            <a:ext cx="3346704" cy="936104"/>
          </a:xfrm>
          <a:ln w="76200"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SOUVĚTÍ PODŘADNÉ SP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4008" y="1412776"/>
            <a:ext cx="3346704" cy="5198320"/>
          </a:xfrm>
          <a:ln w="57150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kládá se z </a:t>
            </a:r>
            <a:r>
              <a:rPr lang="cs-CZ" b="1" dirty="0" smtClean="0">
                <a:solidFill>
                  <a:srgbClr val="FF0000"/>
                </a:solidFill>
              </a:rPr>
              <a:t>jedné</a:t>
            </a:r>
            <a:r>
              <a:rPr lang="cs-CZ" b="1" dirty="0" smtClean="0"/>
              <a:t> věty </a:t>
            </a:r>
            <a:r>
              <a:rPr lang="cs-CZ" b="1" dirty="0" smtClean="0">
                <a:solidFill>
                  <a:srgbClr val="FF0000"/>
                </a:solidFill>
              </a:rPr>
              <a:t>hlavní</a:t>
            </a:r>
            <a:r>
              <a:rPr lang="cs-CZ" b="1" dirty="0" smtClean="0"/>
              <a:t> a </a:t>
            </a:r>
            <a:r>
              <a:rPr lang="cs-CZ" b="1" dirty="0" smtClean="0">
                <a:solidFill>
                  <a:srgbClr val="FF0000"/>
                </a:solidFill>
              </a:rPr>
              <a:t>jedné nebo více </a:t>
            </a:r>
            <a:r>
              <a:rPr lang="cs-CZ" b="1" dirty="0" smtClean="0"/>
              <a:t>vět </a:t>
            </a:r>
            <a:r>
              <a:rPr lang="cs-CZ" b="1" dirty="0" smtClean="0">
                <a:solidFill>
                  <a:srgbClr val="FF0000"/>
                </a:solidFill>
              </a:rPr>
              <a:t>vedlejších</a:t>
            </a:r>
          </a:p>
          <a:p>
            <a:r>
              <a:rPr lang="cs-CZ" b="1" dirty="0" smtClean="0"/>
              <a:t>VV závisí na větách řídících</a:t>
            </a:r>
          </a:p>
          <a:p>
            <a:r>
              <a:rPr lang="cs-CZ" b="1" dirty="0"/>
              <a:t>s</a:t>
            </a:r>
            <a:r>
              <a:rPr lang="cs-CZ" b="1" dirty="0" smtClean="0"/>
              <a:t>pojky </a:t>
            </a:r>
            <a:r>
              <a:rPr lang="cs-CZ" b="1" dirty="0" err="1" smtClean="0"/>
              <a:t>podřadící</a:t>
            </a:r>
            <a:r>
              <a:rPr lang="cs-CZ" b="1" dirty="0" smtClean="0"/>
              <a:t>: aby, když, protože, že, kdyby, jestliže, přestože</a:t>
            </a:r>
          </a:p>
          <a:p>
            <a:r>
              <a:rPr lang="cs-CZ" b="1" dirty="0"/>
              <a:t>v</a:t>
            </a:r>
            <a:r>
              <a:rPr lang="cs-CZ" b="1" dirty="0" smtClean="0"/>
              <a:t>ztažná zájmena: kdo, co, jaký, který, čí, jenž</a:t>
            </a:r>
          </a:p>
          <a:p>
            <a:r>
              <a:rPr lang="cs-CZ" b="1" dirty="0"/>
              <a:t>p</a:t>
            </a:r>
            <a:r>
              <a:rPr lang="cs-CZ" b="1" dirty="0" smtClean="0"/>
              <a:t>říslovce: kde, kam, kudy, kdy, jak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Zůstaneme doma, protože venku prší. Když se začalo stmívat, vydali jsme se na cestu k domovu, aby rodiče o nás neměli strach.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44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115616" y="4725144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SOUVĚTÍ SOUŘADNÉ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777600"/>
          </a:xfrm>
          <a:ln w="38100"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Každý den se stane mnoho dopravních nehod, proto by řidiči měli jezdit opatrněji.</a:t>
            </a:r>
            <a:r>
              <a:rPr lang="cs-CZ" b="1" dirty="0" smtClean="0">
                <a:solidFill>
                  <a:srgbClr val="FF0000"/>
                </a:solidFill>
              </a:rPr>
              <a:t>  SS: 1H, proto 2H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Buď půjdeš k doktorovi, nebo půjdeš do školy.   </a:t>
            </a:r>
            <a:r>
              <a:rPr lang="cs-CZ" b="1" dirty="0" smtClean="0">
                <a:solidFill>
                  <a:srgbClr val="FF0000"/>
                </a:solidFill>
              </a:rPr>
              <a:t>SS: 1H, nebo 2H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Mám zatím dost času, neboť přítelkyně chodí zásadně pozdě, a tak se budu procházet po nábřeží.  </a:t>
            </a:r>
            <a:r>
              <a:rPr lang="cs-CZ" b="1" dirty="0" smtClean="0">
                <a:solidFill>
                  <a:srgbClr val="FF0000"/>
                </a:solidFill>
              </a:rPr>
              <a:t>SS: 1H, neboť 2H, a tak 3H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Monika byla neobyčejně hodné dítě, ale teď stále pofňukávala, protože jí rostl zoubek.</a:t>
            </a:r>
            <a:r>
              <a:rPr lang="cs-CZ" b="1" dirty="0" smtClean="0">
                <a:solidFill>
                  <a:srgbClr val="FF0000"/>
                </a:solidFill>
              </a:rPr>
              <a:t> SS: 1H, ale 2H, protože 3V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70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653136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SOUVĚTÍ PODŘADNÉ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3777600"/>
          </a:xfrm>
          <a:ln w="38100">
            <a:solidFill>
              <a:srgbClr val="00206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Setmělo se, když začínalo pršet. </a:t>
            </a:r>
            <a:r>
              <a:rPr lang="cs-CZ" b="1" dirty="0" smtClean="0">
                <a:solidFill>
                  <a:srgbClr val="FF0000"/>
                </a:solidFill>
              </a:rPr>
              <a:t>SP: 1H, když 2V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Kdo je čestný, toho si lidé váží.  </a:t>
            </a:r>
            <a:r>
              <a:rPr lang="cs-CZ" b="1" dirty="0" smtClean="0">
                <a:solidFill>
                  <a:srgbClr val="FF0000"/>
                </a:solidFill>
              </a:rPr>
              <a:t>SP: kdo 1V, 2H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Kudy prošel, tudy šířil strach. </a:t>
            </a:r>
            <a:r>
              <a:rPr lang="cs-CZ" b="1" dirty="0" smtClean="0">
                <a:solidFill>
                  <a:srgbClr val="FF0000"/>
                </a:solidFill>
              </a:rPr>
              <a:t>SP: kudy 1V, 2H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Právě on je tím, kdo nás zradil. </a:t>
            </a:r>
            <a:r>
              <a:rPr lang="cs-CZ" b="1" dirty="0" smtClean="0">
                <a:solidFill>
                  <a:srgbClr val="FF0000"/>
                </a:solidFill>
              </a:rPr>
              <a:t>SP: 1H, kdo 2V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Stále si kladu otázku, kde jsem udělala chybu.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SP: 1H, kde 2V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Dveřmi, které byly zavřené, se dostat nemohl.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SP: 1Ha, které 2V, 1Hb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Všichni věděli, že se musí naučit cizí jazyk, aby mohli cestovat.  </a:t>
            </a:r>
            <a:r>
              <a:rPr lang="cs-CZ" b="1" dirty="0" smtClean="0">
                <a:solidFill>
                  <a:srgbClr val="FF0000"/>
                </a:solidFill>
              </a:rPr>
              <a:t>SP: 1H, že 2V, aby 3V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59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55776" y="5805264"/>
            <a:ext cx="5976664" cy="566936"/>
          </a:xfrm>
        </p:spPr>
        <p:txBody>
          <a:bodyPr/>
          <a:lstStyle/>
          <a:p>
            <a:r>
              <a:rPr lang="cs-CZ" sz="5400" dirty="0" smtClean="0">
                <a:solidFill>
                  <a:srgbClr val="FF0000"/>
                </a:solidFill>
              </a:rPr>
              <a:t>Činnostní učení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827584" y="116632"/>
            <a:ext cx="7632848" cy="5688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1. Vytvořte souvětí podle vzorce a určete SS, SP:  </a:t>
            </a:r>
          </a:p>
          <a:p>
            <a:r>
              <a:rPr lang="cs-CZ" dirty="0"/>
              <a:t> </a:t>
            </a:r>
            <a:r>
              <a:rPr lang="cs-CZ" b="1" dirty="0" smtClean="0">
                <a:solidFill>
                  <a:srgbClr val="002060"/>
                </a:solidFill>
              </a:rPr>
              <a:t>Ačkoli 1V, 2H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1H, ale 2H, poněvadž 3V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Kdo 1V, 2H, protože 3V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Jednak 1H, jednak 2H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Doplňte interpunkci a určete VH, VV: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Neděle se vydařila protože byla neobyčejně teplá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ale v pondělí se zase zatáhlo a tak si vezmu deštník.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Nechápal jsem jak někdo může sedět stále u televize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002060"/>
                </a:solidFill>
              </a:rPr>
              <a:t>k</a:t>
            </a:r>
            <a:r>
              <a:rPr lang="cs-CZ" b="1" dirty="0" smtClean="0">
                <a:solidFill>
                  <a:srgbClr val="002060"/>
                </a:solidFill>
              </a:rPr>
              <a:t>dyž je venku tak krásně. Zítra půjdeme na výstavu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002060"/>
                </a:solidFill>
              </a:rPr>
              <a:t>k</a:t>
            </a:r>
            <a:r>
              <a:rPr lang="cs-CZ" b="1" dirty="0" smtClean="0">
                <a:solidFill>
                  <a:srgbClr val="002060"/>
                </a:solidFill>
              </a:rPr>
              <a:t>terou pořádají v knihovně a zastavíme se také v muzeu</a:t>
            </a:r>
          </a:p>
          <a:p>
            <a:pPr marL="45720" indent="0">
              <a:buNone/>
            </a:pPr>
            <a:r>
              <a:rPr lang="cs-CZ" b="1" dirty="0">
                <a:solidFill>
                  <a:srgbClr val="002060"/>
                </a:solidFill>
              </a:rPr>
              <a:t>a</a:t>
            </a:r>
            <a:r>
              <a:rPr lang="cs-CZ" b="1" dirty="0" smtClean="0">
                <a:solidFill>
                  <a:srgbClr val="002060"/>
                </a:solidFill>
              </a:rPr>
              <a:t>bychom si prohlédli nové exponáty našeho kraje. </a:t>
            </a:r>
          </a:p>
          <a:p>
            <a:pPr marL="4572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6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tx1"/>
                </a:solidFill>
              </a:rPr>
              <a:t>Činnostní učení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8"/>
            <a:ext cx="8640959" cy="2554545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FF0000"/>
                </a:solidFill>
              </a:rPr>
              <a:t>  Vytvořte k následujícím obrázkům</a:t>
            </a:r>
          </a:p>
          <a:p>
            <a:pPr algn="just"/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   souvětí </a:t>
            </a:r>
          </a:p>
          <a:p>
            <a:pPr algn="just"/>
            <a:r>
              <a:rPr lang="cs-CZ" sz="4000" b="1" dirty="0" smtClean="0">
                <a:solidFill>
                  <a:srgbClr val="FF0000"/>
                </a:solidFill>
              </a:rPr>
              <a:t>                a) souřadné </a:t>
            </a:r>
          </a:p>
          <a:p>
            <a:pPr algn="just"/>
            <a:r>
              <a:rPr lang="cs-CZ" sz="4000" b="1" dirty="0" smtClean="0">
                <a:solidFill>
                  <a:srgbClr val="FF0000"/>
                </a:solidFill>
              </a:rPr>
              <a:t>                b) podřadné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1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zivatel\AppData\Local\Microsoft\Windows\Temporary Internet Files\Content.IE5\E3ULI0Z6\MP900425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79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zivatel\AppData\Local\Microsoft\Windows\Temporary Internet Files\Content.IE5\ER3XEWWX\MP9004306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080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980728"/>
            <a:ext cx="3370538" cy="1015663"/>
          </a:xfrm>
          <a:prstGeom prst="rect">
            <a:avLst/>
          </a:prstGeom>
          <a:noFill/>
          <a:ln w="28575">
            <a:solidFill>
              <a:schemeClr val="bg2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Zdroje: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Vlastní tvorba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www.office.microsoft.com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15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220</TotalTime>
  <Words>757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SOUVĚTÍ</vt:lpstr>
      <vt:lpstr>SOUVĚTÍ= SPOJENÍ VĚT V CELEK</vt:lpstr>
      <vt:lpstr>Prezentace aplikace PowerPoint</vt:lpstr>
      <vt:lpstr>SOUVĚTÍ SOUŘADNÉ</vt:lpstr>
      <vt:lpstr>SOUVĚTÍ PODŘADNÉ</vt:lpstr>
      <vt:lpstr>Činnostní učení</vt:lpstr>
      <vt:lpstr>Činnostní učení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27</cp:revision>
  <dcterms:created xsi:type="dcterms:W3CDTF">2011-10-14T09:00:52Z</dcterms:created>
  <dcterms:modified xsi:type="dcterms:W3CDTF">2012-05-29T06:12:46Z</dcterms:modified>
</cp:coreProperties>
</file>