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57" r:id="rId3"/>
    <p:sldId id="258" r:id="rId4"/>
    <p:sldId id="275" r:id="rId5"/>
    <p:sldId id="270" r:id="rId6"/>
    <p:sldId id="271" r:id="rId7"/>
    <p:sldId id="273" r:id="rId8"/>
    <p:sldId id="274" r:id="rId9"/>
    <p:sldId id="279" r:id="rId10"/>
    <p:sldId id="277" r:id="rId11"/>
    <p:sldId id="27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77" autoAdjust="0"/>
    <p:restoredTop sz="94660"/>
  </p:normalViewPr>
  <p:slideViewPr>
    <p:cSldViewPr>
      <p:cViewPr varScale="1">
        <p:scale>
          <a:sx n="70" d="100"/>
          <a:sy n="70" d="100"/>
        </p:scale>
        <p:origin x="-1158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EA79E9-D7CC-40B4-834E-FADCA9234FA8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0CC60E-974B-4BA3-8B89-C5A1DCA6E7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47615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560840" cy="5386090"/>
          </a:xfrm>
          <a:prstGeom prst="rect">
            <a:avLst/>
          </a:prstGeom>
          <a:ln>
            <a:noFill/>
          </a:ln>
          <a:effectLst>
            <a:softEdge rad="63500"/>
          </a:effectLst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</a:t>
            </a:r>
            <a:r>
              <a:rPr lang="cs-CZ" sz="2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ČESKÝ JAZYK A LITERATURA</a:t>
            </a:r>
            <a:endParaRPr lang="cs-CZ" dirty="0" smtClean="0"/>
          </a:p>
          <a:p>
            <a:r>
              <a:rPr lang="cs-CZ" dirty="0" smtClean="0"/>
              <a:t>ROČNÍK: </a:t>
            </a:r>
            <a:r>
              <a:rPr lang="cs-CZ" sz="2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7. ROČNÍK</a:t>
            </a:r>
            <a:endParaRPr lang="cs-CZ" dirty="0" smtClean="0"/>
          </a:p>
          <a:p>
            <a:r>
              <a:rPr lang="cs-CZ" dirty="0" smtClean="0"/>
              <a:t>TÉMA: </a:t>
            </a:r>
            <a:r>
              <a:rPr lang="cs-CZ" sz="2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DALIMILOVA KRONIKA</a:t>
            </a:r>
            <a:endParaRPr lang="cs-CZ" b="1" dirty="0" smtClean="0">
              <a:solidFill>
                <a:srgbClr val="C00000"/>
              </a:solidFill>
            </a:endParaRPr>
          </a:p>
          <a:p>
            <a:r>
              <a:rPr lang="cs-CZ" dirty="0" smtClean="0"/>
              <a:t>AUTOR: </a:t>
            </a:r>
            <a:r>
              <a:rPr lang="cs-CZ" sz="2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Mgr. Kateřina Mládková</a:t>
            </a:r>
            <a:endParaRPr lang="cs-CZ" b="1" dirty="0" smtClean="0"/>
          </a:p>
          <a:p>
            <a:r>
              <a:rPr lang="cs-CZ" dirty="0" smtClean="0"/>
              <a:t>DATUM VYTVOŘENÍ: </a:t>
            </a:r>
            <a:r>
              <a:rPr lang="cs-CZ" sz="2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5. 2. 2012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VY_32_INOVACE_15_KM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86175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16632"/>
            <a:ext cx="6665680" cy="6678751"/>
          </a:xfrm>
          <a:prstGeom prst="rect">
            <a:avLst/>
          </a:prstGeom>
          <a:noFill/>
          <a:ln>
            <a:solidFill>
              <a:srgbClr val="FF0000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</a:p>
          <a:p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CÍLOVÁ SKUPINA:</a:t>
            </a:r>
          </a:p>
          <a:p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Prezentace vytvořena jako doplněk k učivu 7. ročníku</a:t>
            </a:r>
          </a:p>
          <a:p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STŘEDOVĚKÁ LITERATURA V ČESKÝCH ZEMÍCH</a:t>
            </a:r>
          </a:p>
          <a:p>
            <a:endParaRPr lang="cs-CZ" sz="2000" dirty="0" smtClean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TÉMA: </a:t>
            </a:r>
          </a:p>
          <a:p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Veršovaná epika: Dalimilova kronika</a:t>
            </a:r>
          </a:p>
          <a:p>
            <a:endParaRPr lang="cs-CZ" sz="20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POMŮCKY:</a:t>
            </a:r>
          </a:p>
          <a:p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K prezentaci slouží ukázky textů v učebnici Literární výchovy pro 7. ročník. Literární sešit.</a:t>
            </a:r>
          </a:p>
          <a:p>
            <a:endParaRPr lang="cs-CZ" sz="2000" dirty="0" smtClean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PILOTÁŽ:</a:t>
            </a:r>
          </a:p>
          <a:p>
            <a:r>
              <a:rPr lang="cs-CZ" sz="20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 prezentaci žáci pracují </a:t>
            </a:r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 literárními termíny. Žáci si ověřili schopnost samostatně vytvářet z textů stručné výpisky, výtah a klíčová slova. Tato práce byla pro žáky zajímavější ve srovnání s klasickou učebnicí. Každý žák pracoval u svého počítače, kontrolní úkoly žáci prováděli ve skupinách.</a:t>
            </a:r>
            <a:endParaRPr lang="cs-CZ" sz="20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Na závěr jsou prověřeny získané znalosti.</a:t>
            </a:r>
          </a:p>
          <a:p>
            <a:endParaRPr lang="cs-CZ" sz="2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77003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95736" y="836712"/>
            <a:ext cx="2988895" cy="2246769"/>
          </a:xfrm>
          <a:prstGeom prst="rect">
            <a:avLst/>
          </a:prstGeom>
          <a:noFill/>
          <a:ln>
            <a:solidFill>
              <a:srgbClr val="C00000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KLÍČOVÁ SLOVA</a:t>
            </a:r>
          </a:p>
          <a:p>
            <a:endParaRPr lang="cs-CZ" sz="2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VLASTENECTVÍ</a:t>
            </a:r>
          </a:p>
          <a:p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DALIMIL MEZIŘÍČSKÝ</a:t>
            </a:r>
          </a:p>
          <a:p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VERŠOVANÁ KRONIKA</a:t>
            </a:r>
          </a:p>
          <a:p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JINOTAJ</a:t>
            </a:r>
          </a:p>
          <a:p>
            <a:endParaRPr lang="cs-CZ" sz="2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6836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uzivatel\AppData\Local\Microsoft\Windows\Temporary Internet Files\Content.IE5\IDMFW0XP\MP90039957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644008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zivatel\AppData\Local\Microsoft\Windows\Temporary Internet Files\Content.IE5\RSWTVYID\MP90040066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"/>
            <a:ext cx="4644008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572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38837" y="200095"/>
            <a:ext cx="6624736" cy="523220"/>
          </a:xfrm>
          <a:prstGeom prst="rect">
            <a:avLst/>
          </a:prstGeom>
          <a:gradFill flip="none" rotWithShape="1">
            <a:gsLst>
              <a:gs pos="0">
                <a:schemeClr val="bg1">
                  <a:shade val="30000"/>
                  <a:satMod val="115000"/>
                </a:schemeClr>
              </a:gs>
              <a:gs pos="50000">
                <a:schemeClr val="bg1">
                  <a:shade val="67500"/>
                  <a:satMod val="115000"/>
                </a:schemeClr>
              </a:gs>
              <a:gs pos="100000">
                <a:schemeClr val="bg1">
                  <a:shade val="100000"/>
                  <a:satMod val="115000"/>
                </a:schemeClr>
              </a:gs>
            </a:gsLst>
            <a:lin ang="18900000" scaled="1"/>
            <a:tileRect/>
          </a:gradFill>
          <a:ln>
            <a:solidFill>
              <a:srgbClr val="0070C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  <a:innerShdw blurRad="63500" dist="50800" dir="10800000">
              <a:prstClr val="black">
                <a:alpha val="50000"/>
              </a:prstClr>
            </a:inn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KRONIKA tak řečeného Dalimila</a:t>
            </a:r>
            <a:endParaRPr lang="cs-CZ" sz="28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17" y="4365104"/>
            <a:ext cx="8633689" cy="1323439"/>
          </a:xfrm>
          <a:prstGeom prst="rect">
            <a:avLst/>
          </a:prstGeom>
          <a:noFill/>
          <a:ln>
            <a:solidFill>
              <a:srgbClr val="00B0F0"/>
            </a:solidFill>
          </a:ln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70C0"/>
                </a:solidFill>
                <a:latin typeface="Comic Sans MS" pitchFamily="66" charset="0"/>
              </a:rPr>
              <a:t>Nejstarší česky psaná kronika vůbec. Byla určena</a:t>
            </a:r>
            <a:r>
              <a:rPr lang="cs-CZ" sz="2000" dirty="0">
                <a:solidFill>
                  <a:srgbClr val="0070C0"/>
                </a:solidFill>
                <a:latin typeface="Comic Sans MS" pitchFamily="66" charset="0"/>
              </a:rPr>
              <a:t> </a:t>
            </a:r>
            <a:r>
              <a:rPr lang="cs-CZ" sz="2000" dirty="0" smtClean="0">
                <a:solidFill>
                  <a:srgbClr val="0070C0"/>
                </a:solidFill>
                <a:latin typeface="Comic Sans MS" pitchFamily="66" charset="0"/>
              </a:rPr>
              <a:t>širokému okruhu čtenářů, většinou neznalých písma. Jedná se o rýmovanou kroniku. Verše bylo možno při poslechu lépe vnímat. Vznikla ve 14. století.</a:t>
            </a:r>
          </a:p>
          <a:p>
            <a:r>
              <a:rPr lang="cs-CZ" sz="2000" dirty="0" smtClean="0">
                <a:solidFill>
                  <a:srgbClr val="0070C0"/>
                </a:solidFill>
                <a:latin typeface="Comic Sans MS" pitchFamily="66" charset="0"/>
              </a:rPr>
              <a:t> Autor je neznámý.</a:t>
            </a:r>
            <a:endParaRPr lang="cs-CZ" sz="2000" dirty="0">
              <a:solidFill>
                <a:srgbClr val="0070C0"/>
              </a:solidFill>
              <a:latin typeface="Comic Sans MS" pitchFamily="66" charset="0"/>
            </a:endParaRPr>
          </a:p>
        </p:txBody>
      </p:sp>
      <p:pic>
        <p:nvPicPr>
          <p:cNvPr id="1028" name="Picture 4" descr="C:\Users\uzivatel\AppData\Local\Microsoft\Windows\Temporary Internet Files\Content.IE5\XDNU48ED\MP9004333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8476" y="906184"/>
            <a:ext cx="5301796" cy="3263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950958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31840" y="260648"/>
            <a:ext cx="5616624" cy="52322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6200000" scaled="1"/>
            <a:tileRect/>
          </a:gradFill>
          <a:ln>
            <a:solidFill>
              <a:srgbClr val="00B0F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  <a:latin typeface="Comic Sans MS" pitchFamily="66" charset="0"/>
              </a:rPr>
              <a:t>A kdo to byl vlastně Dalimil?</a:t>
            </a:r>
            <a:endParaRPr lang="cs-CZ" sz="2800" b="1" dirty="0">
              <a:solidFill>
                <a:srgbClr val="0070C0"/>
              </a:solidFill>
              <a:latin typeface="Comic Sans MS" pitchFamily="66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260648"/>
            <a:ext cx="2106590" cy="1346448"/>
          </a:xfrm>
          <a:prstGeom prst="rect">
            <a:avLst/>
          </a:prstGeom>
          <a:ln>
            <a:solidFill>
              <a:srgbClr val="002060"/>
            </a:solidFill>
          </a:ln>
          <a:scene3d>
            <a:camera prst="perspectiveHeroicExtremeRightFacing"/>
            <a:lightRig rig="threePt" dir="t"/>
          </a:scene3d>
          <a:sp3d>
            <a:bevelT w="165100" prst="coolSlant"/>
          </a:sp3d>
        </p:spPr>
      </p:pic>
      <p:sp>
        <p:nvSpPr>
          <p:cNvPr id="4" name="TextovéPole 3"/>
          <p:cNvSpPr txBox="1"/>
          <p:nvPr/>
        </p:nvSpPr>
        <p:spPr>
          <a:xfrm>
            <a:off x="2344587" y="933872"/>
            <a:ext cx="6799413" cy="2246769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solidFill>
              <a:srgbClr val="7030A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7030A0"/>
                </a:solidFill>
                <a:latin typeface="Comic Sans MS" pitchFamily="66" charset="0"/>
              </a:rPr>
              <a:t>O tom, kdo se pod tímto nepravým jménem skrývá,</a:t>
            </a:r>
          </a:p>
          <a:p>
            <a:r>
              <a:rPr lang="cs-CZ" sz="2000" dirty="0">
                <a:solidFill>
                  <a:srgbClr val="7030A0"/>
                </a:solidFill>
                <a:latin typeface="Comic Sans MS" pitchFamily="66" charset="0"/>
              </a:rPr>
              <a:t>s</a:t>
            </a:r>
            <a:r>
              <a:rPr lang="cs-CZ" sz="2000" dirty="0" smtClean="0">
                <a:solidFill>
                  <a:srgbClr val="7030A0"/>
                </a:solidFill>
                <a:latin typeface="Comic Sans MS" pitchFamily="66" charset="0"/>
              </a:rPr>
              <a:t>e vedla spousta diskuzí, ale ani nyní se to nedá přesně</a:t>
            </a:r>
          </a:p>
          <a:p>
            <a:r>
              <a:rPr lang="cs-CZ" sz="2000" dirty="0">
                <a:solidFill>
                  <a:srgbClr val="7030A0"/>
                </a:solidFill>
                <a:latin typeface="Comic Sans MS" pitchFamily="66" charset="0"/>
              </a:rPr>
              <a:t>ř</a:t>
            </a:r>
            <a:r>
              <a:rPr lang="cs-CZ" sz="2000" dirty="0" smtClean="0">
                <a:solidFill>
                  <a:srgbClr val="7030A0"/>
                </a:solidFill>
                <a:latin typeface="Comic Sans MS" pitchFamily="66" charset="0"/>
              </a:rPr>
              <a:t>íci. Pravděpodobně to byl </a:t>
            </a:r>
            <a:r>
              <a:rPr lang="cs-CZ" sz="2000" b="1" dirty="0" smtClean="0">
                <a:solidFill>
                  <a:srgbClr val="7030A0"/>
                </a:solidFill>
                <a:latin typeface="Comic Sans MS" pitchFamily="66" charset="0"/>
              </a:rPr>
              <a:t>vzdělaný šlechtic </a:t>
            </a:r>
            <a:r>
              <a:rPr lang="cs-CZ" sz="2000" dirty="0" smtClean="0">
                <a:solidFill>
                  <a:srgbClr val="7030A0"/>
                </a:solidFill>
                <a:latin typeface="Comic Sans MS" pitchFamily="66" charset="0"/>
              </a:rPr>
              <a:t>žijící</a:t>
            </a:r>
          </a:p>
          <a:p>
            <a:r>
              <a:rPr lang="cs-CZ" sz="2000" dirty="0" smtClean="0">
                <a:solidFill>
                  <a:srgbClr val="7030A0"/>
                </a:solidFill>
                <a:latin typeface="Comic Sans MS" pitchFamily="66" charset="0"/>
              </a:rPr>
              <a:t>ve městě. Znal současnou literaturu. Zúčastnil se</a:t>
            </a:r>
          </a:p>
          <a:p>
            <a:r>
              <a:rPr lang="cs-CZ" sz="2000" dirty="0">
                <a:solidFill>
                  <a:srgbClr val="7030A0"/>
                </a:solidFill>
                <a:latin typeface="Comic Sans MS" pitchFamily="66" charset="0"/>
              </a:rPr>
              <a:t>n</a:t>
            </a:r>
            <a:r>
              <a:rPr lang="cs-CZ" sz="2000" dirty="0" smtClean="0">
                <a:solidFill>
                  <a:srgbClr val="7030A0"/>
                </a:solidFill>
                <a:latin typeface="Comic Sans MS" pitchFamily="66" charset="0"/>
              </a:rPr>
              <a:t>ěkterých událostí popsaných v kronice. </a:t>
            </a:r>
            <a:r>
              <a:rPr lang="cs-CZ" sz="2000" b="1" dirty="0" smtClean="0">
                <a:solidFill>
                  <a:srgbClr val="7030A0"/>
                </a:solidFill>
                <a:latin typeface="Comic Sans MS" pitchFamily="66" charset="0"/>
              </a:rPr>
              <a:t>Uměl německy a latinsky</a:t>
            </a:r>
            <a:r>
              <a:rPr lang="cs-CZ" sz="2000" dirty="0" smtClean="0">
                <a:solidFill>
                  <a:srgbClr val="7030A0"/>
                </a:solidFill>
                <a:latin typeface="Comic Sans MS" pitchFamily="66" charset="0"/>
              </a:rPr>
              <a:t>. Kroniku, kterou dovedl do roku 1314, </a:t>
            </a:r>
          </a:p>
          <a:p>
            <a:r>
              <a:rPr lang="cs-CZ" sz="2000" dirty="0" smtClean="0">
                <a:solidFill>
                  <a:srgbClr val="7030A0"/>
                </a:solidFill>
                <a:latin typeface="Comic Sans MS" pitchFamily="66" charset="0"/>
              </a:rPr>
              <a:t>psal ve stáří.</a:t>
            </a:r>
            <a:endParaRPr lang="cs-CZ" sz="2000" dirty="0">
              <a:solidFill>
                <a:srgbClr val="7030A0"/>
              </a:solidFill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06306" y="3645024"/>
            <a:ext cx="5544616" cy="1938992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solidFill>
              <a:srgbClr val="7030A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7030A0"/>
                </a:solidFill>
                <a:latin typeface="Comic Sans MS" pitchFamily="66" charset="0"/>
              </a:rPr>
              <a:t>Přestože psal autor ve verších, </a:t>
            </a:r>
          </a:p>
          <a:p>
            <a:r>
              <a:rPr lang="cs-CZ" sz="2000" dirty="0">
                <a:solidFill>
                  <a:srgbClr val="7030A0"/>
                </a:solidFill>
                <a:latin typeface="Comic Sans MS" pitchFamily="66" charset="0"/>
              </a:rPr>
              <a:t>n</a:t>
            </a:r>
            <a:r>
              <a:rPr lang="cs-CZ" sz="2000" dirty="0" smtClean="0">
                <a:solidFill>
                  <a:srgbClr val="7030A0"/>
                </a:solidFill>
                <a:latin typeface="Comic Sans MS" pitchFamily="66" charset="0"/>
              </a:rPr>
              <a:t>evyužíval </a:t>
            </a:r>
            <a:r>
              <a:rPr lang="cs-CZ" sz="2000" b="1" dirty="0" smtClean="0">
                <a:solidFill>
                  <a:srgbClr val="7030A0"/>
                </a:solidFill>
                <a:latin typeface="Comic Sans MS" pitchFamily="66" charset="0"/>
              </a:rPr>
              <a:t>jinotajů</a:t>
            </a:r>
            <a:r>
              <a:rPr lang="cs-CZ" sz="2000" dirty="0" smtClean="0">
                <a:solidFill>
                  <a:srgbClr val="7030A0"/>
                </a:solidFill>
                <a:latin typeface="Comic Sans MS" pitchFamily="66" charset="0"/>
              </a:rPr>
              <a:t> /básnických pojmenování/.</a:t>
            </a:r>
          </a:p>
          <a:p>
            <a:r>
              <a:rPr lang="cs-CZ" sz="2000" dirty="0" smtClean="0">
                <a:solidFill>
                  <a:srgbClr val="7030A0"/>
                </a:solidFill>
                <a:latin typeface="Comic Sans MS" pitchFamily="66" charset="0"/>
              </a:rPr>
              <a:t>Kronika je psána bezrozměrným veršem </a:t>
            </a:r>
          </a:p>
          <a:p>
            <a:r>
              <a:rPr lang="cs-CZ" sz="2000" dirty="0">
                <a:solidFill>
                  <a:srgbClr val="7030A0"/>
                </a:solidFill>
                <a:latin typeface="Comic Sans MS" pitchFamily="66" charset="0"/>
              </a:rPr>
              <a:t>s</a:t>
            </a:r>
            <a:r>
              <a:rPr lang="cs-CZ" sz="2000" dirty="0" smtClean="0">
                <a:solidFill>
                  <a:srgbClr val="7030A0"/>
                </a:solidFill>
                <a:latin typeface="Comic Sans MS" pitchFamily="66" charset="0"/>
              </a:rPr>
              <a:t> </a:t>
            </a:r>
            <a:r>
              <a:rPr lang="cs-CZ" sz="2000" smtClean="0">
                <a:solidFill>
                  <a:srgbClr val="7030A0"/>
                </a:solidFill>
                <a:latin typeface="Comic Sans MS" pitchFamily="66" charset="0"/>
              </a:rPr>
              <a:t>proměnlivým počtem </a:t>
            </a:r>
            <a:r>
              <a:rPr lang="cs-CZ" sz="2000" dirty="0" smtClean="0">
                <a:solidFill>
                  <a:srgbClr val="7030A0"/>
                </a:solidFill>
                <a:latin typeface="Comic Sans MS" pitchFamily="66" charset="0"/>
              </a:rPr>
              <a:t>slabik, ale</a:t>
            </a:r>
          </a:p>
          <a:p>
            <a:r>
              <a:rPr lang="cs-CZ" sz="2000" dirty="0">
                <a:solidFill>
                  <a:srgbClr val="7030A0"/>
                </a:solidFill>
                <a:latin typeface="Comic Sans MS" pitchFamily="66" charset="0"/>
              </a:rPr>
              <a:t>p</a:t>
            </a:r>
            <a:r>
              <a:rPr lang="cs-CZ" sz="2000" dirty="0" smtClean="0">
                <a:solidFill>
                  <a:srgbClr val="7030A0"/>
                </a:solidFill>
                <a:latin typeface="Comic Sans MS" pitchFamily="66" charset="0"/>
              </a:rPr>
              <a:t>řevládají </a:t>
            </a:r>
            <a:r>
              <a:rPr lang="cs-CZ" sz="2000" b="1" dirty="0" smtClean="0">
                <a:solidFill>
                  <a:srgbClr val="7030A0"/>
                </a:solidFill>
                <a:latin typeface="Comic Sans MS" pitchFamily="66" charset="0"/>
              </a:rPr>
              <a:t>verše osmislabičné</a:t>
            </a:r>
            <a:r>
              <a:rPr lang="cs-CZ" sz="2000" dirty="0" smtClean="0">
                <a:solidFill>
                  <a:srgbClr val="7030A0"/>
                </a:solidFill>
                <a:latin typeface="Comic Sans MS" pitchFamily="66" charset="0"/>
              </a:rPr>
              <a:t>.</a:t>
            </a:r>
            <a:endParaRPr lang="cs-CZ" sz="2000" dirty="0">
              <a:solidFill>
                <a:srgbClr val="7030A0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99592" y="5790472"/>
            <a:ext cx="7111242" cy="70788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solidFill>
              <a:srgbClr val="0070C0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  <a:latin typeface="Comic Sans MS" pitchFamily="66" charset="0"/>
              </a:rPr>
              <a:t>DALIMILOVA KRONIKA NENÍ HISTORICKY PŘESNÁ,</a:t>
            </a:r>
          </a:p>
          <a:p>
            <a:r>
              <a:rPr lang="cs-CZ" sz="2000" b="1" dirty="0" smtClean="0">
                <a:solidFill>
                  <a:srgbClr val="0070C0"/>
                </a:solidFill>
                <a:latin typeface="Comic Sans MS" pitchFamily="66" charset="0"/>
              </a:rPr>
              <a:t>       ALE JE SILNĚ VLASTENECKY ZAMĚŘENÁ.</a:t>
            </a:r>
            <a:endParaRPr lang="cs-CZ" sz="2000" b="1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06306" y="2276872"/>
            <a:ext cx="15905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C00000"/>
                </a:solidFill>
                <a:latin typeface="Comic Sans MS" pitchFamily="66" charset="0"/>
              </a:rPr>
              <a:t>   </a:t>
            </a:r>
            <a:r>
              <a:rPr lang="cs-CZ" sz="2000" b="1" dirty="0" smtClean="0">
                <a:solidFill>
                  <a:srgbClr val="C00000"/>
                </a:solidFill>
                <a:latin typeface="Comic Sans MS" pitchFamily="66" charset="0"/>
              </a:rPr>
              <a:t>Dalimil</a:t>
            </a:r>
          </a:p>
          <a:p>
            <a:r>
              <a:rPr lang="cs-CZ" sz="2000" b="1" dirty="0" smtClean="0">
                <a:solidFill>
                  <a:srgbClr val="C00000"/>
                </a:solidFill>
                <a:latin typeface="Comic Sans MS" pitchFamily="66" charset="0"/>
              </a:rPr>
              <a:t>„stále milý“</a:t>
            </a:r>
            <a:endParaRPr lang="cs-CZ" sz="2000" b="1" dirty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660232" y="4260577"/>
            <a:ext cx="14943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  <a:latin typeface="Comic Sans MS" pitchFamily="66" charset="0"/>
              </a:rPr>
              <a:t>  Dalimil</a:t>
            </a:r>
          </a:p>
          <a:p>
            <a:r>
              <a:rPr lang="cs-CZ" sz="2000" b="1" dirty="0" smtClean="0">
                <a:solidFill>
                  <a:srgbClr val="C00000"/>
                </a:solidFill>
                <a:latin typeface="Comic Sans MS" pitchFamily="66" charset="0"/>
              </a:rPr>
              <a:t>Meziříčský</a:t>
            </a:r>
            <a:endParaRPr lang="cs-CZ" sz="2000" b="1" dirty="0">
              <a:solidFill>
                <a:srgbClr val="C0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043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7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68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9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0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19700" y="492814"/>
            <a:ext cx="6875600" cy="5940088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solidFill>
              <a:srgbClr val="7030A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DALIMILOVA KRONIKA</a:t>
            </a:r>
          </a:p>
          <a:p>
            <a:pPr marL="342900" indent="-342900">
              <a:buFontTx/>
              <a:buChar char="-"/>
            </a:pPr>
            <a:r>
              <a:rPr lang="cs-CZ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znikla ve </a:t>
            </a:r>
            <a:r>
              <a:rPr lang="cs-CZ" sz="20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14. století</a:t>
            </a:r>
          </a:p>
          <a:p>
            <a:pPr marL="342900" indent="-342900">
              <a:buFontTx/>
              <a:buChar char="-"/>
            </a:pPr>
            <a:r>
              <a:rPr lang="cs-CZ" sz="20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0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ejstarší česky psaná veršovaná kronika</a:t>
            </a:r>
          </a:p>
          <a:p>
            <a:pPr marL="342900" indent="-342900">
              <a:buFontTx/>
              <a:buChar char="-"/>
            </a:pPr>
            <a:r>
              <a:rPr lang="cs-CZ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nonymní autor /pravděpodobně šlechtic Dalimil/</a:t>
            </a:r>
          </a:p>
          <a:p>
            <a:pPr marL="342900" indent="-342900">
              <a:buFontTx/>
              <a:buChar char="-"/>
            </a:pPr>
            <a:r>
              <a:rPr lang="cs-CZ" sz="20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20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éma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: dějiny od příchodu praotce Čecha po korunovaci </a:t>
            </a:r>
          </a:p>
          <a:p>
            <a:r>
              <a:rPr lang="cs-CZ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Jana Lucemburského</a:t>
            </a:r>
          </a:p>
          <a:p>
            <a:pPr marL="342900" indent="-342900">
              <a:buFontTx/>
              <a:buChar char="-"/>
            </a:pPr>
            <a:r>
              <a:rPr lang="cs-CZ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utor zaznamenává období od stavění Babylonské věže</a:t>
            </a:r>
          </a:p>
          <a:p>
            <a:pPr marL="342900" indent="-342900">
              <a:buFontTx/>
              <a:buChar char="-"/>
            </a:pPr>
            <a:r>
              <a:rPr lang="cs-CZ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předmluvě kronikář uvádí </a:t>
            </a:r>
            <a:r>
              <a:rPr lang="cs-CZ" sz="20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pět kronik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, </a:t>
            </a:r>
          </a:p>
          <a:p>
            <a:r>
              <a:rPr lang="cs-CZ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hlavní předlohou byla Kosmova kronika</a:t>
            </a:r>
          </a:p>
          <a:p>
            <a:endParaRPr lang="cs-CZ" sz="20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FontTx/>
              <a:buChar char="-"/>
            </a:pP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historicky </a:t>
            </a:r>
            <a:r>
              <a:rPr lang="cs-CZ" sz="20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méně spolehlivá, ale vyhledávaná</a:t>
            </a:r>
          </a:p>
          <a:p>
            <a:pPr marL="342900" indent="-342900">
              <a:buFontTx/>
              <a:buChar char="-"/>
            </a:pPr>
            <a:endParaRPr lang="cs-CZ" sz="2000" b="1" dirty="0" smtClean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</a:t>
            </a:r>
            <a:r>
              <a:rPr lang="cs-CZ" sz="20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PROČ?</a:t>
            </a:r>
          </a:p>
          <a:p>
            <a:endParaRPr lang="cs-CZ" sz="2000" b="1" dirty="0" smtClean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-    podporuje češství a vlastenecký odpor proti německému vlivu</a:t>
            </a:r>
          </a:p>
          <a:p>
            <a:endParaRPr lang="cs-CZ" sz="20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</a:t>
            </a: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                     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5220072" y="458409"/>
            <a:ext cx="4249881" cy="52322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solidFill>
              <a:srgbClr val="FF0000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  <a:scene3d>
            <a:camera prst="perspectiveContrastingLeftFacing"/>
            <a:lightRig rig="threePt" dir="t"/>
          </a:scene3d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latin typeface="Comic Sans MS" pitchFamily="66" charset="0"/>
              </a:rPr>
              <a:t>Vypiš klíčové informace</a:t>
            </a:r>
            <a:endParaRPr lang="cs-CZ" sz="2800" b="1" dirty="0">
              <a:solidFill>
                <a:srgbClr val="C0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3927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04146" y="764704"/>
            <a:ext cx="7344816" cy="4401205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solidFill>
              <a:srgbClr val="0070C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  <a:latin typeface="Comic Sans MS" pitchFamily="66" charset="0"/>
              </a:rPr>
              <a:t>            </a:t>
            </a:r>
            <a:r>
              <a:rPr lang="cs-CZ" sz="4000" b="1" dirty="0" smtClean="0">
                <a:solidFill>
                  <a:srgbClr val="7030A0"/>
                </a:solidFill>
                <a:latin typeface="Comic Sans MS" pitchFamily="66" charset="0"/>
              </a:rPr>
              <a:t>18. března</a:t>
            </a:r>
          </a:p>
          <a:p>
            <a:r>
              <a:rPr lang="cs-CZ" sz="4000" b="1" dirty="0">
                <a:solidFill>
                  <a:srgbClr val="7030A0"/>
                </a:solidFill>
                <a:latin typeface="Comic Sans MS" pitchFamily="66" charset="0"/>
              </a:rPr>
              <a:t> </a:t>
            </a:r>
            <a:r>
              <a:rPr lang="cs-CZ" sz="4000" b="1" dirty="0" smtClean="0">
                <a:solidFill>
                  <a:srgbClr val="7030A0"/>
                </a:solidFill>
                <a:latin typeface="Comic Sans MS" pitchFamily="66" charset="0"/>
              </a:rPr>
              <a:t>          2005                       </a:t>
            </a:r>
          </a:p>
          <a:p>
            <a:r>
              <a:rPr lang="cs-CZ" sz="4000" b="1" dirty="0" smtClean="0">
                <a:solidFill>
                  <a:srgbClr val="7030A0"/>
                </a:solidFill>
                <a:latin typeface="Comic Sans MS" pitchFamily="66" charset="0"/>
              </a:rPr>
              <a:t>     Národní knihovna</a:t>
            </a:r>
          </a:p>
          <a:p>
            <a:r>
              <a:rPr lang="cs-CZ" sz="4000" b="1" dirty="0" smtClean="0">
                <a:solidFill>
                  <a:srgbClr val="7030A0"/>
                </a:solidFill>
                <a:latin typeface="Comic Sans MS" pitchFamily="66" charset="0"/>
              </a:rPr>
              <a:t>     koupila v pařížské           aukční síni </a:t>
            </a:r>
            <a:r>
              <a:rPr lang="cs-CZ" sz="4000" b="1" dirty="0" err="1" smtClean="0">
                <a:solidFill>
                  <a:srgbClr val="7030A0"/>
                </a:solidFill>
                <a:latin typeface="Comic Sans MS" pitchFamily="66" charset="0"/>
              </a:rPr>
              <a:t>Drouot</a:t>
            </a:r>
            <a:r>
              <a:rPr lang="cs-CZ" sz="4000" b="1" dirty="0" smtClean="0">
                <a:solidFill>
                  <a:srgbClr val="7030A0"/>
                </a:solidFill>
                <a:latin typeface="Comic Sans MS" pitchFamily="66" charset="0"/>
              </a:rPr>
              <a:t> </a:t>
            </a:r>
            <a:r>
              <a:rPr lang="cs-CZ" sz="4000" b="1" dirty="0" err="1" smtClean="0">
                <a:solidFill>
                  <a:srgbClr val="7030A0"/>
                </a:solidFill>
                <a:latin typeface="Comic Sans MS" pitchFamily="66" charset="0"/>
              </a:rPr>
              <a:t>Richelieu</a:t>
            </a:r>
            <a:r>
              <a:rPr lang="cs-CZ" sz="4000" b="1" dirty="0" smtClean="0">
                <a:solidFill>
                  <a:srgbClr val="7030A0"/>
                </a:solidFill>
                <a:latin typeface="Comic Sans MS" pitchFamily="66" charset="0"/>
              </a:rPr>
              <a:t> donedávna zcela neznámý přepis Dalimilovy kroniky.</a:t>
            </a:r>
            <a:endParaRPr lang="cs-CZ" sz="4000" b="1" dirty="0">
              <a:solidFill>
                <a:srgbClr val="7030A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0121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3766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980728"/>
            <a:ext cx="8424936" cy="5632311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solidFill>
              <a:srgbClr val="C00000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  <a:latin typeface="Comic Sans MS" pitchFamily="66" charset="0"/>
              </a:rPr>
              <a:t> </a:t>
            </a:r>
            <a:r>
              <a:rPr lang="cs-CZ" sz="2000" b="1" dirty="0" smtClean="0">
                <a:solidFill>
                  <a:srgbClr val="FF0000"/>
                </a:solidFill>
                <a:latin typeface="Comic Sans MS" pitchFamily="66" charset="0"/>
              </a:rPr>
              <a:t>  PŘIŘAĎ SPRÁVNÝ POJEM S KRONIKOU,</a:t>
            </a:r>
          </a:p>
          <a:p>
            <a:r>
              <a:rPr lang="cs-CZ" sz="2000" b="1" dirty="0">
                <a:solidFill>
                  <a:srgbClr val="FF0000"/>
                </a:solidFill>
                <a:latin typeface="Comic Sans MS" pitchFamily="66" charset="0"/>
              </a:rPr>
              <a:t> </a:t>
            </a:r>
            <a:r>
              <a:rPr lang="cs-CZ" sz="2000" b="1" dirty="0" smtClean="0">
                <a:solidFill>
                  <a:srgbClr val="FF0000"/>
                </a:solidFill>
                <a:latin typeface="Comic Sans MS" pitchFamily="66" charset="0"/>
              </a:rPr>
              <a:t>  KE KTERÉ PATŘÍ:</a:t>
            </a:r>
          </a:p>
          <a:p>
            <a:endParaRPr lang="cs-CZ" sz="2000" b="1" dirty="0" smtClean="0">
              <a:solidFill>
                <a:srgbClr val="FF0000"/>
              </a:solidFill>
              <a:latin typeface="Comic Sans MS" pitchFamily="66" charset="0"/>
            </a:endParaRPr>
          </a:p>
          <a:p>
            <a:endParaRPr lang="cs-CZ" sz="2000" b="1" dirty="0">
              <a:solidFill>
                <a:srgbClr val="FF0000"/>
              </a:solidFill>
              <a:latin typeface="Comic Sans MS" pitchFamily="66" charset="0"/>
            </a:endParaRPr>
          </a:p>
          <a:p>
            <a:endParaRPr lang="cs-CZ" sz="2000" b="1" dirty="0" smtClean="0">
              <a:solidFill>
                <a:srgbClr val="FF0000"/>
              </a:solidFill>
              <a:latin typeface="Comic Sans MS" pitchFamily="66" charset="0"/>
            </a:endParaRPr>
          </a:p>
          <a:p>
            <a:r>
              <a:rPr lang="cs-CZ" sz="2000" b="1" dirty="0" smtClean="0">
                <a:solidFill>
                  <a:srgbClr val="C00000"/>
                </a:solidFill>
                <a:latin typeface="Comic Sans MS" pitchFamily="66" charset="0"/>
              </a:rPr>
              <a:t>KOSMOVA KRONIKA                   DALIMILOVA KRONIKA</a:t>
            </a:r>
          </a:p>
          <a:p>
            <a:endParaRPr lang="cs-CZ" sz="2000" b="1" dirty="0">
              <a:solidFill>
                <a:srgbClr val="FF0000"/>
              </a:solidFill>
              <a:latin typeface="Comic Sans MS" pitchFamily="66" charset="0"/>
            </a:endParaRPr>
          </a:p>
          <a:p>
            <a:endParaRPr lang="cs-CZ" sz="2000" b="1" dirty="0" smtClean="0">
              <a:solidFill>
                <a:srgbClr val="FF0000"/>
              </a:solidFill>
              <a:latin typeface="Comic Sans MS" pitchFamily="66" charset="0"/>
            </a:endParaRPr>
          </a:p>
          <a:p>
            <a:r>
              <a:rPr lang="cs-CZ" sz="2000" b="1" dirty="0" smtClean="0">
                <a:solidFill>
                  <a:srgbClr val="FF0000"/>
                </a:solidFill>
                <a:latin typeface="Comic Sans MS" pitchFamily="66" charset="0"/>
              </a:rPr>
              <a:t>vlastenecká       psaná česky            12. století</a:t>
            </a:r>
          </a:p>
          <a:p>
            <a:endParaRPr lang="cs-CZ" sz="2000" b="1" dirty="0">
              <a:solidFill>
                <a:srgbClr val="FF0000"/>
              </a:solidFill>
              <a:latin typeface="Comic Sans MS" pitchFamily="66" charset="0"/>
            </a:endParaRPr>
          </a:p>
          <a:p>
            <a:r>
              <a:rPr lang="cs-CZ" sz="2000" b="1" dirty="0" smtClean="0">
                <a:solidFill>
                  <a:srgbClr val="FF0000"/>
                </a:solidFill>
                <a:latin typeface="Comic Sans MS" pitchFamily="66" charset="0"/>
              </a:rPr>
              <a:t>        14. století         veršovaná          psaná latinsky</a:t>
            </a:r>
          </a:p>
          <a:p>
            <a:endParaRPr lang="cs-CZ" sz="2000" b="1" dirty="0">
              <a:solidFill>
                <a:srgbClr val="FF0000"/>
              </a:solidFill>
              <a:latin typeface="Comic Sans MS" pitchFamily="66" charset="0"/>
            </a:endParaRPr>
          </a:p>
          <a:p>
            <a:r>
              <a:rPr lang="cs-CZ" sz="2000" b="1" dirty="0">
                <a:solidFill>
                  <a:srgbClr val="FF0000"/>
                </a:solidFill>
                <a:latin typeface="Comic Sans MS" pitchFamily="66" charset="0"/>
              </a:rPr>
              <a:t>p</a:t>
            </a:r>
            <a:r>
              <a:rPr lang="cs-CZ" sz="2000" b="1" dirty="0" smtClean="0">
                <a:solidFill>
                  <a:srgbClr val="FF0000"/>
                </a:solidFill>
                <a:latin typeface="Comic Sans MS" pitchFamily="66" charset="0"/>
              </a:rPr>
              <a:t>saná prózou            dějiny do doby Přemyslovců</a:t>
            </a:r>
          </a:p>
          <a:p>
            <a:endParaRPr lang="cs-CZ" sz="2000" b="1" dirty="0">
              <a:solidFill>
                <a:srgbClr val="FF0000"/>
              </a:solidFill>
              <a:latin typeface="Comic Sans MS" pitchFamily="66" charset="0"/>
            </a:endParaRPr>
          </a:p>
          <a:p>
            <a:r>
              <a:rPr lang="cs-CZ" sz="2000" b="1" dirty="0">
                <a:solidFill>
                  <a:srgbClr val="FF0000"/>
                </a:solidFill>
                <a:latin typeface="Comic Sans MS" pitchFamily="66" charset="0"/>
              </a:rPr>
              <a:t>a</a:t>
            </a:r>
            <a:r>
              <a:rPr lang="cs-CZ" sz="2000" b="1" dirty="0" smtClean="0">
                <a:solidFill>
                  <a:srgbClr val="FF0000"/>
                </a:solidFill>
                <a:latin typeface="Comic Sans MS" pitchFamily="66" charset="0"/>
              </a:rPr>
              <a:t>utorem je šlechtic            dějiny do doby Lucemburků</a:t>
            </a:r>
          </a:p>
          <a:p>
            <a:endParaRPr lang="cs-CZ" sz="2000" b="1" dirty="0">
              <a:solidFill>
                <a:srgbClr val="FF0000"/>
              </a:solidFill>
              <a:latin typeface="Comic Sans MS" pitchFamily="66" charset="0"/>
            </a:endParaRPr>
          </a:p>
          <a:p>
            <a:r>
              <a:rPr lang="cs-CZ" sz="2000" b="1" dirty="0" smtClean="0">
                <a:solidFill>
                  <a:srgbClr val="FF0000"/>
                </a:solidFill>
                <a:latin typeface="Comic Sans MS" pitchFamily="66" charset="0"/>
              </a:rPr>
              <a:t>                        autorem je literát</a:t>
            </a:r>
          </a:p>
          <a:p>
            <a:endParaRPr lang="cs-CZ" sz="20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76256" y="116632"/>
            <a:ext cx="1298753" cy="646331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solidFill>
              <a:srgbClr val="FF0000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  <a:scene3d>
            <a:camera prst="perspectiveContrastingLeftFacing"/>
            <a:lightRig rig="threePt" dir="t"/>
          </a:scene3d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  <a:latin typeface="Comic Sans MS" pitchFamily="66" charset="0"/>
              </a:rPr>
              <a:t>úkoly</a:t>
            </a:r>
            <a:endParaRPr lang="cs-CZ" sz="3600" b="1" dirty="0">
              <a:solidFill>
                <a:srgbClr val="C0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60188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92696"/>
            <a:ext cx="7701917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Vlastní tvorba</a:t>
            </a:r>
          </a:p>
          <a:p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Soukal, Josef: Literární výchova pro 2. ročník </a:t>
            </a:r>
            <a:r>
              <a:rPr lang="cs-CZ" sz="20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ZŠ, Praha, </a:t>
            </a:r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SPN, 2009.</a:t>
            </a:r>
          </a:p>
          <a:p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ISBN</a:t>
            </a:r>
            <a:r>
              <a:rPr lang="cs-CZ" sz="20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978-80-7235-438-2.</a:t>
            </a:r>
            <a:r>
              <a:rPr lang="cs-CZ" sz="20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STRANY 73-75</a:t>
            </a:r>
          </a:p>
          <a:p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Ilustrace a kliparty z </a:t>
            </a:r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www.office.microsoft.com</a:t>
            </a:r>
            <a:endParaRPr lang="cs-CZ" sz="2000" dirty="0" smtClean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54864" fontAlgn="auto">
              <a:spcAft>
                <a:spcPts val="0"/>
              </a:spcAft>
              <a:buClrTx/>
              <a:defRPr/>
            </a:pPr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MAŇAS</a:t>
            </a:r>
            <a:r>
              <a:rPr lang="cs-CZ" sz="20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, Michal . </a:t>
            </a:r>
            <a:r>
              <a:rPr lang="cs-CZ" sz="20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Http://cz.wikipedia.org</a:t>
            </a:r>
            <a:r>
              <a:rPr lang="cs-CZ" sz="20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 [online]. </a:t>
            </a:r>
            <a:r>
              <a:rPr lang="pt-BR" sz="20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25. 10. 2006, </a:t>
            </a:r>
            <a:r>
              <a:rPr lang="pt-BR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18:19</a:t>
            </a:r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marL="54864" fontAlgn="auto">
              <a:spcAft>
                <a:spcPts val="0"/>
              </a:spcAft>
              <a:buClrTx/>
              <a:defRPr/>
            </a:pPr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20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cit. </a:t>
            </a:r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2012-02-05</a:t>
            </a:r>
            <a:r>
              <a:rPr lang="cs-CZ" sz="20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]. File: Dalimilova kronika </a:t>
            </a:r>
            <a:r>
              <a:rPr lang="cs-CZ" sz="2000" dirty="0" err="1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parizsky</a:t>
            </a:r>
            <a:r>
              <a:rPr lang="cs-CZ" sz="20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fragment.jpg</a:t>
            </a:r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54864" fontAlgn="auto">
              <a:spcAft>
                <a:spcPts val="0"/>
              </a:spcAft>
              <a:buClrTx/>
              <a:defRPr/>
            </a:pPr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Dostupné </a:t>
            </a:r>
            <a:r>
              <a:rPr lang="cs-CZ" sz="20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 WWW: &lt;http://cs.wikipedia.org/wiki</a:t>
            </a:r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/</a:t>
            </a:r>
          </a:p>
          <a:p>
            <a:pPr marL="54864" fontAlgn="auto">
              <a:spcAft>
                <a:spcPts val="0"/>
              </a:spcAft>
              <a:buClrTx/>
              <a:defRPr/>
            </a:pPr>
            <a:r>
              <a:rPr lang="cs-CZ" sz="20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Soubor:Dalimilova_kronika_parizsky_fragment.jpg</a:t>
            </a:r>
            <a:r>
              <a:rPr lang="cs-CZ" sz="20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&gt;.</a:t>
            </a:r>
          </a:p>
          <a:p>
            <a:endParaRPr lang="cs-CZ" sz="20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260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765</TotalTime>
  <Words>521</Words>
  <Application>Microsoft Office PowerPoint</Application>
  <PresentationFormat>Předvádění na obrazovce (4:3)</PresentationFormat>
  <Paragraphs>111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 Koláčková</dc:creator>
  <cp:lastModifiedBy>uzivatel</cp:lastModifiedBy>
  <cp:revision>83</cp:revision>
  <dcterms:created xsi:type="dcterms:W3CDTF">2011-10-14T09:00:52Z</dcterms:created>
  <dcterms:modified xsi:type="dcterms:W3CDTF">2012-06-11T18:34:11Z</dcterms:modified>
</cp:coreProperties>
</file>