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58" r:id="rId4"/>
    <p:sldId id="261" r:id="rId5"/>
    <p:sldId id="262" r:id="rId6"/>
    <p:sldId id="267" r:id="rId7"/>
    <p:sldId id="268" r:id="rId8"/>
    <p:sldId id="266" r:id="rId9"/>
    <p:sldId id="259" r:id="rId10"/>
    <p:sldId id="260" r:id="rId11"/>
    <p:sldId id="263" r:id="rId12"/>
    <p:sldId id="264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91" autoAdjust="0"/>
  </p:normalViewPr>
  <p:slideViewPr>
    <p:cSldViewPr>
      <p:cViewPr varScale="1">
        <p:scale>
          <a:sx n="70" d="100"/>
          <a:sy n="70" d="100"/>
        </p:scale>
        <p:origin x="-11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2DD2B2-7A42-496F-85CF-1D37BD3E693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652559-07BB-4C90-A66B-C4926AEDE3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954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652559-07BB-4C90-A66B-C4926AEDE3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949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ČESKÝ JAZYK A LITERATURA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r>
              <a:rPr lang="cs-CZ" dirty="0" smtClean="0"/>
              <a:t>ROČNÍK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: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7. ROČNÍK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r>
              <a:rPr lang="cs-CZ" dirty="0" smtClean="0"/>
              <a:t>TÉMA: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LITERATURA DOBY KARLA IV.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r>
              <a:rPr lang="cs-CZ" dirty="0" smtClean="0"/>
              <a:t>AUTOR: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Mgr. Kateřina Mládková</a:t>
            </a:r>
            <a:endParaRPr lang="cs-CZ" dirty="0" smtClean="0">
              <a:solidFill>
                <a:schemeClr val="tx2">
                  <a:lumMod val="25000"/>
                </a:schemeClr>
              </a:solidFill>
            </a:endParaRPr>
          </a:p>
          <a:p>
            <a:r>
              <a:rPr lang="cs-CZ" dirty="0" smtClean="0"/>
              <a:t>DATUM VYTVOŘENÍ: </a:t>
            </a:r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1O. 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VY_32_INOVACE_16_KM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76256" y="588218"/>
            <a:ext cx="1570173" cy="523220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101600">
              <a:schemeClr val="accent1">
                <a:lumMod val="75000"/>
                <a:alpha val="60000"/>
              </a:schemeClr>
            </a:glow>
          </a:effectLst>
        </p:spPr>
        <p:txBody>
          <a:bodyPr wrap="non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ANOTACE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9030" y="1041023"/>
            <a:ext cx="7306872" cy="5816977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Cílová skupina: Prezentace vytvořena pro žáky  7. ročníku</a:t>
            </a:r>
          </a:p>
          <a:p>
            <a:endParaRPr lang="cs-CZ" sz="20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Téma: Literatura za vlády Karla IV.</a:t>
            </a:r>
          </a:p>
          <a:p>
            <a:endParaRPr lang="cs-CZ" sz="20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Cíl: Prezentace</a:t>
            </a:r>
          </a:p>
          <a:p>
            <a:r>
              <a:rPr lang="cs-CZ" sz="2000" b="1" dirty="0">
                <a:ln w="50800"/>
                <a:solidFill>
                  <a:schemeClr val="bg1">
                    <a:shade val="50000"/>
                  </a:schemeClr>
                </a:solidFill>
              </a:rPr>
              <a:t>-</a:t>
            </a:r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slouží k seznámení žáků s další  literární </a:t>
            </a:r>
            <a:r>
              <a:rPr lang="cs-CZ" sz="2000" b="1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tvorbou ve středověku</a:t>
            </a: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-podává stručný přehled  literatury za doby vlády Karla IV.</a:t>
            </a: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-koresponduje s učivem dějepisu v 7. ročníku</a:t>
            </a:r>
          </a:p>
          <a:p>
            <a:endParaRPr lang="cs-CZ" sz="20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Pomůcky: školní sešit, učebnice Literární výchovy pro 2. stupeň ZŠ</a:t>
            </a:r>
          </a:p>
          <a:p>
            <a:endParaRPr lang="cs-CZ" sz="2000" b="1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Pilotáž: Žáci byli seznámeni s tvorbou významného panovníka, </a:t>
            </a:r>
          </a:p>
          <a:p>
            <a:r>
              <a:rPr lang="cs-CZ" sz="2000" b="1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          práce  ve vyučování byla zajímavá, neboť žáci samostatně</a:t>
            </a:r>
          </a:p>
          <a:p>
            <a:r>
              <a:rPr lang="cs-CZ" sz="2000" b="1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          na základě prezentace reprodukovali získané poznatky a </a:t>
            </a:r>
          </a:p>
          <a:p>
            <a:r>
              <a:rPr lang="cs-CZ" sz="2000" b="1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          kladli si navzájem otázky, které doplnili četbou ukázek.</a:t>
            </a:r>
          </a:p>
          <a:p>
            <a:endParaRPr lang="cs-CZ" b="1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endParaRPr lang="cs-CZ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endParaRPr lang="cs-CZ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endParaRPr lang="cs-CZ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889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68144" y="692696"/>
            <a:ext cx="2541593" cy="523220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ffectLst>
            <a:glow rad="101600">
              <a:schemeClr val="accent1">
                <a:lumMod val="75000"/>
                <a:alpha val="60000"/>
              </a:schemeClr>
            </a:glow>
          </a:effectLst>
        </p:spPr>
        <p:txBody>
          <a:bodyPr wrap="non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KLÍČOVÁ SLOVA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2204864"/>
            <a:ext cx="4211409" cy="286232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Vita Caroli /Život Karlův/</a:t>
            </a: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Legenda o sv. Kateřině</a:t>
            </a: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Legenda o sv. Prokopu</a:t>
            </a: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Fraška /typ komedie/ Mastičkář</a:t>
            </a: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Tkadleček </a:t>
            </a:r>
          </a:p>
          <a:p>
            <a:r>
              <a:rPr lang="cs-CZ" sz="2000" b="1" dirty="0" err="1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Trojánská</a:t>
            </a:r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 kronika</a:t>
            </a: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Hradecký rukopis</a:t>
            </a: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Podkoní a žák</a:t>
            </a:r>
          </a:p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Závišova píseň</a:t>
            </a:r>
            <a:endParaRPr lang="cs-CZ" sz="20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865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260648"/>
            <a:ext cx="92011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„ A tak, když jsme přišli do Čech, nenalezli </a:t>
            </a:r>
          </a:p>
          <a:p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jsme  ani otce, ani matku, ani bratra, ani </a:t>
            </a:r>
          </a:p>
          <a:p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estru, aniž koho známého. Také řeč českou</a:t>
            </a:r>
          </a:p>
          <a:p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j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sme úplně zapomněli, ale později jsme se jí </a:t>
            </a:r>
          </a:p>
          <a:p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o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pět naučili, takže jsme mluvili a rozuměli</a:t>
            </a:r>
          </a:p>
          <a:p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j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ako každý jiný Čech. Z </a:t>
            </a:r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boží milosti</a:t>
            </a:r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jsme </a:t>
            </a:r>
          </a:p>
          <a:p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dovedli mluvit, psát a číst nejen česky,  ale</a:t>
            </a:r>
          </a:p>
          <a:p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i francouzsky, italsky, německy a latinsky…….“</a:t>
            </a:r>
          </a:p>
          <a:p>
            <a:endParaRPr lang="cs-CZ" sz="28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                      </a:t>
            </a:r>
          </a:p>
          <a:p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      </a:t>
            </a:r>
          </a:p>
          <a:p>
            <a:r>
              <a:rPr lang="cs-CZ" sz="2800" b="1" dirty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                                     VITA CAROLI /ŽIVOT KARLŮV/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717032"/>
            <a:ext cx="3600400" cy="31409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74898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38659" y="1196752"/>
            <a:ext cx="7344816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 </a:t>
            </a:r>
            <a:r>
              <a:rPr lang="cs-CZ" sz="36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Literatura v době Karla IV.</a:t>
            </a:r>
          </a:p>
          <a:p>
            <a:endParaRPr lang="cs-CZ" sz="3600" b="1" dirty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endParaRPr lang="cs-CZ" sz="3600" b="1" dirty="0" smtClean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endParaRPr lang="cs-CZ" sz="2000" b="1" dirty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</a:t>
            </a:r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  <a:latin typeface="Franklin Gothic Book"/>
              </a:rPr>
              <a:t>√</a:t>
            </a:r>
            <a:r>
              <a:rPr lang="cs-CZ" sz="32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tvorba česká i latinská</a:t>
            </a:r>
          </a:p>
          <a:p>
            <a:endParaRPr lang="cs-CZ" sz="28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r>
              <a:rPr lang="cs-CZ" sz="2800" b="1" dirty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      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  <a:latin typeface="Franklin Gothic Book"/>
              </a:rPr>
              <a:t>√</a:t>
            </a:r>
            <a:r>
              <a:rPr lang="cs-CZ" sz="2800" b="1" dirty="0" smtClean="0">
                <a:solidFill>
                  <a:srgbClr val="002060"/>
                </a:solidFill>
                <a:latin typeface="Franklin Gothic Book"/>
              </a:rPr>
              <a:t>  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knihy naučné i umělecké</a:t>
            </a:r>
          </a:p>
          <a:p>
            <a:endParaRPr lang="cs-CZ" sz="28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r>
              <a:rPr lang="cs-CZ" sz="2800" b="1" dirty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      </a:t>
            </a:r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  <a:latin typeface="Franklin Gothic Book"/>
              </a:rPr>
              <a:t>√ </a:t>
            </a:r>
            <a:r>
              <a:rPr lang="cs-CZ" sz="2800" b="1" dirty="0" smtClean="0">
                <a:solidFill>
                  <a:srgbClr val="002060"/>
                </a:solidFill>
                <a:latin typeface="Franklin Gothic Book"/>
              </a:rPr>
              <a:t> 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vzrůstá vzdělanost</a:t>
            </a:r>
          </a:p>
          <a:p>
            <a:endParaRPr lang="cs-CZ" sz="2000" b="1" dirty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r>
              <a:rPr lang="cs-CZ" sz="2000" b="1" dirty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  <a:latin typeface="Comic Sans MS" pitchFamily="66" charset="0"/>
              </a:rPr>
              <a:t>  </a:t>
            </a:r>
            <a:endParaRPr lang="cs-CZ" sz="24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endParaRPr lang="cs-CZ" sz="2000" b="1" dirty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     </a:t>
            </a:r>
            <a:endParaRPr lang="cs-CZ" sz="2400" b="1" dirty="0" smtClean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              </a:t>
            </a:r>
          </a:p>
          <a:p>
            <a:endParaRPr lang="cs-CZ" sz="2000" b="1" dirty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endParaRPr lang="cs-CZ" sz="2000" b="1" dirty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950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632848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               </a:t>
            </a:r>
            <a:r>
              <a:rPr lang="cs-CZ" sz="2800" b="1" u="sng" dirty="0" smtClean="0">
                <a:solidFill>
                  <a:srgbClr val="002060"/>
                </a:solidFill>
                <a:latin typeface="Comic Sans MS" pitchFamily="66" charset="0"/>
              </a:rPr>
              <a:t>L E G E N D Y</a:t>
            </a:r>
          </a:p>
          <a:p>
            <a:endParaRPr lang="cs-CZ" sz="20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LEGENDA  O SV. KATEŘINĚ a LEGENDA O SV.   PROKOPU</a:t>
            </a:r>
          </a:p>
          <a:p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r>
              <a:rPr lang="cs-CZ" sz="2000" b="1" dirty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                     </a:t>
            </a:r>
            <a:r>
              <a:rPr lang="cs-CZ" sz="2800" b="1" u="sng" dirty="0" smtClean="0">
                <a:solidFill>
                  <a:srgbClr val="002060"/>
                </a:solidFill>
                <a:latin typeface="Comic Sans MS" pitchFamily="66" charset="0"/>
              </a:rPr>
              <a:t>F I L O Z O F I E</a:t>
            </a:r>
          </a:p>
          <a:p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UMĚLECKÁ PRÓZA TKADLEČEK</a:t>
            </a:r>
          </a:p>
          <a:p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r>
              <a:rPr lang="cs-CZ" sz="2000" b="1" dirty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            </a:t>
            </a:r>
            <a:r>
              <a:rPr lang="cs-CZ" sz="2800" b="1" u="sng" dirty="0" smtClean="0">
                <a:solidFill>
                  <a:srgbClr val="002060"/>
                </a:solidFill>
                <a:latin typeface="Comic Sans MS" pitchFamily="66" charset="0"/>
              </a:rPr>
              <a:t>R Y T Í Ř S K Á   E P I K A</a:t>
            </a:r>
          </a:p>
          <a:p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TROJÁNSKÁ KRONIKA </a:t>
            </a:r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– nejznámější český prvotisk</a:t>
            </a:r>
          </a:p>
          <a:p>
            <a:r>
              <a:rPr lang="cs-CZ" sz="2000" b="1" dirty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                             </a:t>
            </a:r>
            <a:r>
              <a:rPr lang="cs-CZ" sz="3200" b="1" dirty="0" smtClean="0">
                <a:solidFill>
                  <a:srgbClr val="002060"/>
                </a:solidFill>
                <a:latin typeface="Comic Sans MS" pitchFamily="66" charset="0"/>
              </a:rPr>
              <a:t>/ inkunábule /</a:t>
            </a:r>
          </a:p>
          <a:p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336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980728"/>
            <a:ext cx="64807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         </a:t>
            </a:r>
            <a:r>
              <a:rPr lang="cs-CZ" sz="2000" b="1" u="sng" dirty="0" smtClean="0">
                <a:solidFill>
                  <a:srgbClr val="002060"/>
                </a:solidFill>
                <a:latin typeface="Comic Sans MS" pitchFamily="66" charset="0"/>
              </a:rPr>
              <a:t>N Á B O Ž E N S K É    H R Y </a:t>
            </a:r>
          </a:p>
          <a:p>
            <a:endParaRPr lang="cs-CZ" sz="20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    </a:t>
            </a:r>
            <a:r>
              <a:rPr lang="cs-CZ" sz="2000" b="1" u="sng" dirty="0" smtClean="0">
                <a:solidFill>
                  <a:srgbClr val="002060"/>
                </a:solidFill>
                <a:latin typeface="Comic Sans MS" pitchFamily="66" charset="0"/>
              </a:rPr>
              <a:t>POČÁTEK VÝVOJE ČESKÉHO DIVADLA</a:t>
            </a:r>
          </a:p>
          <a:p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r>
              <a:rPr lang="cs-CZ" sz="2000" b="1" dirty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          </a:t>
            </a:r>
            <a:r>
              <a:rPr lang="cs-CZ" sz="2800" b="1" dirty="0" smtClean="0">
                <a:solidFill>
                  <a:schemeClr val="bg1"/>
                </a:solidFill>
                <a:latin typeface="Comic Sans MS" pitchFamily="66" charset="0"/>
              </a:rPr>
              <a:t>M A S T I Č K Á Ř</a:t>
            </a:r>
          </a:p>
          <a:p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  <a:latin typeface="Comic Sans MS" pitchFamily="66" charset="0"/>
              </a:rPr>
              <a:t>n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ejstarší české drama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bg1"/>
                </a:solidFill>
                <a:latin typeface="Comic Sans MS" pitchFamily="66" charset="0"/>
              </a:rPr>
              <a:t>f</a:t>
            </a: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raška </a:t>
            </a:r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/= typ komedie, založený na nadsázce/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zesměšňuje pochybné léčitele a poměry</a:t>
            </a:r>
          </a:p>
          <a:p>
            <a:r>
              <a:rPr lang="cs-CZ" sz="2000" b="1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  ve středověké Praze</a:t>
            </a:r>
          </a:p>
          <a:p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    </a:t>
            </a:r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641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686" y="-243408"/>
            <a:ext cx="9121741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</a:t>
            </a:r>
            <a:endParaRPr lang="cs-CZ" sz="24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endParaRPr lang="cs-CZ" sz="24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  <a:p>
            <a:endParaRPr lang="cs-CZ" sz="24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  <a:latin typeface="Comic Sans MS" pitchFamily="66" charset="0"/>
              </a:rPr>
              <a:t>S A T I R Y  V  H R A D E C K É M   R U K O P I S E</a:t>
            </a:r>
          </a:p>
          <a:p>
            <a:endParaRPr lang="cs-CZ" sz="2400" b="1" dirty="0" smtClean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          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° SATIRY O ŘEMESLNÍCÍCH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                  A KONŠELÍCH</a:t>
            </a:r>
          </a:p>
          <a:p>
            <a:endParaRPr lang="cs-CZ" sz="24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                ° DESATERO KÁZANIE BOŽIE</a:t>
            </a:r>
          </a:p>
          <a:p>
            <a:endParaRPr lang="cs-CZ" sz="24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                ° BAJKA O LIŠCE A DŽBÁNU</a:t>
            </a:r>
          </a:p>
          <a:p>
            <a:endParaRPr lang="cs-CZ" sz="2400" b="1" dirty="0" smtClean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Ž Á K O V S K Á   S K L A D B A   </a:t>
            </a:r>
          </a:p>
          <a:p>
            <a:r>
              <a:rPr lang="cs-CZ" sz="24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            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PODKONÍ A ŽÁK</a:t>
            </a:r>
          </a:p>
          <a:p>
            <a:endParaRPr lang="cs-CZ" sz="2400" b="1" dirty="0" smtClean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      L Y R I C K Á   S K L A D B A   </a:t>
            </a:r>
          </a:p>
          <a:p>
            <a:r>
              <a:rPr lang="cs-CZ" sz="24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            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ZÁVIŠOVA PÍSEŇ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               </a:t>
            </a:r>
          </a:p>
          <a:p>
            <a:endParaRPr lang="cs-CZ" sz="2000" b="1" dirty="0" smtClean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endParaRPr lang="cs-CZ" sz="2000" b="1" dirty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6864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9982" y="675427"/>
            <a:ext cx="7632848" cy="575542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                  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ŽIVOT A VLASTNÍ TVORBA KARLA IV.</a:t>
            </a:r>
          </a:p>
          <a:p>
            <a:endParaRPr lang="cs-CZ" sz="2000" b="1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KAREL IV. /14. 5. 1316 v Praze – 29. 11. 1378 v Praze/</a:t>
            </a:r>
          </a:p>
          <a:p>
            <a:pPr marL="342900" indent="-342900">
              <a:buFontTx/>
              <a:buChar char="-"/>
            </a:pPr>
            <a:r>
              <a:rPr lang="cs-CZ" sz="2400" b="1" dirty="0">
                <a:ln w="50800"/>
                <a:solidFill>
                  <a:srgbClr val="002060"/>
                </a:solidFill>
              </a:rPr>
              <a:t>m</a:t>
            </a:r>
            <a:r>
              <a:rPr lang="cs-CZ" sz="2400" b="1" dirty="0" smtClean="0">
                <a:ln w="50800"/>
                <a:solidFill>
                  <a:srgbClr val="002060"/>
                </a:solidFill>
              </a:rPr>
              <a:t>arkrabě moravský, český král a římský císař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n w="50800"/>
                <a:solidFill>
                  <a:srgbClr val="002060"/>
                </a:solidFill>
              </a:rPr>
              <a:t>syn 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Elišky Přemyslovny a Jana Lucemburského</a:t>
            </a:r>
          </a:p>
          <a:p>
            <a:pPr marL="342900" indent="-342900">
              <a:buFontTx/>
              <a:buChar char="-"/>
            </a:pPr>
            <a:r>
              <a:rPr lang="cs-CZ" sz="2400" b="1" dirty="0">
                <a:ln w="50800"/>
                <a:solidFill>
                  <a:srgbClr val="002060"/>
                </a:solidFill>
              </a:rPr>
              <a:t>p</a:t>
            </a:r>
            <a:r>
              <a:rPr lang="cs-CZ" sz="2400" b="1" dirty="0" smtClean="0">
                <a:ln w="50800"/>
                <a:solidFill>
                  <a:srgbClr val="002060"/>
                </a:solidFill>
              </a:rPr>
              <a:t>okřtěn 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Václav, </a:t>
            </a:r>
            <a:r>
              <a:rPr lang="cs-CZ" sz="2400" b="1" dirty="0" smtClean="0">
                <a:ln w="50800"/>
                <a:solidFill>
                  <a:srgbClr val="002060"/>
                </a:solidFill>
              </a:rPr>
              <a:t>vychováván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ve Francii u strýce Karla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n w="50800"/>
                <a:solidFill>
                  <a:srgbClr val="002060"/>
                </a:solidFill>
              </a:rPr>
              <a:t>4x ženatý  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:  Blanka z </a:t>
            </a:r>
            <a:r>
              <a:rPr lang="cs-CZ" sz="2400" b="1" dirty="0" err="1" smtClean="0">
                <a:ln w="50800"/>
                <a:solidFill>
                  <a:schemeClr val="bg1">
                    <a:shade val="50000"/>
                  </a:schemeClr>
                </a:solidFill>
              </a:rPr>
              <a:t>Valois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, Anna Falcká, Anna Svídnická, Alžběta Pomořanská</a:t>
            </a:r>
          </a:p>
          <a:p>
            <a:pPr marL="342900" indent="-342900">
              <a:buFontTx/>
              <a:buChar char="-"/>
            </a:pPr>
            <a:r>
              <a:rPr lang="cs-CZ" sz="2400" b="1" dirty="0">
                <a:ln w="50800"/>
                <a:solidFill>
                  <a:schemeClr val="bg1">
                    <a:shade val="50000"/>
                  </a:schemeClr>
                </a:solidFill>
              </a:rPr>
              <a:t>j</a:t>
            </a: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ako český král stál u zrodu Nového Města pražského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1348 Karlova univerzita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Svatováclavská koruna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pražské arcibiskupství, Emauzský klášter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Karlův most, chrám sv. Víta, Karlštejn</a:t>
            </a:r>
          </a:p>
          <a:p>
            <a:pPr marL="342900" indent="-342900">
              <a:buFontTx/>
              <a:buChar char="-"/>
            </a:pPr>
            <a:endParaRPr lang="cs-CZ" sz="20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endParaRPr lang="cs-CZ" sz="2000" b="1" dirty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endParaRPr lang="cs-CZ" sz="20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5771009"/>
            <a:ext cx="38827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  <a:latin typeface="Comic Sans MS" pitchFamily="66" charset="0"/>
              </a:rPr>
              <a:t>Otec národa</a:t>
            </a:r>
            <a:endParaRPr lang="cs-CZ" sz="4800" b="1" dirty="0">
              <a:solidFill>
                <a:schemeClr val="tx2">
                  <a:lumMod val="25000"/>
                </a:schemeClr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872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59" y="116632"/>
            <a:ext cx="691276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               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Narodil se jako prvorozený syn.</a:t>
            </a:r>
            <a:endParaRPr lang="cs-CZ" sz="2000" b="1" dirty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Mocný a cílevědomý vladař Lucemburk.  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Podporuje vzdělání a uměleckou tvorbu.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Měl neobyčejné vlohy politické, jazykové.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Nesmírně si vážil českého jazyka.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Dal podnět k sepsání několika kronik.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Vypracoval korunovační řád českých králů.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Sepsal sbírku morálně náboženských myšlenek</a:t>
            </a:r>
          </a:p>
          <a:p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a naučení MORALITATES.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Sám napsal /latinsky/ část svého životopisu.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Zemřel na zápal plic.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  <a:latin typeface="Comic Sans MS" pitchFamily="66" charset="0"/>
              </a:rPr>
              <a:t>         </a:t>
            </a:r>
          </a:p>
          <a:p>
            <a:endParaRPr lang="cs-CZ" sz="2000" b="1" dirty="0">
              <a:solidFill>
                <a:schemeClr val="tx2">
                  <a:lumMod val="2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573016"/>
            <a:ext cx="2448272" cy="28750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6846745" y="3784179"/>
            <a:ext cx="1800200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Kdo byli rodiče</a:t>
            </a:r>
          </a:p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Karla IV.?  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54779" y="4906092"/>
            <a:ext cx="1626727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Jak se nazýval </a:t>
            </a:r>
          </a:p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jeho otec?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46745" y="6097642"/>
            <a:ext cx="1580882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Jaké památky </a:t>
            </a:r>
          </a:p>
          <a:p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vybudoval ?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61098" y="4908177"/>
            <a:ext cx="1617751" cy="707886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  OTÁZKY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Comic Sans MS" pitchFamily="66" charset="0"/>
              </a:rPr>
              <a:t>K DISKUZI</a:t>
            </a:r>
            <a:endParaRPr lang="cs-CZ" sz="20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934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68144" y="620688"/>
            <a:ext cx="2624693" cy="954107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AUTOBIOGRAFIE</a:t>
            </a:r>
          </a:p>
          <a:p>
            <a:r>
              <a:rPr lang="cs-CZ" sz="2800" b="1" dirty="0" smtClean="0">
                <a:solidFill>
                  <a:schemeClr val="tx2">
                    <a:lumMod val="25000"/>
                  </a:schemeClr>
                </a:solidFill>
              </a:rPr>
              <a:t>    Vita Caroli</a:t>
            </a:r>
            <a:endParaRPr lang="cs-CZ" sz="2800" b="1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16016" y="4652903"/>
            <a:ext cx="42205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                                   </a:t>
            </a:r>
            <a:r>
              <a:rPr lang="cs-CZ" sz="2400" b="1" dirty="0" smtClean="0">
                <a:solidFill>
                  <a:srgbClr val="002060"/>
                </a:solidFill>
              </a:rPr>
              <a:t>životopis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                         psán latinsky</a:t>
            </a:r>
            <a:endParaRPr lang="cs-CZ" sz="2400" b="1" dirty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                     události od mládí </a:t>
            </a:r>
          </a:p>
          <a:p>
            <a:r>
              <a:rPr lang="cs-CZ" sz="2400" b="1" dirty="0">
                <a:solidFill>
                  <a:srgbClr val="002060"/>
                </a:solidFill>
              </a:rPr>
              <a:t> </a:t>
            </a:r>
            <a:r>
              <a:rPr lang="cs-CZ" sz="2400" b="1" dirty="0" smtClean="0">
                <a:solidFill>
                  <a:srgbClr val="002060"/>
                </a:solidFill>
              </a:rPr>
              <a:t>                       do roku 1340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74794"/>
            <a:ext cx="5040560" cy="4158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85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509" y="548680"/>
            <a:ext cx="7843923" cy="568863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64580" y="6334780"/>
            <a:ext cx="654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Karel IV. pokládá základní kámen k mostu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49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64288" y="755202"/>
            <a:ext cx="1377365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ZDROJE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4018" y="1412776"/>
            <a:ext cx="9377119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Soukal</a:t>
            </a:r>
            <a:r>
              <a:rPr lang="cs-CZ" dirty="0" smtClean="0"/>
              <a:t>, Josef: Literární výchova pro 2. stupeň, Praha, SNP, 2009. ISBN 978-80-7235-438-2.</a:t>
            </a:r>
          </a:p>
          <a:p>
            <a:r>
              <a:rPr lang="cs-CZ" dirty="0"/>
              <a:t>S</a:t>
            </a:r>
            <a:r>
              <a:rPr lang="cs-CZ" dirty="0" smtClean="0"/>
              <a:t>tr. 76</a:t>
            </a:r>
          </a:p>
          <a:p>
            <a:r>
              <a:rPr lang="cs-CZ" dirty="0" smtClean="0"/>
              <a:t>Anonymní autor. </a:t>
            </a:r>
            <a:r>
              <a:rPr lang="cs-CZ" i="1" dirty="0" smtClean="0"/>
              <a:t>Http</a:t>
            </a:r>
            <a:r>
              <a:rPr lang="cs-CZ" i="1" dirty="0"/>
              <a:t>://cs.wikipedia.org</a:t>
            </a:r>
            <a:r>
              <a:rPr lang="cs-CZ" dirty="0"/>
              <a:t> [online]. </a:t>
            </a:r>
            <a:r>
              <a:rPr lang="cs-CZ" dirty="0" smtClean="0"/>
              <a:t>7. 3. 2007, 15:29[cit</a:t>
            </a:r>
            <a:r>
              <a:rPr lang="cs-CZ" dirty="0"/>
              <a:t>. </a:t>
            </a:r>
            <a:r>
              <a:rPr lang="cs-CZ" dirty="0" smtClean="0"/>
              <a:t>2012-02-10] Karel IV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 err="1" smtClean="0"/>
              <a:t>jpg</a:t>
            </a:r>
            <a:r>
              <a:rPr lang="cs-CZ" dirty="0" smtClean="0"/>
              <a:t>. Dostupné </a:t>
            </a:r>
            <a:r>
              <a:rPr lang="cs-CZ" dirty="0"/>
              <a:t>z WWW: &lt;http://</a:t>
            </a:r>
            <a:r>
              <a:rPr lang="cs-CZ" dirty="0" smtClean="0"/>
              <a:t>cs.wikipedia.org/wiki/Karel_IV.jpg</a:t>
            </a:r>
            <a:r>
              <a:rPr lang="cs-CZ" dirty="0"/>
              <a:t>&gt;.</a:t>
            </a:r>
          </a:p>
          <a:p>
            <a:r>
              <a:rPr lang="cs-CZ" dirty="0" smtClean="0"/>
              <a:t>Anonymní autor. </a:t>
            </a:r>
            <a:r>
              <a:rPr lang="cs-CZ" i="1" dirty="0" smtClean="0"/>
              <a:t>Http</a:t>
            </a:r>
            <a:r>
              <a:rPr lang="cs-CZ" i="1" dirty="0"/>
              <a:t>://cs.wikipedia.org</a:t>
            </a:r>
            <a:r>
              <a:rPr lang="cs-CZ" dirty="0"/>
              <a:t> [online</a:t>
            </a:r>
            <a:r>
              <a:rPr lang="cs-CZ" dirty="0" smtClean="0"/>
              <a:t>]. 9. 9. 2009, 18:28[cit</a:t>
            </a:r>
            <a:r>
              <a:rPr lang="cs-CZ" dirty="0"/>
              <a:t>. 2012-02-10] </a:t>
            </a:r>
            <a:r>
              <a:rPr lang="cs-CZ" dirty="0" smtClean="0"/>
              <a:t>Soubor:</a:t>
            </a:r>
          </a:p>
          <a:p>
            <a:r>
              <a:rPr lang="cs-CZ" dirty="0" smtClean="0"/>
              <a:t>Vita Caroli Karel 4 </a:t>
            </a:r>
            <a:r>
              <a:rPr lang="cs-CZ" dirty="0" err="1" smtClean="0"/>
              <a:t>pouceninastupcum</a:t>
            </a:r>
            <a:r>
              <a:rPr lang="cs-CZ" dirty="0" smtClean="0"/>
              <a:t>. </a:t>
            </a:r>
            <a:r>
              <a:rPr lang="cs-CZ" dirty="0" err="1"/>
              <a:t>j</a:t>
            </a:r>
            <a:r>
              <a:rPr lang="cs-CZ" dirty="0" err="1" smtClean="0"/>
              <a:t>pg</a:t>
            </a:r>
            <a:r>
              <a:rPr lang="cs-CZ" dirty="0" smtClean="0"/>
              <a:t>. Dostupné </a:t>
            </a:r>
            <a:r>
              <a:rPr lang="cs-CZ" dirty="0"/>
              <a:t>z WWW: &lt;http://</a:t>
            </a:r>
            <a:r>
              <a:rPr lang="cs-CZ" dirty="0" smtClean="0"/>
              <a:t>cs.wikipedia.org/wiki/</a:t>
            </a:r>
          </a:p>
          <a:p>
            <a:r>
              <a:rPr lang="cs-CZ" dirty="0" smtClean="0"/>
              <a:t>Karel 4 </a:t>
            </a:r>
            <a:r>
              <a:rPr lang="cs-CZ" dirty="0" err="1" smtClean="0"/>
              <a:t>pouceninastupcum</a:t>
            </a:r>
            <a:r>
              <a:rPr lang="cs-CZ" dirty="0" smtClean="0"/>
              <a:t>. </a:t>
            </a:r>
            <a:r>
              <a:rPr lang="cs-CZ" dirty="0" err="1" smtClean="0"/>
              <a:t>jpg</a:t>
            </a:r>
            <a:r>
              <a:rPr lang="cs-CZ" dirty="0" smtClean="0"/>
              <a:t>&gt;.</a:t>
            </a:r>
            <a:endParaRPr lang="cs-CZ" dirty="0"/>
          </a:p>
          <a:p>
            <a:r>
              <a:rPr lang="cs-CZ" dirty="0" err="1" smtClean="0"/>
              <a:t>Mathauser</a:t>
            </a:r>
            <a:r>
              <a:rPr lang="cs-CZ" dirty="0" smtClean="0"/>
              <a:t>, Josef. </a:t>
            </a:r>
            <a:r>
              <a:rPr lang="cs-CZ" i="1" dirty="0" smtClean="0"/>
              <a:t>Http</a:t>
            </a:r>
            <a:r>
              <a:rPr lang="cs-CZ" i="1" dirty="0"/>
              <a:t>://cs.wikipedia.org</a:t>
            </a:r>
            <a:r>
              <a:rPr lang="cs-CZ" dirty="0"/>
              <a:t> [online]. </a:t>
            </a:r>
            <a:r>
              <a:rPr lang="cs-CZ" dirty="0" smtClean="0"/>
              <a:t>8. 1. </a:t>
            </a:r>
            <a:r>
              <a:rPr lang="cs-CZ" dirty="0"/>
              <a:t>2009, </a:t>
            </a:r>
            <a:r>
              <a:rPr lang="cs-CZ" dirty="0" smtClean="0"/>
              <a:t>21:01 [cit</a:t>
            </a:r>
            <a:r>
              <a:rPr lang="cs-CZ" dirty="0"/>
              <a:t>. 2012-02-10] Soubor:</a:t>
            </a:r>
          </a:p>
          <a:p>
            <a:r>
              <a:rPr lang="cs-CZ" dirty="0" smtClean="0"/>
              <a:t>Josef </a:t>
            </a:r>
            <a:r>
              <a:rPr lang="cs-CZ" dirty="0" err="1" smtClean="0"/>
              <a:t>Mathauser</a:t>
            </a:r>
            <a:r>
              <a:rPr lang="cs-CZ" dirty="0" smtClean="0"/>
              <a:t> Karel IV. pokládá základní kámen k novému mostu. </a:t>
            </a:r>
            <a:r>
              <a:rPr lang="cs-CZ" dirty="0" err="1" smtClean="0"/>
              <a:t>jpg</a:t>
            </a:r>
            <a:r>
              <a:rPr lang="cs-CZ" dirty="0" smtClean="0"/>
              <a:t>. Dostupné </a:t>
            </a:r>
            <a:r>
              <a:rPr lang="cs-CZ" dirty="0"/>
              <a:t>z WWW</a:t>
            </a:r>
            <a:r>
              <a:rPr lang="cs-CZ" dirty="0" smtClean="0"/>
              <a:t>:</a:t>
            </a:r>
          </a:p>
          <a:p>
            <a:r>
              <a:rPr lang="cs-CZ" dirty="0" smtClean="0"/>
              <a:t> </a:t>
            </a:r>
            <a:r>
              <a:rPr lang="cs-CZ" dirty="0"/>
              <a:t>&lt;http://</a:t>
            </a:r>
            <a:r>
              <a:rPr lang="cs-CZ" dirty="0" smtClean="0"/>
              <a:t>cs.wikipedia.org/wiki/Karel IV. pokládá základní kámen.jpg</a:t>
            </a:r>
            <a:r>
              <a:rPr lang="cs-CZ" dirty="0"/>
              <a:t>&gt;.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2747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456</TotalTime>
  <Words>765</Words>
  <Application>Microsoft Office PowerPoint</Application>
  <PresentationFormat>Předvádění na obrazovce (4:3)</PresentationFormat>
  <Paragraphs>187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LuckyTie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uzivatel</cp:lastModifiedBy>
  <cp:revision>52</cp:revision>
  <dcterms:created xsi:type="dcterms:W3CDTF">2011-10-14T09:00:52Z</dcterms:created>
  <dcterms:modified xsi:type="dcterms:W3CDTF">2012-06-11T19:05:04Z</dcterms:modified>
</cp:coreProperties>
</file>