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AC82BB-F427-4B10-8F55-20FA2D11495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BD05B2A-F97C-4DF6-B266-22365CA2B3A7}">
      <dgm:prSet phldrT="[Text]"/>
      <dgm:spPr/>
      <dgm:t>
        <a:bodyPr/>
        <a:lstStyle/>
        <a:p>
          <a:r>
            <a:rPr lang="cs-CZ" b="1" dirty="0" smtClean="0"/>
            <a:t>Mužský rod</a:t>
          </a:r>
          <a:endParaRPr lang="cs-CZ" b="1" dirty="0"/>
        </a:p>
      </dgm:t>
    </dgm:pt>
    <dgm:pt modelId="{5BDECAF1-0961-4A74-9F39-2D8150A96674}" type="parTrans" cxnId="{B7A0A57D-EC98-413F-88DE-8ADD458E6FE9}">
      <dgm:prSet/>
      <dgm:spPr/>
      <dgm:t>
        <a:bodyPr/>
        <a:lstStyle/>
        <a:p>
          <a:endParaRPr lang="cs-CZ"/>
        </a:p>
      </dgm:t>
    </dgm:pt>
    <dgm:pt modelId="{231AABA2-F315-46D3-A07C-F91D30641AA9}" type="sibTrans" cxnId="{B7A0A57D-EC98-413F-88DE-8ADD458E6FE9}">
      <dgm:prSet/>
      <dgm:spPr/>
      <dgm:t>
        <a:bodyPr/>
        <a:lstStyle/>
        <a:p>
          <a:endParaRPr lang="cs-CZ"/>
        </a:p>
      </dgm:t>
    </dgm:pt>
    <dgm:pt modelId="{D898039E-2DC9-4E05-803F-87906764C94A}">
      <dgm:prSet phldrT="[Text]" custT="1"/>
      <dgm:spPr/>
      <dgm:t>
        <a:bodyPr/>
        <a:lstStyle/>
        <a:p>
          <a:r>
            <a:rPr lang="cs-CZ" sz="2000" b="1" dirty="0" smtClean="0">
              <a:solidFill>
                <a:srgbClr val="FFC000"/>
              </a:solidFill>
            </a:rPr>
            <a:t>Životný</a:t>
          </a:r>
        </a:p>
        <a:p>
          <a:r>
            <a:rPr lang="cs-CZ" sz="2000" b="1" dirty="0" smtClean="0">
              <a:solidFill>
                <a:schemeClr val="tx1"/>
              </a:solidFill>
            </a:rPr>
            <a:t>PÁN MUŽ</a:t>
          </a:r>
        </a:p>
        <a:p>
          <a:r>
            <a:rPr lang="cs-CZ" sz="2000" b="1" dirty="0" smtClean="0">
              <a:solidFill>
                <a:schemeClr val="tx1"/>
              </a:solidFill>
            </a:rPr>
            <a:t>PŘEDSEDA SOUDCE</a:t>
          </a:r>
          <a:endParaRPr lang="cs-CZ" sz="2000" b="1" dirty="0">
            <a:solidFill>
              <a:schemeClr val="tx1"/>
            </a:solidFill>
          </a:endParaRPr>
        </a:p>
      </dgm:t>
    </dgm:pt>
    <dgm:pt modelId="{11AE9EE5-54DE-46FA-8288-5E826A6E4B2D}" type="parTrans" cxnId="{5F830740-8B6C-453F-B66C-CBE68C395F03}">
      <dgm:prSet/>
      <dgm:spPr/>
      <dgm:t>
        <a:bodyPr/>
        <a:lstStyle/>
        <a:p>
          <a:endParaRPr lang="cs-CZ"/>
        </a:p>
      </dgm:t>
    </dgm:pt>
    <dgm:pt modelId="{97946606-2D8A-4B37-9611-1F72BD2657E0}" type="sibTrans" cxnId="{5F830740-8B6C-453F-B66C-CBE68C395F03}">
      <dgm:prSet/>
      <dgm:spPr/>
      <dgm:t>
        <a:bodyPr/>
        <a:lstStyle/>
        <a:p>
          <a:endParaRPr lang="cs-CZ"/>
        </a:p>
      </dgm:t>
    </dgm:pt>
    <dgm:pt modelId="{8174BF4F-A03C-47E0-941A-DADC23182133}">
      <dgm:prSet phldrT="[Text]" custT="1"/>
      <dgm:spPr/>
      <dgm:t>
        <a:bodyPr/>
        <a:lstStyle/>
        <a:p>
          <a:r>
            <a:rPr lang="cs-CZ" sz="2000" b="1" dirty="0" smtClean="0">
              <a:solidFill>
                <a:srgbClr val="FFC000"/>
              </a:solidFill>
            </a:rPr>
            <a:t>Neživotný</a:t>
          </a:r>
        </a:p>
        <a:p>
          <a:r>
            <a:rPr lang="cs-CZ" sz="2000" b="1" dirty="0" smtClean="0">
              <a:solidFill>
                <a:schemeClr val="tx1"/>
              </a:solidFill>
            </a:rPr>
            <a:t>HRAD (LES) </a:t>
          </a:r>
        </a:p>
        <a:p>
          <a:r>
            <a:rPr lang="cs-CZ" sz="2000" b="1" dirty="0" smtClean="0">
              <a:solidFill>
                <a:schemeClr val="tx1"/>
              </a:solidFill>
            </a:rPr>
            <a:t>STROJ</a:t>
          </a:r>
          <a:endParaRPr lang="cs-CZ" sz="2000" b="1" dirty="0">
            <a:solidFill>
              <a:schemeClr val="tx1"/>
            </a:solidFill>
          </a:endParaRPr>
        </a:p>
      </dgm:t>
    </dgm:pt>
    <dgm:pt modelId="{12F52D77-2034-4E70-BA54-C0EE8D440796}" type="parTrans" cxnId="{B59EACAA-950F-4B22-AACF-F56665AB66F5}">
      <dgm:prSet/>
      <dgm:spPr/>
      <dgm:t>
        <a:bodyPr/>
        <a:lstStyle/>
        <a:p>
          <a:endParaRPr lang="cs-CZ"/>
        </a:p>
      </dgm:t>
    </dgm:pt>
    <dgm:pt modelId="{0F8E2F7B-2879-413A-BDFF-D1FBB876ABB2}" type="sibTrans" cxnId="{B59EACAA-950F-4B22-AACF-F56665AB66F5}">
      <dgm:prSet/>
      <dgm:spPr/>
      <dgm:t>
        <a:bodyPr/>
        <a:lstStyle/>
        <a:p>
          <a:endParaRPr lang="cs-CZ"/>
        </a:p>
      </dgm:t>
    </dgm:pt>
    <dgm:pt modelId="{FC6BC023-AE94-4D77-996C-1053D2E95513}">
      <dgm:prSet phldrT="[Text]"/>
      <dgm:spPr/>
      <dgm:t>
        <a:bodyPr/>
        <a:lstStyle/>
        <a:p>
          <a:r>
            <a:rPr lang="cs-CZ" b="1" dirty="0" smtClean="0"/>
            <a:t>Ženský rod</a:t>
          </a:r>
          <a:endParaRPr lang="cs-CZ" b="1" dirty="0"/>
        </a:p>
      </dgm:t>
    </dgm:pt>
    <dgm:pt modelId="{47B79346-506E-4531-9F69-6009D5D451E2}" type="parTrans" cxnId="{26150B96-2B40-42B2-8223-9A89B37E3143}">
      <dgm:prSet/>
      <dgm:spPr/>
      <dgm:t>
        <a:bodyPr/>
        <a:lstStyle/>
        <a:p>
          <a:endParaRPr lang="cs-CZ"/>
        </a:p>
      </dgm:t>
    </dgm:pt>
    <dgm:pt modelId="{8A044EAB-359F-4869-9256-C4662BB4C67F}" type="sibTrans" cxnId="{26150B96-2B40-42B2-8223-9A89B37E3143}">
      <dgm:prSet/>
      <dgm:spPr/>
      <dgm:t>
        <a:bodyPr/>
        <a:lstStyle/>
        <a:p>
          <a:endParaRPr lang="cs-CZ"/>
        </a:p>
      </dgm:t>
    </dgm:pt>
    <dgm:pt modelId="{A9F34F11-0469-4691-9276-7746349CDE31}">
      <dgm:prSet phldrT="[Text]" custT="1"/>
      <dgm:spPr/>
      <dgm:t>
        <a:bodyPr/>
        <a:lstStyle/>
        <a:p>
          <a:r>
            <a:rPr lang="cs-CZ" sz="2000" b="1" dirty="0" smtClean="0">
              <a:solidFill>
                <a:schemeClr val="accent2">
                  <a:lumMod val="50000"/>
                </a:schemeClr>
              </a:solidFill>
            </a:rPr>
            <a:t>ŽENA RŮŽE PÍSEŇ KOST</a:t>
          </a:r>
          <a:endParaRPr lang="cs-CZ" sz="2000" b="1" dirty="0">
            <a:solidFill>
              <a:schemeClr val="accent2">
                <a:lumMod val="50000"/>
              </a:schemeClr>
            </a:solidFill>
          </a:endParaRPr>
        </a:p>
      </dgm:t>
    </dgm:pt>
    <dgm:pt modelId="{050777D2-94B0-44BF-88C5-C359B64AA172}" type="parTrans" cxnId="{6DAEEDE3-9858-4D08-9886-40A61FFE6BC4}">
      <dgm:prSet/>
      <dgm:spPr/>
      <dgm:t>
        <a:bodyPr/>
        <a:lstStyle/>
        <a:p>
          <a:endParaRPr lang="cs-CZ"/>
        </a:p>
      </dgm:t>
    </dgm:pt>
    <dgm:pt modelId="{43AABC6C-7B4C-40AD-BF44-E3FD52B7427C}" type="sibTrans" cxnId="{6DAEEDE3-9858-4D08-9886-40A61FFE6BC4}">
      <dgm:prSet/>
      <dgm:spPr/>
      <dgm:t>
        <a:bodyPr/>
        <a:lstStyle/>
        <a:p>
          <a:endParaRPr lang="cs-CZ"/>
        </a:p>
      </dgm:t>
    </dgm:pt>
    <dgm:pt modelId="{ED74006D-4043-4D90-A90D-844C7CAE7C71}">
      <dgm:prSet phldrT="[Text]" phldr="1"/>
      <dgm:spPr/>
      <dgm:t>
        <a:bodyPr/>
        <a:lstStyle/>
        <a:p>
          <a:endParaRPr lang="cs-CZ"/>
        </a:p>
      </dgm:t>
    </dgm:pt>
    <dgm:pt modelId="{2201B53F-5C58-401A-BB12-CD9B970B4B2C}" type="parTrans" cxnId="{0FF62861-1755-4CE3-AAFF-663618B007F1}">
      <dgm:prSet/>
      <dgm:spPr/>
      <dgm:t>
        <a:bodyPr/>
        <a:lstStyle/>
        <a:p>
          <a:endParaRPr lang="cs-CZ"/>
        </a:p>
      </dgm:t>
    </dgm:pt>
    <dgm:pt modelId="{B87D1278-7E2A-4378-8F67-2290432BB5EC}" type="sibTrans" cxnId="{0FF62861-1755-4CE3-AAFF-663618B007F1}">
      <dgm:prSet/>
      <dgm:spPr/>
      <dgm:t>
        <a:bodyPr/>
        <a:lstStyle/>
        <a:p>
          <a:endParaRPr lang="cs-CZ"/>
        </a:p>
      </dgm:t>
    </dgm:pt>
    <dgm:pt modelId="{A381BFC0-9979-418A-BBCE-4F9C0BFFB681}">
      <dgm:prSet phldrT="[Text]"/>
      <dgm:spPr/>
      <dgm:t>
        <a:bodyPr/>
        <a:lstStyle/>
        <a:p>
          <a:r>
            <a:rPr lang="cs-CZ" b="1" dirty="0" smtClean="0"/>
            <a:t>Střední rod</a:t>
          </a:r>
          <a:endParaRPr lang="cs-CZ" b="1" dirty="0"/>
        </a:p>
      </dgm:t>
    </dgm:pt>
    <dgm:pt modelId="{8985A9FE-5520-48A0-9656-D54E6068FF64}" type="parTrans" cxnId="{EDA73D8D-0FF9-42A3-80EC-D3972496E21A}">
      <dgm:prSet/>
      <dgm:spPr/>
      <dgm:t>
        <a:bodyPr/>
        <a:lstStyle/>
        <a:p>
          <a:endParaRPr lang="cs-CZ"/>
        </a:p>
      </dgm:t>
    </dgm:pt>
    <dgm:pt modelId="{D4A14C59-0EC7-4A60-BD79-65FD3D2E1ED8}" type="sibTrans" cxnId="{EDA73D8D-0FF9-42A3-80EC-D3972496E21A}">
      <dgm:prSet/>
      <dgm:spPr/>
      <dgm:t>
        <a:bodyPr/>
        <a:lstStyle/>
        <a:p>
          <a:endParaRPr lang="cs-CZ"/>
        </a:p>
      </dgm:t>
    </dgm:pt>
    <dgm:pt modelId="{CAA5A39B-CEE9-4935-BDB2-D29528BAAD64}">
      <dgm:prSet phldrT="[Text]" phldr="1"/>
      <dgm:spPr/>
      <dgm:t>
        <a:bodyPr/>
        <a:lstStyle/>
        <a:p>
          <a:endParaRPr lang="cs-CZ"/>
        </a:p>
      </dgm:t>
    </dgm:pt>
    <dgm:pt modelId="{34C08697-6387-4A7F-A918-1EBA35E1C2E7}" type="parTrans" cxnId="{A363D2E9-66B2-4A35-BED6-971380773DC5}">
      <dgm:prSet/>
      <dgm:spPr/>
      <dgm:t>
        <a:bodyPr/>
        <a:lstStyle/>
        <a:p>
          <a:endParaRPr lang="cs-CZ"/>
        </a:p>
      </dgm:t>
    </dgm:pt>
    <dgm:pt modelId="{59CE68C9-7A28-418A-A66C-52CD7BDE16DC}" type="sibTrans" cxnId="{A363D2E9-66B2-4A35-BED6-971380773DC5}">
      <dgm:prSet/>
      <dgm:spPr/>
      <dgm:t>
        <a:bodyPr/>
        <a:lstStyle/>
        <a:p>
          <a:endParaRPr lang="cs-CZ"/>
        </a:p>
      </dgm:t>
    </dgm:pt>
    <dgm:pt modelId="{8CE97B80-5C43-45AE-931F-8B7A90233BB8}">
      <dgm:prSet phldrT="[Text]" custT="1"/>
      <dgm:spPr/>
      <dgm:t>
        <a:bodyPr/>
        <a:lstStyle/>
        <a:p>
          <a:r>
            <a:rPr lang="cs-CZ" sz="2000" b="1" dirty="0" smtClean="0">
              <a:solidFill>
                <a:srgbClr val="FFFF00"/>
              </a:solidFill>
            </a:rPr>
            <a:t>MĚSTO MOŘE KUŘE STAVENÍ</a:t>
          </a:r>
          <a:endParaRPr lang="cs-CZ" sz="2000" b="1" dirty="0">
            <a:solidFill>
              <a:srgbClr val="FFFF00"/>
            </a:solidFill>
          </a:endParaRPr>
        </a:p>
      </dgm:t>
    </dgm:pt>
    <dgm:pt modelId="{3577F2F9-7E71-4301-B167-BECBFE450F81}" type="parTrans" cxnId="{044EE1D7-31B4-484D-AF9C-92BCD8AA7DFE}">
      <dgm:prSet/>
      <dgm:spPr/>
      <dgm:t>
        <a:bodyPr/>
        <a:lstStyle/>
        <a:p>
          <a:endParaRPr lang="cs-CZ"/>
        </a:p>
      </dgm:t>
    </dgm:pt>
    <dgm:pt modelId="{EF58692C-03B0-426E-9B75-208E87A9DE83}" type="sibTrans" cxnId="{044EE1D7-31B4-484D-AF9C-92BCD8AA7DFE}">
      <dgm:prSet/>
      <dgm:spPr/>
      <dgm:t>
        <a:bodyPr/>
        <a:lstStyle/>
        <a:p>
          <a:endParaRPr lang="cs-CZ"/>
        </a:p>
      </dgm:t>
    </dgm:pt>
    <dgm:pt modelId="{5607EC2C-E36F-46AF-B23F-44FE25965B83}" type="pres">
      <dgm:prSet presAssocID="{05AC82BB-F427-4B10-8F55-20FA2D11495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58E7FA7-46A1-4D7D-AEE8-92E83686EEB3}" type="pres">
      <dgm:prSet presAssocID="{4BD05B2A-F97C-4DF6-B266-22365CA2B3A7}" presName="compNode" presStyleCnt="0"/>
      <dgm:spPr/>
    </dgm:pt>
    <dgm:pt modelId="{4B73B5B2-2C84-4B6F-AA9D-995D600F6230}" type="pres">
      <dgm:prSet presAssocID="{4BD05B2A-F97C-4DF6-B266-22365CA2B3A7}" presName="aNode" presStyleLbl="bgShp" presStyleIdx="0" presStyleCnt="3" custLinFactNeighborX="-4398" custLinFactNeighborY="-1772"/>
      <dgm:spPr/>
      <dgm:t>
        <a:bodyPr/>
        <a:lstStyle/>
        <a:p>
          <a:endParaRPr lang="cs-CZ"/>
        </a:p>
      </dgm:t>
    </dgm:pt>
    <dgm:pt modelId="{295FE858-0C29-47C9-BB20-8D488194AB16}" type="pres">
      <dgm:prSet presAssocID="{4BD05B2A-F97C-4DF6-B266-22365CA2B3A7}" presName="textNode" presStyleLbl="bgShp" presStyleIdx="0" presStyleCnt="3"/>
      <dgm:spPr/>
      <dgm:t>
        <a:bodyPr/>
        <a:lstStyle/>
        <a:p>
          <a:endParaRPr lang="cs-CZ"/>
        </a:p>
      </dgm:t>
    </dgm:pt>
    <dgm:pt modelId="{DE9927EE-1A8B-401D-81C2-B3170D150D68}" type="pres">
      <dgm:prSet presAssocID="{4BD05B2A-F97C-4DF6-B266-22365CA2B3A7}" presName="compChildNode" presStyleCnt="0"/>
      <dgm:spPr/>
    </dgm:pt>
    <dgm:pt modelId="{1128C6E1-EC3F-4AC2-B740-2D25557B8E4D}" type="pres">
      <dgm:prSet presAssocID="{4BD05B2A-F97C-4DF6-B266-22365CA2B3A7}" presName="theInnerList" presStyleCnt="0"/>
      <dgm:spPr/>
    </dgm:pt>
    <dgm:pt modelId="{1ED6FD03-B3C1-4478-859B-2F5B6FE56F91}" type="pres">
      <dgm:prSet presAssocID="{D898039E-2DC9-4E05-803F-87906764C94A}" presName="childNode" presStyleLbl="node1" presStyleIdx="0" presStyleCnt="6" custScaleX="97483" custScaleY="1530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594EDE-08C8-46BF-978B-8400A4CFB59D}" type="pres">
      <dgm:prSet presAssocID="{D898039E-2DC9-4E05-803F-87906764C94A}" presName="aSpace2" presStyleCnt="0"/>
      <dgm:spPr/>
    </dgm:pt>
    <dgm:pt modelId="{3E420301-5319-469E-8B88-1CAE659F8D7D}" type="pres">
      <dgm:prSet presAssocID="{8174BF4F-A03C-47E0-941A-DADC23182133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4D0889-C1FD-454A-BB5E-9E324A374070}" type="pres">
      <dgm:prSet presAssocID="{4BD05B2A-F97C-4DF6-B266-22365CA2B3A7}" presName="aSpace" presStyleCnt="0"/>
      <dgm:spPr/>
    </dgm:pt>
    <dgm:pt modelId="{60536A99-D471-459B-9540-B726476FDBD5}" type="pres">
      <dgm:prSet presAssocID="{FC6BC023-AE94-4D77-996C-1053D2E95513}" presName="compNode" presStyleCnt="0"/>
      <dgm:spPr/>
    </dgm:pt>
    <dgm:pt modelId="{FC827DF2-EEDD-44AF-9249-C4FB0AE56490}" type="pres">
      <dgm:prSet presAssocID="{FC6BC023-AE94-4D77-996C-1053D2E95513}" presName="aNode" presStyleLbl="bgShp" presStyleIdx="1" presStyleCnt="3"/>
      <dgm:spPr/>
      <dgm:t>
        <a:bodyPr/>
        <a:lstStyle/>
        <a:p>
          <a:endParaRPr lang="cs-CZ"/>
        </a:p>
      </dgm:t>
    </dgm:pt>
    <dgm:pt modelId="{B208BBCD-14D3-4122-A038-608C37025B03}" type="pres">
      <dgm:prSet presAssocID="{FC6BC023-AE94-4D77-996C-1053D2E95513}" presName="textNode" presStyleLbl="bgShp" presStyleIdx="1" presStyleCnt="3"/>
      <dgm:spPr/>
      <dgm:t>
        <a:bodyPr/>
        <a:lstStyle/>
        <a:p>
          <a:endParaRPr lang="cs-CZ"/>
        </a:p>
      </dgm:t>
    </dgm:pt>
    <dgm:pt modelId="{96152E52-53DD-4ACB-B0B0-593262DFE7C1}" type="pres">
      <dgm:prSet presAssocID="{FC6BC023-AE94-4D77-996C-1053D2E95513}" presName="compChildNode" presStyleCnt="0"/>
      <dgm:spPr/>
    </dgm:pt>
    <dgm:pt modelId="{D5E3BDD6-0855-4941-B7CA-A85DD2E14A0F}" type="pres">
      <dgm:prSet presAssocID="{FC6BC023-AE94-4D77-996C-1053D2E95513}" presName="theInnerList" presStyleCnt="0"/>
      <dgm:spPr/>
    </dgm:pt>
    <dgm:pt modelId="{8FB58CAB-FA00-4510-8385-9A78012A26AE}" type="pres">
      <dgm:prSet presAssocID="{A9F34F11-0469-4691-9276-7746349CDE31}" presName="childNode" presStyleLbl="node1" presStyleIdx="2" presStyleCnt="6" custScaleY="1021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597632-7C22-4AE2-9346-6A3E3D707B83}" type="pres">
      <dgm:prSet presAssocID="{A9F34F11-0469-4691-9276-7746349CDE31}" presName="aSpace2" presStyleCnt="0"/>
      <dgm:spPr/>
    </dgm:pt>
    <dgm:pt modelId="{9762D804-1DFE-43D2-BA06-15780D6F701A}" type="pres">
      <dgm:prSet presAssocID="{ED74006D-4043-4D90-A90D-844C7CAE7C71}" presName="childNode" presStyleLbl="node1" presStyleIdx="3" presStyleCnt="6" custScaleY="12447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4C8F49-AEEC-437B-9ED0-B534D599E1B1}" type="pres">
      <dgm:prSet presAssocID="{FC6BC023-AE94-4D77-996C-1053D2E95513}" presName="aSpace" presStyleCnt="0"/>
      <dgm:spPr/>
    </dgm:pt>
    <dgm:pt modelId="{E4907C35-0C12-4291-9EF7-6CB02952AE6B}" type="pres">
      <dgm:prSet presAssocID="{A381BFC0-9979-418A-BBCE-4F9C0BFFB681}" presName="compNode" presStyleCnt="0"/>
      <dgm:spPr/>
    </dgm:pt>
    <dgm:pt modelId="{F62CDA0C-363B-4D8C-AB6F-FFED30FA7D4B}" type="pres">
      <dgm:prSet presAssocID="{A381BFC0-9979-418A-BBCE-4F9C0BFFB681}" presName="aNode" presStyleLbl="bgShp" presStyleIdx="2" presStyleCnt="3"/>
      <dgm:spPr/>
      <dgm:t>
        <a:bodyPr/>
        <a:lstStyle/>
        <a:p>
          <a:endParaRPr lang="cs-CZ"/>
        </a:p>
      </dgm:t>
    </dgm:pt>
    <dgm:pt modelId="{DA316725-43A8-4ECD-A8E0-04798B86B598}" type="pres">
      <dgm:prSet presAssocID="{A381BFC0-9979-418A-BBCE-4F9C0BFFB681}" presName="textNode" presStyleLbl="bgShp" presStyleIdx="2" presStyleCnt="3"/>
      <dgm:spPr/>
      <dgm:t>
        <a:bodyPr/>
        <a:lstStyle/>
        <a:p>
          <a:endParaRPr lang="cs-CZ"/>
        </a:p>
      </dgm:t>
    </dgm:pt>
    <dgm:pt modelId="{90C2D2A2-1DA0-46B1-ACF6-43C981BE3157}" type="pres">
      <dgm:prSet presAssocID="{A381BFC0-9979-418A-BBCE-4F9C0BFFB681}" presName="compChildNode" presStyleCnt="0"/>
      <dgm:spPr/>
    </dgm:pt>
    <dgm:pt modelId="{73FE2E5C-B69D-468D-B0E5-A11B1F37D32D}" type="pres">
      <dgm:prSet presAssocID="{A381BFC0-9979-418A-BBCE-4F9C0BFFB681}" presName="theInnerList" presStyleCnt="0"/>
      <dgm:spPr/>
    </dgm:pt>
    <dgm:pt modelId="{16B68BAF-C53B-4736-8683-9A1B7C7CC057}" type="pres">
      <dgm:prSet presAssocID="{CAA5A39B-CEE9-4935-BDB2-D29528BAAD64}" presName="childNode" presStyleLbl="node1" presStyleIdx="4" presStyleCnt="6" custScaleY="18827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1C9DE5-79BE-4B6C-8298-9298AB23F71F}" type="pres">
      <dgm:prSet presAssocID="{CAA5A39B-CEE9-4935-BDB2-D29528BAAD64}" presName="aSpace2" presStyleCnt="0"/>
      <dgm:spPr/>
    </dgm:pt>
    <dgm:pt modelId="{378CE179-7F91-407E-AF55-DD8235252931}" type="pres">
      <dgm:prSet presAssocID="{8CE97B80-5C43-45AE-931F-8B7A90233BB8}" presName="childNode" presStyleLbl="node1" presStyleIdx="5" presStyleCnt="6" custScaleX="93112" custScaleY="186167" custLinFactNeighborX="1440" custLinFactNeighborY="9647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59EACAA-950F-4B22-AACF-F56665AB66F5}" srcId="{4BD05B2A-F97C-4DF6-B266-22365CA2B3A7}" destId="{8174BF4F-A03C-47E0-941A-DADC23182133}" srcOrd="1" destOrd="0" parTransId="{12F52D77-2034-4E70-BA54-C0EE8D440796}" sibTransId="{0F8E2F7B-2879-413A-BDFF-D1FBB876ABB2}"/>
    <dgm:cxn modelId="{6DAEEDE3-9858-4D08-9886-40A61FFE6BC4}" srcId="{FC6BC023-AE94-4D77-996C-1053D2E95513}" destId="{A9F34F11-0469-4691-9276-7746349CDE31}" srcOrd="0" destOrd="0" parTransId="{050777D2-94B0-44BF-88C5-C359B64AA172}" sibTransId="{43AABC6C-7B4C-40AD-BF44-E3FD52B7427C}"/>
    <dgm:cxn modelId="{ECF9F569-1664-4CE9-8722-A2F0B2333B71}" type="presOf" srcId="{A381BFC0-9979-418A-BBCE-4F9C0BFFB681}" destId="{F62CDA0C-363B-4D8C-AB6F-FFED30FA7D4B}" srcOrd="0" destOrd="0" presId="urn:microsoft.com/office/officeart/2005/8/layout/lProcess2"/>
    <dgm:cxn modelId="{0F90F79F-771A-4483-AEB2-AFCB75DAC446}" type="presOf" srcId="{8CE97B80-5C43-45AE-931F-8B7A90233BB8}" destId="{378CE179-7F91-407E-AF55-DD8235252931}" srcOrd="0" destOrd="0" presId="urn:microsoft.com/office/officeart/2005/8/layout/lProcess2"/>
    <dgm:cxn modelId="{5A426698-517D-4E5D-9899-C1E3629461F4}" type="presOf" srcId="{A381BFC0-9979-418A-BBCE-4F9C0BFFB681}" destId="{DA316725-43A8-4ECD-A8E0-04798B86B598}" srcOrd="1" destOrd="0" presId="urn:microsoft.com/office/officeart/2005/8/layout/lProcess2"/>
    <dgm:cxn modelId="{0FF62861-1755-4CE3-AAFF-663618B007F1}" srcId="{FC6BC023-AE94-4D77-996C-1053D2E95513}" destId="{ED74006D-4043-4D90-A90D-844C7CAE7C71}" srcOrd="1" destOrd="0" parTransId="{2201B53F-5C58-401A-BB12-CD9B970B4B2C}" sibTransId="{B87D1278-7E2A-4378-8F67-2290432BB5EC}"/>
    <dgm:cxn modelId="{9E5D4E48-9283-46A7-8B6F-EE8522CC978E}" type="presOf" srcId="{D898039E-2DC9-4E05-803F-87906764C94A}" destId="{1ED6FD03-B3C1-4478-859B-2F5B6FE56F91}" srcOrd="0" destOrd="0" presId="urn:microsoft.com/office/officeart/2005/8/layout/lProcess2"/>
    <dgm:cxn modelId="{5F830740-8B6C-453F-B66C-CBE68C395F03}" srcId="{4BD05B2A-F97C-4DF6-B266-22365CA2B3A7}" destId="{D898039E-2DC9-4E05-803F-87906764C94A}" srcOrd="0" destOrd="0" parTransId="{11AE9EE5-54DE-46FA-8288-5E826A6E4B2D}" sibTransId="{97946606-2D8A-4B37-9611-1F72BD2657E0}"/>
    <dgm:cxn modelId="{37E95502-AF2A-4F79-9FDE-20CC9C7F9014}" type="presOf" srcId="{FC6BC023-AE94-4D77-996C-1053D2E95513}" destId="{B208BBCD-14D3-4122-A038-608C37025B03}" srcOrd="1" destOrd="0" presId="urn:microsoft.com/office/officeart/2005/8/layout/lProcess2"/>
    <dgm:cxn modelId="{D0750568-6CDB-4FC0-B6A1-BD8D18A51750}" type="presOf" srcId="{05AC82BB-F427-4B10-8F55-20FA2D11495A}" destId="{5607EC2C-E36F-46AF-B23F-44FE25965B83}" srcOrd="0" destOrd="0" presId="urn:microsoft.com/office/officeart/2005/8/layout/lProcess2"/>
    <dgm:cxn modelId="{4E861874-CFBC-48F6-B6C6-CB50368829EF}" type="presOf" srcId="{A9F34F11-0469-4691-9276-7746349CDE31}" destId="{8FB58CAB-FA00-4510-8385-9A78012A26AE}" srcOrd="0" destOrd="0" presId="urn:microsoft.com/office/officeart/2005/8/layout/lProcess2"/>
    <dgm:cxn modelId="{649A0633-788A-4378-930D-FFD651D0CD06}" type="presOf" srcId="{8174BF4F-A03C-47E0-941A-DADC23182133}" destId="{3E420301-5319-469E-8B88-1CAE659F8D7D}" srcOrd="0" destOrd="0" presId="urn:microsoft.com/office/officeart/2005/8/layout/lProcess2"/>
    <dgm:cxn modelId="{EDA73D8D-0FF9-42A3-80EC-D3972496E21A}" srcId="{05AC82BB-F427-4B10-8F55-20FA2D11495A}" destId="{A381BFC0-9979-418A-BBCE-4F9C0BFFB681}" srcOrd="2" destOrd="0" parTransId="{8985A9FE-5520-48A0-9656-D54E6068FF64}" sibTransId="{D4A14C59-0EC7-4A60-BD79-65FD3D2E1ED8}"/>
    <dgm:cxn modelId="{7F938479-4690-4C62-80FE-C824F4D5A721}" type="presOf" srcId="{CAA5A39B-CEE9-4935-BDB2-D29528BAAD64}" destId="{16B68BAF-C53B-4736-8683-9A1B7C7CC057}" srcOrd="0" destOrd="0" presId="urn:microsoft.com/office/officeart/2005/8/layout/lProcess2"/>
    <dgm:cxn modelId="{26150B96-2B40-42B2-8223-9A89B37E3143}" srcId="{05AC82BB-F427-4B10-8F55-20FA2D11495A}" destId="{FC6BC023-AE94-4D77-996C-1053D2E95513}" srcOrd="1" destOrd="0" parTransId="{47B79346-506E-4531-9F69-6009D5D451E2}" sibTransId="{8A044EAB-359F-4869-9256-C4662BB4C67F}"/>
    <dgm:cxn modelId="{21467F88-FA64-47F1-9D91-A045AC6017A7}" type="presOf" srcId="{FC6BC023-AE94-4D77-996C-1053D2E95513}" destId="{FC827DF2-EEDD-44AF-9249-C4FB0AE56490}" srcOrd="0" destOrd="0" presId="urn:microsoft.com/office/officeart/2005/8/layout/lProcess2"/>
    <dgm:cxn modelId="{A363D2E9-66B2-4A35-BED6-971380773DC5}" srcId="{A381BFC0-9979-418A-BBCE-4F9C0BFFB681}" destId="{CAA5A39B-CEE9-4935-BDB2-D29528BAAD64}" srcOrd="0" destOrd="0" parTransId="{34C08697-6387-4A7F-A918-1EBA35E1C2E7}" sibTransId="{59CE68C9-7A28-418A-A66C-52CD7BDE16DC}"/>
    <dgm:cxn modelId="{044EE1D7-31B4-484D-AF9C-92BCD8AA7DFE}" srcId="{A381BFC0-9979-418A-BBCE-4F9C0BFFB681}" destId="{8CE97B80-5C43-45AE-931F-8B7A90233BB8}" srcOrd="1" destOrd="0" parTransId="{3577F2F9-7E71-4301-B167-BECBFE450F81}" sibTransId="{EF58692C-03B0-426E-9B75-208E87A9DE83}"/>
    <dgm:cxn modelId="{78731BBB-C8CE-447D-A262-F5C8146D0357}" type="presOf" srcId="{4BD05B2A-F97C-4DF6-B266-22365CA2B3A7}" destId="{295FE858-0C29-47C9-BB20-8D488194AB16}" srcOrd="1" destOrd="0" presId="urn:microsoft.com/office/officeart/2005/8/layout/lProcess2"/>
    <dgm:cxn modelId="{BC861C78-1A83-4428-AF5F-36CBA8A90048}" type="presOf" srcId="{ED74006D-4043-4D90-A90D-844C7CAE7C71}" destId="{9762D804-1DFE-43D2-BA06-15780D6F701A}" srcOrd="0" destOrd="0" presId="urn:microsoft.com/office/officeart/2005/8/layout/lProcess2"/>
    <dgm:cxn modelId="{B7A0A57D-EC98-413F-88DE-8ADD458E6FE9}" srcId="{05AC82BB-F427-4B10-8F55-20FA2D11495A}" destId="{4BD05B2A-F97C-4DF6-B266-22365CA2B3A7}" srcOrd="0" destOrd="0" parTransId="{5BDECAF1-0961-4A74-9F39-2D8150A96674}" sibTransId="{231AABA2-F315-46D3-A07C-F91D30641AA9}"/>
    <dgm:cxn modelId="{6620D705-CE8C-472D-BA45-180AA0B260D1}" type="presOf" srcId="{4BD05B2A-F97C-4DF6-B266-22365CA2B3A7}" destId="{4B73B5B2-2C84-4B6F-AA9D-995D600F6230}" srcOrd="0" destOrd="0" presId="urn:microsoft.com/office/officeart/2005/8/layout/lProcess2"/>
    <dgm:cxn modelId="{E9348855-A8F6-4AAB-8479-6CCEAA7E07B4}" type="presParOf" srcId="{5607EC2C-E36F-46AF-B23F-44FE25965B83}" destId="{458E7FA7-46A1-4D7D-AEE8-92E83686EEB3}" srcOrd="0" destOrd="0" presId="urn:microsoft.com/office/officeart/2005/8/layout/lProcess2"/>
    <dgm:cxn modelId="{6DA8C9DA-2EE9-4B1F-8A17-FB4A15054AA1}" type="presParOf" srcId="{458E7FA7-46A1-4D7D-AEE8-92E83686EEB3}" destId="{4B73B5B2-2C84-4B6F-AA9D-995D600F6230}" srcOrd="0" destOrd="0" presId="urn:microsoft.com/office/officeart/2005/8/layout/lProcess2"/>
    <dgm:cxn modelId="{EACEF63C-0D94-47F1-9152-6AA5307A5C33}" type="presParOf" srcId="{458E7FA7-46A1-4D7D-AEE8-92E83686EEB3}" destId="{295FE858-0C29-47C9-BB20-8D488194AB16}" srcOrd="1" destOrd="0" presId="urn:microsoft.com/office/officeart/2005/8/layout/lProcess2"/>
    <dgm:cxn modelId="{DF66BECC-80D6-4A42-9745-D62E3C926B8C}" type="presParOf" srcId="{458E7FA7-46A1-4D7D-AEE8-92E83686EEB3}" destId="{DE9927EE-1A8B-401D-81C2-B3170D150D68}" srcOrd="2" destOrd="0" presId="urn:microsoft.com/office/officeart/2005/8/layout/lProcess2"/>
    <dgm:cxn modelId="{E022ADCF-375B-45A3-AC5B-94F426755611}" type="presParOf" srcId="{DE9927EE-1A8B-401D-81C2-B3170D150D68}" destId="{1128C6E1-EC3F-4AC2-B740-2D25557B8E4D}" srcOrd="0" destOrd="0" presId="urn:microsoft.com/office/officeart/2005/8/layout/lProcess2"/>
    <dgm:cxn modelId="{FD98CBC3-4582-496C-872B-75662D69A98E}" type="presParOf" srcId="{1128C6E1-EC3F-4AC2-B740-2D25557B8E4D}" destId="{1ED6FD03-B3C1-4478-859B-2F5B6FE56F91}" srcOrd="0" destOrd="0" presId="urn:microsoft.com/office/officeart/2005/8/layout/lProcess2"/>
    <dgm:cxn modelId="{F823F32A-4A93-4326-A44C-BBA205298DB9}" type="presParOf" srcId="{1128C6E1-EC3F-4AC2-B740-2D25557B8E4D}" destId="{E7594EDE-08C8-46BF-978B-8400A4CFB59D}" srcOrd="1" destOrd="0" presId="urn:microsoft.com/office/officeart/2005/8/layout/lProcess2"/>
    <dgm:cxn modelId="{8170FF0D-0D85-4FE5-8478-E143D226EBAD}" type="presParOf" srcId="{1128C6E1-EC3F-4AC2-B740-2D25557B8E4D}" destId="{3E420301-5319-469E-8B88-1CAE659F8D7D}" srcOrd="2" destOrd="0" presId="urn:microsoft.com/office/officeart/2005/8/layout/lProcess2"/>
    <dgm:cxn modelId="{407820AE-8898-4479-823F-DAFD23A23D9D}" type="presParOf" srcId="{5607EC2C-E36F-46AF-B23F-44FE25965B83}" destId="{744D0889-C1FD-454A-BB5E-9E324A374070}" srcOrd="1" destOrd="0" presId="urn:microsoft.com/office/officeart/2005/8/layout/lProcess2"/>
    <dgm:cxn modelId="{BF231B85-F894-4FB7-8DF8-D7B20E556C31}" type="presParOf" srcId="{5607EC2C-E36F-46AF-B23F-44FE25965B83}" destId="{60536A99-D471-459B-9540-B726476FDBD5}" srcOrd="2" destOrd="0" presId="urn:microsoft.com/office/officeart/2005/8/layout/lProcess2"/>
    <dgm:cxn modelId="{88F348C9-B6EC-4714-933E-F7CB9795CE8E}" type="presParOf" srcId="{60536A99-D471-459B-9540-B726476FDBD5}" destId="{FC827DF2-EEDD-44AF-9249-C4FB0AE56490}" srcOrd="0" destOrd="0" presId="urn:microsoft.com/office/officeart/2005/8/layout/lProcess2"/>
    <dgm:cxn modelId="{F34CE2DC-265F-4CF1-8943-846767B7732E}" type="presParOf" srcId="{60536A99-D471-459B-9540-B726476FDBD5}" destId="{B208BBCD-14D3-4122-A038-608C37025B03}" srcOrd="1" destOrd="0" presId="urn:microsoft.com/office/officeart/2005/8/layout/lProcess2"/>
    <dgm:cxn modelId="{A8D4B7CB-BF76-4D5A-A6FA-7B5E2C484A32}" type="presParOf" srcId="{60536A99-D471-459B-9540-B726476FDBD5}" destId="{96152E52-53DD-4ACB-B0B0-593262DFE7C1}" srcOrd="2" destOrd="0" presId="urn:microsoft.com/office/officeart/2005/8/layout/lProcess2"/>
    <dgm:cxn modelId="{6BB513BA-B677-46E5-9ADD-42AF7458B32B}" type="presParOf" srcId="{96152E52-53DD-4ACB-B0B0-593262DFE7C1}" destId="{D5E3BDD6-0855-4941-B7CA-A85DD2E14A0F}" srcOrd="0" destOrd="0" presId="urn:microsoft.com/office/officeart/2005/8/layout/lProcess2"/>
    <dgm:cxn modelId="{E2ED29BF-8DC8-477F-8CAD-11EA09D79C29}" type="presParOf" srcId="{D5E3BDD6-0855-4941-B7CA-A85DD2E14A0F}" destId="{8FB58CAB-FA00-4510-8385-9A78012A26AE}" srcOrd="0" destOrd="0" presId="urn:microsoft.com/office/officeart/2005/8/layout/lProcess2"/>
    <dgm:cxn modelId="{EF95EDD9-C7D3-452C-8949-76DF37263414}" type="presParOf" srcId="{D5E3BDD6-0855-4941-B7CA-A85DD2E14A0F}" destId="{10597632-7C22-4AE2-9346-6A3E3D707B83}" srcOrd="1" destOrd="0" presId="urn:microsoft.com/office/officeart/2005/8/layout/lProcess2"/>
    <dgm:cxn modelId="{87DAF75A-1682-466D-9F54-A2A6EF5C5714}" type="presParOf" srcId="{D5E3BDD6-0855-4941-B7CA-A85DD2E14A0F}" destId="{9762D804-1DFE-43D2-BA06-15780D6F701A}" srcOrd="2" destOrd="0" presId="urn:microsoft.com/office/officeart/2005/8/layout/lProcess2"/>
    <dgm:cxn modelId="{C9F71044-4432-4178-B7CB-F3EA96C681AA}" type="presParOf" srcId="{5607EC2C-E36F-46AF-B23F-44FE25965B83}" destId="{1A4C8F49-AEEC-437B-9ED0-B534D599E1B1}" srcOrd="3" destOrd="0" presId="urn:microsoft.com/office/officeart/2005/8/layout/lProcess2"/>
    <dgm:cxn modelId="{658C2796-0DBE-47CC-8996-83E75D9B73C7}" type="presParOf" srcId="{5607EC2C-E36F-46AF-B23F-44FE25965B83}" destId="{E4907C35-0C12-4291-9EF7-6CB02952AE6B}" srcOrd="4" destOrd="0" presId="urn:microsoft.com/office/officeart/2005/8/layout/lProcess2"/>
    <dgm:cxn modelId="{B78B8E7A-B572-4609-BC7E-92C35236E469}" type="presParOf" srcId="{E4907C35-0C12-4291-9EF7-6CB02952AE6B}" destId="{F62CDA0C-363B-4D8C-AB6F-FFED30FA7D4B}" srcOrd="0" destOrd="0" presId="urn:microsoft.com/office/officeart/2005/8/layout/lProcess2"/>
    <dgm:cxn modelId="{D6EEBD29-C753-40DB-8095-602240F2A1BD}" type="presParOf" srcId="{E4907C35-0C12-4291-9EF7-6CB02952AE6B}" destId="{DA316725-43A8-4ECD-A8E0-04798B86B598}" srcOrd="1" destOrd="0" presId="urn:microsoft.com/office/officeart/2005/8/layout/lProcess2"/>
    <dgm:cxn modelId="{1C933EA7-F1E7-44D2-95B0-B5FA1E36CD9C}" type="presParOf" srcId="{E4907C35-0C12-4291-9EF7-6CB02952AE6B}" destId="{90C2D2A2-1DA0-46B1-ACF6-43C981BE3157}" srcOrd="2" destOrd="0" presId="urn:microsoft.com/office/officeart/2005/8/layout/lProcess2"/>
    <dgm:cxn modelId="{0025152A-2721-4272-82DE-6FA48835FDA7}" type="presParOf" srcId="{90C2D2A2-1DA0-46B1-ACF6-43C981BE3157}" destId="{73FE2E5C-B69D-468D-B0E5-A11B1F37D32D}" srcOrd="0" destOrd="0" presId="urn:microsoft.com/office/officeart/2005/8/layout/lProcess2"/>
    <dgm:cxn modelId="{A0D65177-7C6D-4D24-80B1-79A459FDADAF}" type="presParOf" srcId="{73FE2E5C-B69D-468D-B0E5-A11B1F37D32D}" destId="{16B68BAF-C53B-4736-8683-9A1B7C7CC057}" srcOrd="0" destOrd="0" presId="urn:microsoft.com/office/officeart/2005/8/layout/lProcess2"/>
    <dgm:cxn modelId="{09545E25-3192-4D78-A41B-F33C0313762E}" type="presParOf" srcId="{73FE2E5C-B69D-468D-B0E5-A11B1F37D32D}" destId="{B31C9DE5-79BE-4B6C-8298-9298AB23F71F}" srcOrd="1" destOrd="0" presId="urn:microsoft.com/office/officeart/2005/8/layout/lProcess2"/>
    <dgm:cxn modelId="{A8AE733D-95A2-43AD-B8F6-959F0BBC60D9}" type="presParOf" srcId="{73FE2E5C-B69D-468D-B0E5-A11B1F37D32D}" destId="{378CE179-7F91-407E-AF55-DD8235252931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73B5B2-2C84-4B6F-AA9D-995D600F6230}">
      <dsp:nvSpPr>
        <dsp:cNvPr id="0" name=""/>
        <dsp:cNvSpPr/>
      </dsp:nvSpPr>
      <dsp:spPr>
        <a:xfrm>
          <a:off x="0" y="0"/>
          <a:ext cx="1934765" cy="4064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Mužský rod</a:t>
          </a:r>
          <a:endParaRPr lang="cs-CZ" sz="3600" b="1" kern="1200" dirty="0"/>
        </a:p>
      </dsp:txBody>
      <dsp:txXfrm>
        <a:off x="0" y="0"/>
        <a:ext cx="1934765" cy="1219200"/>
      </dsp:txXfrm>
    </dsp:sp>
    <dsp:sp modelId="{1ED6FD03-B3C1-4478-859B-2F5B6FE56F91}">
      <dsp:nvSpPr>
        <dsp:cNvPr id="0" name=""/>
        <dsp:cNvSpPr/>
      </dsp:nvSpPr>
      <dsp:spPr>
        <a:xfrm>
          <a:off x="213699" y="1219276"/>
          <a:ext cx="1508854" cy="15058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C000"/>
              </a:solidFill>
            </a:rPr>
            <a:t>Životný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/>
              </a:solidFill>
            </a:rPr>
            <a:t>PÁN MUŽ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/>
              </a:solidFill>
            </a:rPr>
            <a:t>PŘEDSEDA SOUDCE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257805" y="1263382"/>
        <a:ext cx="1420642" cy="1417676"/>
      </dsp:txXfrm>
    </dsp:sp>
    <dsp:sp modelId="{3E420301-5319-469E-8B88-1CAE659F8D7D}">
      <dsp:nvSpPr>
        <dsp:cNvPr id="0" name=""/>
        <dsp:cNvSpPr/>
      </dsp:nvSpPr>
      <dsp:spPr>
        <a:xfrm>
          <a:off x="194220" y="2876572"/>
          <a:ext cx="1547812" cy="9841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C000"/>
              </a:solidFill>
            </a:rPr>
            <a:t>Neživotný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/>
              </a:solidFill>
            </a:rPr>
            <a:t>HRAD (LES)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/>
              </a:solidFill>
            </a:rPr>
            <a:t>STROJ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223045" y="2905397"/>
        <a:ext cx="1490162" cy="926500"/>
      </dsp:txXfrm>
    </dsp:sp>
    <dsp:sp modelId="{FC827DF2-EEDD-44AF-9249-C4FB0AE56490}">
      <dsp:nvSpPr>
        <dsp:cNvPr id="0" name=""/>
        <dsp:cNvSpPr/>
      </dsp:nvSpPr>
      <dsp:spPr>
        <a:xfrm>
          <a:off x="2080617" y="0"/>
          <a:ext cx="1934765" cy="4064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Ženský rod</a:t>
          </a:r>
          <a:endParaRPr lang="cs-CZ" sz="3600" b="1" kern="1200" dirty="0"/>
        </a:p>
      </dsp:txBody>
      <dsp:txXfrm>
        <a:off x="2080617" y="0"/>
        <a:ext cx="1934765" cy="1219200"/>
      </dsp:txXfrm>
    </dsp:sp>
    <dsp:sp modelId="{8FB58CAB-FA00-4510-8385-9A78012A26AE}">
      <dsp:nvSpPr>
        <dsp:cNvPr id="0" name=""/>
        <dsp:cNvSpPr/>
      </dsp:nvSpPr>
      <dsp:spPr>
        <a:xfrm>
          <a:off x="2274093" y="1219586"/>
          <a:ext cx="1547812" cy="1114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2">
                  <a:lumMod val="50000"/>
                </a:schemeClr>
              </a:solidFill>
            </a:rPr>
            <a:t>ŽENA RŮŽE PÍSEŇ KOST</a:t>
          </a:r>
          <a:endParaRPr lang="cs-CZ" sz="20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306739" y="1252232"/>
        <a:ext cx="1482520" cy="1049333"/>
      </dsp:txXfrm>
    </dsp:sp>
    <dsp:sp modelId="{9762D804-1DFE-43D2-BA06-15780D6F701A}">
      <dsp:nvSpPr>
        <dsp:cNvPr id="0" name=""/>
        <dsp:cNvSpPr/>
      </dsp:nvSpPr>
      <dsp:spPr>
        <a:xfrm>
          <a:off x="2274093" y="2502089"/>
          <a:ext cx="1547812" cy="1358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220" tIns="81915" rIns="10922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300" kern="1200"/>
        </a:p>
      </dsp:txBody>
      <dsp:txXfrm>
        <a:off x="2313877" y="2541873"/>
        <a:ext cx="1468244" cy="1278756"/>
      </dsp:txXfrm>
    </dsp:sp>
    <dsp:sp modelId="{F62CDA0C-363B-4D8C-AB6F-FFED30FA7D4B}">
      <dsp:nvSpPr>
        <dsp:cNvPr id="0" name=""/>
        <dsp:cNvSpPr/>
      </dsp:nvSpPr>
      <dsp:spPr>
        <a:xfrm>
          <a:off x="4160490" y="0"/>
          <a:ext cx="1934765" cy="4064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Střední rod</a:t>
          </a:r>
          <a:endParaRPr lang="cs-CZ" sz="3600" b="1" kern="1200" dirty="0"/>
        </a:p>
      </dsp:txBody>
      <dsp:txXfrm>
        <a:off x="4160490" y="0"/>
        <a:ext cx="1934765" cy="1219200"/>
      </dsp:txXfrm>
    </dsp:sp>
    <dsp:sp modelId="{16B68BAF-C53B-4736-8683-9A1B7C7CC057}">
      <dsp:nvSpPr>
        <dsp:cNvPr id="0" name=""/>
        <dsp:cNvSpPr/>
      </dsp:nvSpPr>
      <dsp:spPr>
        <a:xfrm>
          <a:off x="4353966" y="1220112"/>
          <a:ext cx="1547812" cy="12749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220" tIns="81915" rIns="10922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300" kern="1200"/>
        </a:p>
      </dsp:txBody>
      <dsp:txXfrm>
        <a:off x="4391307" y="1257453"/>
        <a:ext cx="1473130" cy="1200249"/>
      </dsp:txXfrm>
    </dsp:sp>
    <dsp:sp modelId="{378CE179-7F91-407E-AF55-DD8235252931}">
      <dsp:nvSpPr>
        <dsp:cNvPr id="0" name=""/>
        <dsp:cNvSpPr/>
      </dsp:nvSpPr>
      <dsp:spPr>
        <a:xfrm>
          <a:off x="4429561" y="2699733"/>
          <a:ext cx="1441199" cy="12606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FF00"/>
              </a:solidFill>
            </a:rPr>
            <a:t>MĚSTO MOŘE KUŘE STAVENÍ</a:t>
          </a:r>
          <a:endParaRPr lang="cs-CZ" sz="2000" b="1" kern="1200" dirty="0">
            <a:solidFill>
              <a:srgbClr val="FFFF00"/>
            </a:solidFill>
          </a:endParaRPr>
        </a:p>
      </dsp:txBody>
      <dsp:txXfrm>
        <a:off x="4466485" y="2736657"/>
        <a:ext cx="1367351" cy="11868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diagramLayout" Target="../diagrams/layout1.xml"/><Relationship Id="rId7" Type="http://schemas.openxmlformats.org/officeDocument/2006/relationships/image" Target="../media/image4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</a:t>
            </a:r>
            <a:r>
              <a:rPr lang="cs-CZ" b="1" dirty="0" smtClean="0"/>
              <a:t>ČESKÝ JAZYK</a:t>
            </a:r>
          </a:p>
          <a:p>
            <a:r>
              <a:rPr lang="cs-CZ" dirty="0" smtClean="0"/>
              <a:t>ROČNÍK: </a:t>
            </a:r>
            <a:r>
              <a:rPr lang="cs-CZ" b="1" dirty="0"/>
              <a:t>8</a:t>
            </a:r>
            <a:r>
              <a:rPr lang="cs-CZ" b="1" dirty="0" smtClean="0"/>
              <a:t>. ROČNÍK</a:t>
            </a:r>
          </a:p>
          <a:p>
            <a:r>
              <a:rPr lang="cs-CZ" dirty="0" smtClean="0"/>
              <a:t>TÉMA: </a:t>
            </a:r>
            <a:r>
              <a:rPr lang="cs-CZ" b="1" dirty="0" smtClean="0"/>
              <a:t>TVAROSLOVÍ  1 - SUBSTANTIVA</a:t>
            </a:r>
          </a:p>
          <a:p>
            <a:r>
              <a:rPr lang="cs-CZ" dirty="0" smtClean="0"/>
              <a:t>AUTOR: </a:t>
            </a:r>
            <a:r>
              <a:rPr lang="cs-CZ" b="1" dirty="0" smtClean="0"/>
              <a:t>Mgr. Kateřina Mládková</a:t>
            </a:r>
          </a:p>
          <a:p>
            <a:r>
              <a:rPr lang="cs-CZ" dirty="0" smtClean="0"/>
              <a:t>DATUM VYTVOŘENÍ: </a:t>
            </a:r>
            <a:r>
              <a:rPr lang="cs-CZ" b="1" dirty="0" smtClean="0"/>
              <a:t>7. 8. 2012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VY_32_INOVACE_21_KM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3" y="0"/>
            <a:ext cx="8291629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cs typeface="Times New Roman" pitchFamily="18" charset="0"/>
              </a:rPr>
              <a:t>Anotace:</a:t>
            </a:r>
          </a:p>
          <a:p>
            <a:endParaRPr lang="cs-CZ" dirty="0">
              <a:cs typeface="Times New Roman" pitchFamily="18" charset="0"/>
            </a:endParaRPr>
          </a:p>
          <a:p>
            <a:r>
              <a:rPr lang="cs-CZ" dirty="0" smtClean="0">
                <a:cs typeface="Times New Roman" pitchFamily="18" charset="0"/>
              </a:rPr>
              <a:t>Cílová skupina: Prezentace vytvořena  k opakování  a připomenutí probraného učiva</a:t>
            </a:r>
          </a:p>
          <a:p>
            <a:r>
              <a:rPr lang="cs-CZ" dirty="0">
                <a:cs typeface="Times New Roman" pitchFamily="18" charset="0"/>
              </a:rPr>
              <a:t> </a:t>
            </a:r>
            <a:r>
              <a:rPr lang="cs-CZ" dirty="0" smtClean="0">
                <a:cs typeface="Times New Roman" pitchFamily="18" charset="0"/>
              </a:rPr>
              <a:t>                          v 8. ročníku.</a:t>
            </a:r>
          </a:p>
          <a:p>
            <a:endParaRPr lang="cs-CZ" dirty="0" smtClean="0">
              <a:cs typeface="Times New Roman" pitchFamily="18" charset="0"/>
            </a:endParaRPr>
          </a:p>
          <a:p>
            <a:r>
              <a:rPr lang="cs-CZ" dirty="0" smtClean="0">
                <a:cs typeface="Times New Roman" pitchFamily="18" charset="0"/>
              </a:rPr>
              <a:t>Téma: Tvarosloví – substantiva.</a:t>
            </a:r>
          </a:p>
          <a:p>
            <a:endParaRPr lang="cs-CZ" dirty="0" smtClean="0">
              <a:cs typeface="Times New Roman" pitchFamily="18" charset="0"/>
            </a:endParaRPr>
          </a:p>
          <a:p>
            <a:r>
              <a:rPr lang="cs-CZ" dirty="0" smtClean="0">
                <a:cs typeface="Times New Roman" pitchFamily="18" charset="0"/>
              </a:rPr>
              <a:t>Cíl: Prezentace slouží k souhrnnému opakování o podstatných jménech.</a:t>
            </a:r>
          </a:p>
          <a:p>
            <a:endParaRPr lang="cs-CZ" dirty="0" smtClean="0">
              <a:cs typeface="Times New Roman" pitchFamily="18" charset="0"/>
            </a:endParaRPr>
          </a:p>
          <a:p>
            <a:r>
              <a:rPr lang="cs-CZ" dirty="0" smtClean="0">
                <a:cs typeface="Times New Roman" pitchFamily="18" charset="0"/>
              </a:rPr>
              <a:t>Pomůcky: školní sešit, pracovní listy, psací potřeby, čtvrtky tvrdého papíru</a:t>
            </a:r>
          </a:p>
          <a:p>
            <a:endParaRPr lang="cs-CZ" dirty="0" smtClean="0">
              <a:cs typeface="Times New Roman" pitchFamily="18" charset="0"/>
            </a:endParaRPr>
          </a:p>
          <a:p>
            <a:r>
              <a:rPr lang="cs-CZ" dirty="0" smtClean="0">
                <a:cs typeface="Times New Roman" pitchFamily="18" charset="0"/>
              </a:rPr>
              <a:t>Klíčová slova:  ■ jmenné kategorie substantiv – pád, číslo, rod, vzor</a:t>
            </a:r>
          </a:p>
          <a:p>
            <a:r>
              <a:rPr lang="cs-CZ" dirty="0">
                <a:cs typeface="Times New Roman" pitchFamily="18" charset="0"/>
              </a:rPr>
              <a:t> </a:t>
            </a:r>
            <a:r>
              <a:rPr lang="cs-CZ" dirty="0" smtClean="0">
                <a:cs typeface="Times New Roman" pitchFamily="18" charset="0"/>
              </a:rPr>
              <a:t>                        ■ substantiva abstraktní </a:t>
            </a:r>
          </a:p>
          <a:p>
            <a:r>
              <a:rPr lang="cs-CZ" dirty="0">
                <a:cs typeface="Times New Roman" pitchFamily="18" charset="0"/>
              </a:rPr>
              <a:t> </a:t>
            </a:r>
            <a:r>
              <a:rPr lang="cs-CZ" dirty="0" smtClean="0">
                <a:cs typeface="Times New Roman" pitchFamily="18" charset="0"/>
              </a:rPr>
              <a:t>                        </a:t>
            </a:r>
          </a:p>
          <a:p>
            <a:r>
              <a:rPr lang="cs-CZ" dirty="0" smtClean="0">
                <a:cs typeface="Times New Roman" pitchFamily="18" charset="0"/>
              </a:rPr>
              <a:t>Pilotáž: Žáci si ověřili své znalosti o podstatných jménech z minulého ročníku. Žáci </a:t>
            </a:r>
          </a:p>
          <a:p>
            <a:r>
              <a:rPr lang="cs-CZ" dirty="0">
                <a:cs typeface="Times New Roman" pitchFamily="18" charset="0"/>
              </a:rPr>
              <a:t> </a:t>
            </a:r>
            <a:r>
              <a:rPr lang="cs-CZ" dirty="0" smtClean="0">
                <a:cs typeface="Times New Roman" pitchFamily="18" charset="0"/>
              </a:rPr>
              <a:t>            ocenili přehlednost zápisu. Závěrečné doplňovací cvičení a pracovní listy</a:t>
            </a:r>
          </a:p>
          <a:p>
            <a:r>
              <a:rPr lang="cs-CZ" dirty="0">
                <a:cs typeface="Times New Roman" pitchFamily="18" charset="0"/>
              </a:rPr>
              <a:t> </a:t>
            </a:r>
            <a:r>
              <a:rPr lang="cs-CZ" dirty="0" smtClean="0">
                <a:cs typeface="Times New Roman" pitchFamily="18" charset="0"/>
              </a:rPr>
              <a:t>            </a:t>
            </a:r>
            <a:r>
              <a:rPr lang="cs-CZ" dirty="0" smtClean="0">
                <a:cs typeface="Times New Roman" pitchFamily="18" charset="0"/>
              </a:rPr>
              <a:t>ověřily </a:t>
            </a:r>
            <a:r>
              <a:rPr lang="cs-CZ" dirty="0" smtClean="0">
                <a:cs typeface="Times New Roman" pitchFamily="18" charset="0"/>
              </a:rPr>
              <a:t>znalosti pravopisu podstatných jmen. </a:t>
            </a:r>
          </a:p>
          <a:p>
            <a:r>
              <a:rPr lang="cs-CZ" dirty="0">
                <a:cs typeface="Times New Roman" pitchFamily="18" charset="0"/>
              </a:rPr>
              <a:t> </a:t>
            </a:r>
            <a:r>
              <a:rPr lang="cs-CZ" dirty="0" smtClean="0">
                <a:cs typeface="Times New Roman" pitchFamily="18" charset="0"/>
              </a:rPr>
              <a:t>            Pro žáky byla zpestřením výuky čtveřice soutěží na čas. </a:t>
            </a:r>
          </a:p>
          <a:p>
            <a:r>
              <a:rPr lang="cs-CZ" dirty="0"/>
              <a:t> </a:t>
            </a:r>
            <a:r>
              <a:rPr lang="cs-CZ" dirty="0" smtClean="0"/>
              <a:t>         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27868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72325725"/>
              </p:ext>
            </p:extLst>
          </p:nvPr>
        </p:nvGraphicFramePr>
        <p:xfrm>
          <a:off x="1487996" y="33265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3" y="2780928"/>
            <a:ext cx="1512167" cy="1440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Program Files (x86)\Microsoft Office\MEDIA\CAGCAT10\j0090386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84785"/>
            <a:ext cx="1656184" cy="1440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72747" y="5029145"/>
            <a:ext cx="7442807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/>
              <a:t>o</a:t>
            </a:r>
            <a:r>
              <a:rPr lang="cs-CZ" sz="2000" b="1" dirty="0" smtClean="0"/>
              <a:t> pánu (pánovi), páni </a:t>
            </a:r>
            <a:r>
              <a:rPr lang="cs-CZ" sz="2000" b="1" dirty="0"/>
              <a:t>(</a:t>
            </a:r>
            <a:r>
              <a:rPr lang="cs-CZ" sz="2000" b="1" dirty="0" smtClean="0"/>
              <a:t>pánové), o hradech i lesích, o muži (i mužovi)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01902" y="5498116"/>
            <a:ext cx="818846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u</a:t>
            </a:r>
            <a:r>
              <a:rPr lang="cs-CZ" sz="2000" b="1" dirty="0" smtClean="0"/>
              <a:t>čiteli, kašli, cíli, s Francouzi, se Španěly, penězi, šimpanzi, v jeteli</a:t>
            </a:r>
          </a:p>
          <a:p>
            <a:r>
              <a:rPr lang="cs-CZ" sz="2000" b="1" dirty="0"/>
              <a:t>k</a:t>
            </a:r>
            <a:r>
              <a:rPr lang="cs-CZ" sz="2000" b="1" dirty="0" smtClean="0"/>
              <a:t>oni i koňmi, bílí koně i dřevění koně, s motýly, s plazy</a:t>
            </a:r>
          </a:p>
          <a:p>
            <a:r>
              <a:rPr lang="cs-CZ" sz="2000" b="1" dirty="0" smtClean="0"/>
              <a:t>Dni i dny plynuly. Ledoborci vypluli. Ledoborce vypluly. </a:t>
            </a:r>
          </a:p>
          <a:p>
            <a:r>
              <a:rPr lang="cs-CZ" sz="2000" b="1" dirty="0" smtClean="0"/>
              <a:t>Sledi byli prodáni. Sledě byly prodány.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2" y="5498116"/>
            <a:ext cx="1386470" cy="1323439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2000" b="1" dirty="0"/>
              <a:t>d</a:t>
            </a:r>
            <a:r>
              <a:rPr lang="cs-CZ" sz="2000" b="1" dirty="0" smtClean="0"/>
              <a:t>rahokamy</a:t>
            </a:r>
          </a:p>
          <a:p>
            <a:r>
              <a:rPr lang="cs-CZ" sz="2000" b="1" dirty="0"/>
              <a:t>k</a:t>
            </a:r>
            <a:r>
              <a:rPr lang="cs-CZ" sz="2000" b="1" dirty="0" smtClean="0"/>
              <a:t>větinami</a:t>
            </a:r>
          </a:p>
          <a:p>
            <a:r>
              <a:rPr lang="cs-CZ" sz="2000" b="1" dirty="0"/>
              <a:t>k</a:t>
            </a:r>
            <a:r>
              <a:rPr lang="cs-CZ" sz="2000" b="1" dirty="0" smtClean="0"/>
              <a:t>ostmi</a:t>
            </a:r>
          </a:p>
          <a:p>
            <a:r>
              <a:rPr lang="cs-CZ" sz="2000" b="1" dirty="0" smtClean="0"/>
              <a:t>staveními</a:t>
            </a:r>
            <a:endParaRPr lang="cs-CZ" sz="20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0" y="2204865"/>
            <a:ext cx="1333827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perspectiveContrastingRigh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VZORY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269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275850"/>
            <a:ext cx="8596839" cy="523220"/>
          </a:xfrm>
          <a:prstGeom prst="rect">
            <a:avLst/>
          </a:prstGeom>
          <a:noFill/>
          <a:ln w="38100"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Comic Sans MS" pitchFamily="66" charset="0"/>
              </a:rPr>
              <a:t>p</a:t>
            </a:r>
            <a:r>
              <a:rPr lang="cs-CZ" sz="2800" b="1" dirty="0" smtClean="0">
                <a:latin typeface="Comic Sans MS" pitchFamily="66" charset="0"/>
              </a:rPr>
              <a:t>ozor na zvláštnosti při skloňování a pravopis  !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4799" y="0"/>
            <a:ext cx="8789201" cy="594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▪ o Jakubovi, Honzovi, o básníku Jaroslavu Seifertovi, o učiteli Petru Rajchlovi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o předsedovi, starostovi Otovi Novákovi, hokejistovi Jaromíru Jágrovi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otče, sportovče, cizinče, </a:t>
            </a:r>
            <a:r>
              <a:rPr lang="cs-CZ" sz="2000" b="1" dirty="0" err="1" smtClean="0">
                <a:solidFill>
                  <a:srgbClr val="002060"/>
                </a:solidFill>
              </a:rPr>
              <a:t>strýče</a:t>
            </a:r>
            <a:r>
              <a:rPr lang="cs-CZ" sz="2000" b="1" dirty="0" smtClean="0">
                <a:solidFill>
                  <a:srgbClr val="002060"/>
                </a:solidFill>
              </a:rPr>
              <a:t> i strýci!, soudce!, správce!, pane obhájce!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bez trojúhelníku i trojúhelníka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o hradu, ve slovníku, v lese,  na dvoře, o domu i domě, v komíně i komínu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o hradech, hotelích, zámcích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v balíčcích i balíčkách, na schůdcích i schůdkách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hokejisté, husité / hokejisti, husiti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motýli, s motýly, v pytli, se stromy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o učitelích, penězích, porotcích, hoších, pstruzích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s kuželi/kužely, městysi/městysy,  se strašpytli/strašpytly,  rorýsi/rorýsy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s loďmi i loděmi, se lžemi (lži)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bez jeskyní i jeskyň, </a:t>
            </a:r>
            <a:r>
              <a:rPr lang="cs-CZ" sz="2000" b="1" dirty="0" err="1" smtClean="0">
                <a:solidFill>
                  <a:srgbClr val="002060"/>
                </a:solidFill>
              </a:rPr>
              <a:t>ovec</a:t>
            </a:r>
            <a:r>
              <a:rPr lang="cs-CZ" sz="2000" b="1" dirty="0" smtClean="0">
                <a:solidFill>
                  <a:srgbClr val="002060"/>
                </a:solidFill>
              </a:rPr>
              <a:t> i ovcí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prací, pracím, pracích, pracemi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lahve i láhve, lahví i láhví, se školami, dívkami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jet do Bratislavy, Jihlavy, Ostravy   /  jet do Boleslavi, Čáslavi, Kouřimi, Litomyšli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ženami, knihami, dívkami   /   drahokamy, programy, seznamy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s čísly, poupaty, košťaty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▪ </a:t>
            </a:r>
            <a:r>
              <a:rPr lang="cs-CZ" sz="2000" b="1" dirty="0" smtClean="0"/>
              <a:t>hledisek/</a:t>
            </a:r>
            <a:r>
              <a:rPr lang="cs-CZ" sz="2000" b="1" dirty="0" err="1" smtClean="0"/>
              <a:t>hledisk</a:t>
            </a:r>
            <a:r>
              <a:rPr lang="cs-CZ" sz="2000" b="1" dirty="0" smtClean="0"/>
              <a:t>, o sluchátkách, kružítkách/kružítcích</a:t>
            </a:r>
            <a:endParaRPr lang="cs-CZ" sz="2000" b="1" dirty="0"/>
          </a:p>
        </p:txBody>
      </p:sp>
      <p:pic>
        <p:nvPicPr>
          <p:cNvPr id="1026" name="Picture 2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977" y="1628800"/>
            <a:ext cx="1100023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11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114044"/>
            <a:ext cx="5393528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57150">
            <a:solidFill>
              <a:srgbClr val="00206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</a:rPr>
              <a:t>MLUVNICKÉ KATEGORIE</a:t>
            </a:r>
            <a:endParaRPr lang="cs-CZ" sz="40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976952"/>
            <a:ext cx="6022546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ROD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  ● 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MUŽSKÝ (MASKULINUM) – ŽIVOTNÝ, NEŽIVOTNÝ</a:t>
            </a:r>
          </a:p>
          <a:p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             ●  ŽENSKÝ (FEMINIMUM)</a:t>
            </a:r>
          </a:p>
          <a:p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             ●  STŘEDNÍ (NEUTRUM)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2132856"/>
            <a:ext cx="8046603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00206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ČÍSLO </a:t>
            </a:r>
            <a:r>
              <a:rPr lang="cs-CZ" b="1" dirty="0" smtClean="0">
                <a:solidFill>
                  <a:srgbClr val="002060"/>
                </a:solidFill>
              </a:rPr>
              <a:t>  ●  JEDNOTNÉ (SINGULÁR)</a:t>
            </a:r>
          </a:p>
          <a:p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                ●  MNOŽNÉ (PLURÁL)</a:t>
            </a:r>
          </a:p>
          <a:p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                ●  DVOJNÉ (DUÁL) – RUCE, NOHY, OČI, UŠI, KOLENA, RAMENA, PRSA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43947" y="3356992"/>
            <a:ext cx="9130576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PÁD  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 1. NOMINATIV  2. GENITIV  3. DATIV  4. AKUZATIV  5. VOKATIV  6. LOKÁL  7. INSTRUMENTÁL 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4430386"/>
            <a:ext cx="3821880" cy="523220"/>
          </a:xfrm>
          <a:prstGeom prst="rect">
            <a:avLst/>
          </a:prstGeom>
          <a:noFill/>
          <a:ln>
            <a:solidFill>
              <a:srgbClr val="002060"/>
            </a:solidFill>
            <a:prstDash val="dashDot"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  <a:latin typeface="Comic Sans MS" pitchFamily="66" charset="0"/>
              </a:rPr>
              <a:t>osmým pádem padáme</a:t>
            </a:r>
            <a:endParaRPr lang="cs-CZ" sz="2800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44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16632"/>
            <a:ext cx="574869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00206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HRA S PODSTATNÝMI JMÉNY</a:t>
            </a:r>
            <a:endParaRPr lang="cs-CZ" sz="2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764704"/>
            <a:ext cx="85683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radost, popleta, průvodce, srdce, jetel, člověk, house,</a:t>
            </a:r>
          </a:p>
          <a:p>
            <a:r>
              <a:rPr lang="cs-CZ" sz="2400" b="1" dirty="0" smtClean="0">
                <a:latin typeface="Comic Sans MS" pitchFamily="66" charset="0"/>
              </a:rPr>
              <a:t>starosta, rostlinstvo, hvozd, zdraví, tramvaj, ředitel, </a:t>
            </a:r>
          </a:p>
          <a:p>
            <a:r>
              <a:rPr lang="cs-CZ" sz="2400" b="1" dirty="0" smtClean="0">
                <a:latin typeface="Comic Sans MS" pitchFamily="66" charset="0"/>
              </a:rPr>
              <a:t>opice, obhájce, slunce, zelí, muška, pískle, výstřel, </a:t>
            </a:r>
          </a:p>
          <a:p>
            <a:r>
              <a:rPr lang="cs-CZ" sz="2400" b="1" dirty="0" smtClean="0">
                <a:latin typeface="Comic Sans MS" pitchFamily="66" charset="0"/>
              </a:rPr>
              <a:t>ohrada, horko, lyžař, lavice, láhev, lev, bytost, chladič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59330" y="2780928"/>
            <a:ext cx="692535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800" b="1" dirty="0" smtClean="0"/>
              <a:t>Slova si napište na kartičky ze čtvrtky.</a:t>
            </a:r>
          </a:p>
          <a:p>
            <a:pPr marL="342900" indent="-342900">
              <a:buAutoNum type="alphaLcParenR"/>
            </a:pPr>
            <a:r>
              <a:rPr lang="cs-CZ" sz="2800" b="1" dirty="0" smtClean="0"/>
              <a:t>Rozdělte slova do skupin podle rodů.</a:t>
            </a:r>
          </a:p>
          <a:p>
            <a:pPr marL="342900" indent="-342900">
              <a:buAutoNum type="alphaLcParenR"/>
            </a:pPr>
            <a:r>
              <a:rPr lang="cs-CZ" sz="2800" b="1" dirty="0" smtClean="0"/>
              <a:t>Každou skupinu dále rozdělte podle vzorů.</a:t>
            </a:r>
          </a:p>
          <a:p>
            <a:pPr marL="342900" indent="-342900">
              <a:buAutoNum type="alphaLcParenR"/>
            </a:pPr>
            <a:r>
              <a:rPr lang="cs-CZ" sz="2800" b="1" dirty="0" smtClean="0"/>
              <a:t>Vyberte podstatná jména abstraktní.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27631" y="5525825"/>
            <a:ext cx="3640740" cy="707886"/>
          </a:xfrm>
          <a:prstGeom prst="rect">
            <a:avLst/>
          </a:prstGeom>
          <a:noFill/>
          <a:ln w="5715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SOUTĚŽ NA ČAS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8436245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16632"/>
            <a:ext cx="7272808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00206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               PRACOVNÍ LIST  1 </a:t>
            </a:r>
          </a:p>
          <a:p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Doplňte –i/-y, -í/-ý v koncovkách substantiv</a:t>
            </a:r>
            <a:endParaRPr lang="cs-CZ" sz="2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512376"/>
            <a:ext cx="907812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Comic Sans MS" pitchFamily="66" charset="0"/>
              </a:rPr>
              <a:t>Brzy ráno šel tatínek na </a:t>
            </a:r>
            <a:r>
              <a:rPr lang="cs-CZ" sz="2000" b="1" dirty="0" err="1" smtClean="0">
                <a:latin typeface="Comic Sans MS" pitchFamily="66" charset="0"/>
              </a:rPr>
              <a:t>houb</a:t>
            </a:r>
            <a:r>
              <a:rPr lang="cs-CZ" sz="2000" b="1" dirty="0" smtClean="0">
                <a:latin typeface="Comic Sans MS" pitchFamily="66" charset="0"/>
              </a:rPr>
              <a:t>-. Maminka sázela </a:t>
            </a:r>
            <a:r>
              <a:rPr lang="cs-CZ" sz="2000" b="1" dirty="0" err="1" smtClean="0">
                <a:latin typeface="Comic Sans MS" pitchFamily="66" charset="0"/>
              </a:rPr>
              <a:t>cibul</a:t>
            </a:r>
            <a:r>
              <a:rPr lang="cs-CZ" sz="2000" b="1" dirty="0" smtClean="0">
                <a:latin typeface="Comic Sans MS" pitchFamily="66" charset="0"/>
              </a:rPr>
              <a:t>-. Zvadlé květiny</a:t>
            </a:r>
          </a:p>
          <a:p>
            <a:r>
              <a:rPr lang="cs-CZ" sz="2000" b="1" dirty="0" smtClean="0">
                <a:latin typeface="Comic Sans MS" pitchFamily="66" charset="0"/>
              </a:rPr>
              <a:t>se skláněly k zem-. Dědeček se staral o holub- a </a:t>
            </a:r>
            <a:r>
              <a:rPr lang="cs-CZ" sz="2000" b="1" dirty="0" err="1" smtClean="0">
                <a:latin typeface="Comic Sans MS" pitchFamily="66" charset="0"/>
              </a:rPr>
              <a:t>ps</a:t>
            </a:r>
            <a:r>
              <a:rPr lang="cs-CZ" sz="2000" b="1" dirty="0" smtClean="0">
                <a:latin typeface="Comic Sans MS" pitchFamily="66" charset="0"/>
              </a:rPr>
              <a:t>-. Vysoko na neb-</a:t>
            </a:r>
          </a:p>
          <a:p>
            <a:r>
              <a:rPr lang="cs-CZ" sz="2000" b="1" dirty="0">
                <a:latin typeface="Comic Sans MS" pitchFamily="66" charset="0"/>
              </a:rPr>
              <a:t>k</a:t>
            </a:r>
            <a:r>
              <a:rPr lang="cs-CZ" sz="2000" b="1" dirty="0" smtClean="0">
                <a:latin typeface="Comic Sans MS" pitchFamily="66" charset="0"/>
              </a:rPr>
              <a:t>roužili </a:t>
            </a:r>
            <a:r>
              <a:rPr lang="cs-CZ" sz="2000" b="1" dirty="0" err="1" smtClean="0">
                <a:latin typeface="Comic Sans MS" pitchFamily="66" charset="0"/>
              </a:rPr>
              <a:t>orl</a:t>
            </a:r>
            <a:r>
              <a:rPr lang="cs-CZ" sz="2000" b="1" dirty="0" smtClean="0">
                <a:latin typeface="Comic Sans MS" pitchFamily="66" charset="0"/>
              </a:rPr>
              <a:t>-. Na </a:t>
            </a:r>
            <a:r>
              <a:rPr lang="cs-CZ" sz="2000" b="1" dirty="0" err="1" smtClean="0">
                <a:latin typeface="Comic Sans MS" pitchFamily="66" charset="0"/>
              </a:rPr>
              <a:t>břez</a:t>
            </a:r>
            <a:r>
              <a:rPr lang="cs-CZ" sz="2000" b="1" dirty="0" smtClean="0">
                <a:latin typeface="Comic Sans MS" pitchFamily="66" charset="0"/>
              </a:rPr>
              <a:t>-ch potoků rostly vrb-. Ve výběhu se pásly</a:t>
            </a:r>
          </a:p>
          <a:p>
            <a:r>
              <a:rPr lang="cs-CZ" sz="2000" b="1" dirty="0" smtClean="0">
                <a:latin typeface="Comic Sans MS" pitchFamily="66" charset="0"/>
              </a:rPr>
              <a:t>antilop- a lam- s </a:t>
            </a:r>
            <a:r>
              <a:rPr lang="cs-CZ" sz="2000" b="1" dirty="0" err="1" smtClean="0">
                <a:latin typeface="Comic Sans MS" pitchFamily="66" charset="0"/>
              </a:rPr>
              <a:t>žirafam</a:t>
            </a:r>
            <a:r>
              <a:rPr lang="cs-CZ" sz="2000" b="1" dirty="0" smtClean="0">
                <a:latin typeface="Comic Sans MS" pitchFamily="66" charset="0"/>
              </a:rPr>
              <a:t>-. Cestáři vysekávali příkop-. Autobus- </a:t>
            </a:r>
          </a:p>
          <a:p>
            <a:r>
              <a:rPr lang="cs-CZ" sz="2000" b="1" dirty="0">
                <a:latin typeface="Comic Sans MS" pitchFamily="66" charset="0"/>
              </a:rPr>
              <a:t>z</a:t>
            </a:r>
            <a:r>
              <a:rPr lang="cs-CZ" sz="2000" b="1" dirty="0" smtClean="0">
                <a:latin typeface="Comic Sans MS" pitchFamily="66" charset="0"/>
              </a:rPr>
              <a:t>astavili u benzínové pump-. Oči jí zářily jako drahokam-. Na stol-</a:t>
            </a:r>
          </a:p>
          <a:p>
            <a:r>
              <a:rPr lang="cs-CZ" sz="2000" b="1" dirty="0" smtClean="0">
                <a:latin typeface="Comic Sans MS" pitchFamily="66" charset="0"/>
              </a:rPr>
              <a:t>Postavíme váz- s </a:t>
            </a:r>
            <a:r>
              <a:rPr lang="cs-CZ" sz="2000" b="1" dirty="0" err="1" smtClean="0">
                <a:latin typeface="Comic Sans MS" pitchFamily="66" charset="0"/>
              </a:rPr>
              <a:t>květinam</a:t>
            </a:r>
            <a:r>
              <a:rPr lang="cs-CZ" sz="2000" b="1" dirty="0" smtClean="0">
                <a:latin typeface="Comic Sans MS" pitchFamily="66" charset="0"/>
              </a:rPr>
              <a:t>-.Psal jsem </a:t>
            </a:r>
            <a:r>
              <a:rPr lang="cs-CZ" sz="2000" b="1" dirty="0" err="1" smtClean="0">
                <a:latin typeface="Comic Sans MS" pitchFamily="66" charset="0"/>
              </a:rPr>
              <a:t>Romanov</a:t>
            </a:r>
            <a:r>
              <a:rPr lang="cs-CZ" sz="2000" b="1" dirty="0" smtClean="0">
                <a:latin typeface="Comic Sans MS" pitchFamily="66" charset="0"/>
              </a:rPr>
              <a:t>- dva dopis-. Na hokej </a:t>
            </a:r>
          </a:p>
          <a:p>
            <a:r>
              <a:rPr lang="cs-CZ" sz="2000" b="1" dirty="0">
                <a:latin typeface="Comic Sans MS" pitchFamily="66" charset="0"/>
              </a:rPr>
              <a:t>s</a:t>
            </a:r>
            <a:r>
              <a:rPr lang="cs-CZ" sz="2000" b="1" dirty="0" smtClean="0">
                <a:latin typeface="Comic Sans MS" pitchFamily="66" charset="0"/>
              </a:rPr>
              <a:t>e hrnuly dav- fanoušků. </a:t>
            </a:r>
            <a:endParaRPr lang="cs-CZ" sz="2000" b="1" dirty="0">
              <a:latin typeface="Comic Sans MS" pitchFamily="66" charset="0"/>
            </a:endParaRPr>
          </a:p>
        </p:txBody>
      </p:sp>
      <p:pic>
        <p:nvPicPr>
          <p:cNvPr id="2050" name="Picture 2" descr="C:\Program Files (x86)\Microsoft Office\MEDIA\CAGCAT10\j029917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872" y="5093362"/>
            <a:ext cx="1534363" cy="18095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004751" y="5490329"/>
            <a:ext cx="585417" cy="1015663"/>
          </a:xfrm>
          <a:prstGeom prst="rect">
            <a:avLst/>
          </a:prstGeom>
          <a:noFill/>
          <a:ln w="381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isometricTopUp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Bodoni MT Black" pitchFamily="18" charset="0"/>
              </a:rPr>
              <a:t>y</a:t>
            </a:r>
            <a:endParaRPr lang="cs-CZ" sz="6000" b="1" dirty="0">
              <a:latin typeface="Bodoni MT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0978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16632"/>
            <a:ext cx="7975260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00206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                 PRACOVNÍ LIST  2</a:t>
            </a:r>
          </a:p>
          <a:p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Zařaďte ke vzorům a napište tvary v množném čísle</a:t>
            </a:r>
            <a:endParaRPr lang="cs-CZ" sz="2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1621631"/>
            <a:ext cx="893065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arenR"/>
            </a:pPr>
            <a:r>
              <a:rPr lang="cs-CZ" sz="2400" b="1" dirty="0" smtClean="0">
                <a:latin typeface="Comic Sans MS" pitchFamily="66" charset="0"/>
              </a:rPr>
              <a:t>pes, osel, čáp, orel, sokol, medvěd, ježek, komár, lev,</a:t>
            </a:r>
          </a:p>
          <a:p>
            <a:r>
              <a:rPr lang="cs-CZ" sz="2400" b="1" dirty="0">
                <a:latin typeface="Comic Sans MS" pitchFamily="66" charset="0"/>
              </a:rPr>
              <a:t> </a:t>
            </a:r>
            <a:r>
              <a:rPr lang="cs-CZ" sz="2400" b="1" dirty="0" smtClean="0">
                <a:latin typeface="Comic Sans MS" pitchFamily="66" charset="0"/>
              </a:rPr>
              <a:t>  kos, kapr, holub</a:t>
            </a:r>
          </a:p>
          <a:p>
            <a:endParaRPr lang="cs-CZ" sz="2400" b="1" dirty="0">
              <a:latin typeface="Comic Sans MS" pitchFamily="66" charset="0"/>
            </a:endParaRPr>
          </a:p>
          <a:p>
            <a:r>
              <a:rPr lang="cs-CZ" sz="2400" b="1" dirty="0" smtClean="0">
                <a:latin typeface="Comic Sans MS" pitchFamily="66" charset="0"/>
              </a:rPr>
              <a:t>b) stůl, šíp, klas, dub, kostel, řetěz, dopis, strom, dům,</a:t>
            </a:r>
          </a:p>
          <a:p>
            <a:r>
              <a:rPr lang="cs-CZ" sz="2400" b="1" dirty="0">
                <a:latin typeface="Comic Sans MS" pitchFamily="66" charset="0"/>
              </a:rPr>
              <a:t> </a:t>
            </a:r>
            <a:r>
              <a:rPr lang="cs-CZ" sz="2400" b="1" dirty="0" smtClean="0">
                <a:latin typeface="Comic Sans MS" pitchFamily="66" charset="0"/>
              </a:rPr>
              <a:t>  autobus, hřib</a:t>
            </a:r>
            <a:endParaRPr lang="cs-CZ" sz="2400" b="1" dirty="0">
              <a:latin typeface="Comic Sans MS" pitchFamily="66" charset="0"/>
            </a:endParaRPr>
          </a:p>
        </p:txBody>
      </p:sp>
      <p:pic>
        <p:nvPicPr>
          <p:cNvPr id="3074" name="Picture 2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223329"/>
            <a:ext cx="1829714" cy="156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9662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43808" y="161727"/>
            <a:ext cx="3185487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00206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PRACOVNÍ LIST  3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07504" y="623392"/>
            <a:ext cx="8937062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arenR"/>
            </a:pPr>
            <a:r>
              <a:rPr lang="cs-CZ" sz="2000" b="1" dirty="0" smtClean="0">
                <a:solidFill>
                  <a:srgbClr val="002060"/>
                </a:solidFill>
                <a:latin typeface="Comic Sans MS" pitchFamily="66" charset="0"/>
              </a:rPr>
              <a:t>Doplňte správné tvary</a:t>
            </a:r>
            <a:r>
              <a:rPr lang="cs-CZ" sz="2000" b="1" dirty="0" smtClean="0">
                <a:latin typeface="Comic Sans MS" pitchFamily="66" charset="0"/>
              </a:rPr>
              <a:t>:</a:t>
            </a:r>
          </a:p>
          <a:p>
            <a:r>
              <a:rPr lang="cs-CZ" sz="2000" b="1" dirty="0" smtClean="0">
                <a:latin typeface="Comic Sans MS" pitchFamily="66" charset="0"/>
              </a:rPr>
              <a:t>Pohádka o (listonoš). Pohádka o (král) Jiříkovi. O zlatém (klíč).</a:t>
            </a:r>
          </a:p>
          <a:p>
            <a:r>
              <a:rPr lang="cs-CZ" sz="2000" b="1" dirty="0" smtClean="0">
                <a:latin typeface="Comic Sans MS" pitchFamily="66" charset="0"/>
              </a:rPr>
              <a:t>O (myslivec) s plnovousem. Pozdravte pana (učitel). V rodném (kraj).</a:t>
            </a:r>
          </a:p>
          <a:p>
            <a:r>
              <a:rPr lang="cs-CZ" sz="2000" b="1" dirty="0" smtClean="0">
                <a:latin typeface="Comic Sans MS" pitchFamily="66" charset="0"/>
              </a:rPr>
              <a:t>Dopis (Tomáš) Bláhovi. Vojáci se svými (velitel). Jdou za svými (cíl).</a:t>
            </a:r>
          </a:p>
          <a:p>
            <a:endParaRPr lang="cs-CZ" sz="2000" b="1" dirty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cs-CZ" sz="2000" b="1" dirty="0" smtClean="0">
                <a:solidFill>
                  <a:srgbClr val="002060"/>
                </a:solidFill>
                <a:latin typeface="Comic Sans MS" pitchFamily="66" charset="0"/>
              </a:rPr>
              <a:t>b) Zařaďte ke vzorům a napište 5. pád jednotného čísla:</a:t>
            </a:r>
          </a:p>
          <a:p>
            <a:r>
              <a:rPr lang="cs-CZ" sz="2000" b="1" dirty="0">
                <a:latin typeface="Comic Sans MS" pitchFamily="66" charset="0"/>
              </a:rPr>
              <a:t>o</a:t>
            </a:r>
            <a:r>
              <a:rPr lang="cs-CZ" sz="2000" b="1" dirty="0" smtClean="0">
                <a:latin typeface="Comic Sans MS" pitchFamily="66" charset="0"/>
              </a:rPr>
              <a:t>tec, chlapec, obránce, soudce, poslanec, rádce, správce, obhájce,</a:t>
            </a:r>
          </a:p>
          <a:p>
            <a:r>
              <a:rPr lang="cs-CZ" sz="2000" b="1" dirty="0">
                <a:latin typeface="Comic Sans MS" pitchFamily="66" charset="0"/>
              </a:rPr>
              <a:t>p</a:t>
            </a:r>
            <a:r>
              <a:rPr lang="cs-CZ" sz="2000" b="1" dirty="0" smtClean="0">
                <a:latin typeface="Comic Sans MS" pitchFamily="66" charset="0"/>
              </a:rPr>
              <a:t>růvodce, plavec, zástupce, zachránce, strážce, porotce, vládce</a:t>
            </a:r>
          </a:p>
          <a:p>
            <a:endParaRPr lang="cs-CZ" sz="2000" b="1" dirty="0">
              <a:latin typeface="Comic Sans MS" pitchFamily="66" charset="0"/>
            </a:endParaRPr>
          </a:p>
          <a:p>
            <a:r>
              <a:rPr lang="cs-CZ" sz="2000" b="1" dirty="0" smtClean="0">
                <a:solidFill>
                  <a:srgbClr val="002060"/>
                </a:solidFill>
                <a:latin typeface="Comic Sans MS" pitchFamily="66" charset="0"/>
              </a:rPr>
              <a:t>c) Utvořte 1. pád množného čísla těchto jmen:</a:t>
            </a:r>
          </a:p>
          <a:p>
            <a:r>
              <a:rPr lang="cs-CZ" sz="2000" b="1" dirty="0">
                <a:latin typeface="Comic Sans MS" pitchFamily="66" charset="0"/>
              </a:rPr>
              <a:t>k</a:t>
            </a:r>
            <a:r>
              <a:rPr lang="cs-CZ" sz="2000" b="1" dirty="0" smtClean="0">
                <a:latin typeface="Comic Sans MS" pitchFamily="66" charset="0"/>
              </a:rPr>
              <a:t>lavírista, basista, houslista, hrdina, vozka, husita, traktorista, bača</a:t>
            </a:r>
          </a:p>
          <a:p>
            <a:endParaRPr lang="cs-CZ" sz="2000" b="1" dirty="0">
              <a:latin typeface="Comic Sans MS" pitchFamily="66" charset="0"/>
            </a:endParaRPr>
          </a:p>
          <a:p>
            <a:r>
              <a:rPr lang="cs-CZ" sz="2000" b="1" dirty="0" smtClean="0">
                <a:solidFill>
                  <a:srgbClr val="002060"/>
                </a:solidFill>
                <a:latin typeface="Comic Sans MS" pitchFamily="66" charset="0"/>
              </a:rPr>
              <a:t>d) Určete vzor substantiv a utvořte 2. a 7. pád množného čísla:</a:t>
            </a:r>
          </a:p>
          <a:p>
            <a:r>
              <a:rPr lang="cs-CZ" sz="2000" b="1" dirty="0">
                <a:latin typeface="Comic Sans MS" pitchFamily="66" charset="0"/>
              </a:rPr>
              <a:t>l</a:t>
            </a:r>
            <a:r>
              <a:rPr lang="cs-CZ" sz="2000" b="1" dirty="0" smtClean="0">
                <a:latin typeface="Comic Sans MS" pitchFamily="66" charset="0"/>
              </a:rPr>
              <a:t>ékařka, učitelka, úřednice, dělnice, poslankyně, smlouva, ulice, lžíce</a:t>
            </a:r>
          </a:p>
          <a:p>
            <a:endParaRPr lang="cs-CZ" sz="2000" b="1" dirty="0">
              <a:latin typeface="Comic Sans MS" pitchFamily="66" charset="0"/>
            </a:endParaRPr>
          </a:p>
          <a:p>
            <a:r>
              <a:rPr lang="cs-CZ" sz="2000" b="1" dirty="0" smtClean="0">
                <a:solidFill>
                  <a:srgbClr val="002060"/>
                </a:solidFill>
                <a:latin typeface="Comic Sans MS" pitchFamily="66" charset="0"/>
              </a:rPr>
              <a:t>e) Substantiva napište ve spojení s příslušnou předložkou:</a:t>
            </a:r>
          </a:p>
          <a:p>
            <a:r>
              <a:rPr lang="cs-CZ" sz="2000" b="1" dirty="0">
                <a:latin typeface="Comic Sans MS" pitchFamily="66" charset="0"/>
              </a:rPr>
              <a:t>v</a:t>
            </a:r>
            <a:r>
              <a:rPr lang="cs-CZ" sz="2000" b="1" dirty="0" smtClean="0">
                <a:latin typeface="Comic Sans MS" pitchFamily="66" charset="0"/>
              </a:rPr>
              <a:t>e (step), bez (starost), do (konev), na (mez), proti své (vůle),</a:t>
            </a:r>
          </a:p>
          <a:p>
            <a:r>
              <a:rPr lang="cs-CZ" sz="2000" b="1" dirty="0">
                <a:latin typeface="Comic Sans MS" pitchFamily="66" charset="0"/>
              </a:rPr>
              <a:t>b</a:t>
            </a:r>
            <a:r>
              <a:rPr lang="cs-CZ" sz="2000" b="1" dirty="0" smtClean="0">
                <a:latin typeface="Comic Sans MS" pitchFamily="66" charset="0"/>
              </a:rPr>
              <a:t>ez (obuv), z (krev), do (paměť), bez (lest), v (otep)</a:t>
            </a:r>
          </a:p>
          <a:p>
            <a:endParaRPr lang="cs-CZ" sz="2000" b="1" dirty="0">
              <a:latin typeface="Comic Sans MS" pitchFamily="66" charset="0"/>
            </a:endParaRPr>
          </a:p>
          <a:p>
            <a:r>
              <a:rPr lang="cs-CZ" sz="2000" b="1" dirty="0" smtClean="0">
                <a:solidFill>
                  <a:srgbClr val="002060"/>
                </a:solidFill>
                <a:latin typeface="Comic Sans MS" pitchFamily="66" charset="0"/>
              </a:rPr>
              <a:t>f) Určete vzory: </a:t>
            </a:r>
            <a:r>
              <a:rPr lang="cs-CZ" sz="2000" b="1" dirty="0" smtClean="0">
                <a:latin typeface="Comic Sans MS" pitchFamily="66" charset="0"/>
              </a:rPr>
              <a:t>zavazadlo, cvičiště, přísloví, hříbě, jeviště, tele</a:t>
            </a:r>
            <a:endParaRPr lang="cs-CZ" sz="20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337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84783" y="908720"/>
            <a:ext cx="8044318" cy="3416320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Čeština má 7 pádů,</a:t>
            </a:r>
          </a:p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děti v Německu se učí </a:t>
            </a:r>
            <a:endParaRPr lang="cs-CZ" sz="5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 pády. To ve Finsku se </a:t>
            </a:r>
          </a:p>
          <a:p>
            <a:pPr algn="ctr"/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usí naučit hned pádů 14.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419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764704"/>
            <a:ext cx="26851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Vlastní tvorba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55526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373</TotalTime>
  <Words>1091</Words>
  <Application>Microsoft Office PowerPoint</Application>
  <PresentationFormat>Předvádění na obrazovce (4:3)</PresentationFormat>
  <Paragraphs>143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Úhly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Mládková</dc:creator>
  <cp:lastModifiedBy>ZS SLOVAN</cp:lastModifiedBy>
  <cp:revision>45</cp:revision>
  <dcterms:created xsi:type="dcterms:W3CDTF">2011-10-14T09:00:52Z</dcterms:created>
  <dcterms:modified xsi:type="dcterms:W3CDTF">2013-02-06T19:59:55Z</dcterms:modified>
</cp:coreProperties>
</file>