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501" autoAdjust="0"/>
  </p:normalViewPr>
  <p:slideViewPr>
    <p:cSldViewPr>
      <p:cViewPr varScale="1">
        <p:scale>
          <a:sx n="63" d="100"/>
          <a:sy n="63" d="100"/>
        </p:scale>
        <p:origin x="-159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CA9304-E99C-4712-908E-13340E1ED7C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DA2945-51BE-4BEA-9055-C4A153119C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735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DA2945-51BE-4BEA-9055-C4A153119C3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95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ČESKÝ JAZYK </a:t>
            </a:r>
          </a:p>
          <a:p>
            <a:r>
              <a:rPr lang="cs-CZ" dirty="0" smtClean="0"/>
              <a:t>ROČNÍK: </a:t>
            </a:r>
            <a:r>
              <a:rPr lang="cs-CZ" b="1" dirty="0"/>
              <a:t>8</a:t>
            </a:r>
            <a:r>
              <a:rPr lang="cs-CZ" b="1" dirty="0" smtClean="0"/>
              <a:t>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TVAROSLOVÍ  3 – ZÁJMENA 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Mgr. Kateřina Mládková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13. 8. 2012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VY_32_INOVACE_23_KM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331127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Anotace:</a:t>
            </a:r>
          </a:p>
          <a:p>
            <a:endParaRPr lang="cs-CZ" sz="2000" b="1" dirty="0"/>
          </a:p>
          <a:p>
            <a:r>
              <a:rPr lang="cs-CZ" sz="2000" b="1" dirty="0" smtClean="0"/>
              <a:t>Cílová skupina: Prezentace vytvořena jako doplněk učiva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pro </a:t>
            </a:r>
            <a:r>
              <a:rPr lang="cs-CZ" sz="2000" b="1" smtClean="0"/>
              <a:t>žáky 8. </a:t>
            </a:r>
            <a:r>
              <a:rPr lang="cs-CZ" sz="2000" b="1" dirty="0" smtClean="0"/>
              <a:t>ročníku</a:t>
            </a:r>
          </a:p>
          <a:p>
            <a:endParaRPr lang="cs-CZ" sz="2000" b="1" dirty="0"/>
          </a:p>
          <a:p>
            <a:r>
              <a:rPr lang="cs-CZ" sz="2000" b="1" dirty="0" smtClean="0"/>
              <a:t>Téma: Tvarosloví  3 – zájmena (</a:t>
            </a:r>
            <a:r>
              <a:rPr lang="cs-CZ" sz="2000" b="1" dirty="0" err="1" smtClean="0"/>
              <a:t>pronomina</a:t>
            </a:r>
            <a:r>
              <a:rPr lang="cs-CZ" sz="2000" b="1" dirty="0" smtClean="0"/>
              <a:t>)</a:t>
            </a:r>
          </a:p>
          <a:p>
            <a:endParaRPr lang="cs-CZ" sz="2000" b="1" dirty="0"/>
          </a:p>
          <a:p>
            <a:r>
              <a:rPr lang="cs-CZ" sz="2000" b="1" dirty="0" smtClean="0"/>
              <a:t>Cíl: Prezentace slouží k opakování a procvičování učiva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o zájmenech.</a:t>
            </a:r>
          </a:p>
          <a:p>
            <a:endParaRPr lang="cs-CZ" sz="2000" b="1" dirty="0"/>
          </a:p>
          <a:p>
            <a:r>
              <a:rPr lang="cs-CZ" sz="2000" b="1" dirty="0" smtClean="0"/>
              <a:t>Pomůcky: pracovní listy, psací potřeby</a:t>
            </a:r>
          </a:p>
          <a:p>
            <a:endParaRPr lang="cs-CZ" sz="2000" b="1" dirty="0"/>
          </a:p>
          <a:p>
            <a:r>
              <a:rPr lang="cs-CZ" sz="2000" b="1" dirty="0" smtClean="0"/>
              <a:t>Klíčová slova: zájmena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druhy zájmen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tvary zájmena jenž</a:t>
            </a:r>
          </a:p>
          <a:p>
            <a:endParaRPr lang="cs-CZ" sz="2000" b="1" dirty="0"/>
          </a:p>
          <a:p>
            <a:r>
              <a:rPr lang="cs-CZ" sz="2000" b="1" dirty="0" smtClean="0"/>
              <a:t>Pilotáž: Žáci si ověřili schopnost samostatně pracovat a aplikovat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své vědomosti. Žáci ocenili přehled druhů zájmen a tvořivé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činnostní učení.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7353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0"/>
            <a:ext cx="7841957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● OSOBNÍ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já, ty, on (ona, ono), my, vy, oni (ony, ona) + zvratné se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● PŘIVLASTŇOVACÍ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m</a:t>
            </a:r>
            <a:r>
              <a:rPr lang="cs-CZ" sz="2000" b="1" dirty="0" smtClean="0">
                <a:solidFill>
                  <a:srgbClr val="002060"/>
                </a:solidFill>
              </a:rPr>
              <a:t>ůj, tvůj, jeho, její, náš, váš, jejich + zvratné svůj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● UKAZOVACÍ</a:t>
            </a:r>
          </a:p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t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en (ta, to), tento, tenhle, onen, takový, týž, tentýž + sám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● TÁZACÍ</a:t>
            </a:r>
          </a:p>
          <a:p>
            <a:r>
              <a:rPr lang="cs-CZ" sz="2000" b="1" dirty="0">
                <a:solidFill>
                  <a:srgbClr val="7030A0"/>
                </a:solidFill>
              </a:rPr>
              <a:t>k</a:t>
            </a:r>
            <a:r>
              <a:rPr lang="cs-CZ" sz="2000" b="1" dirty="0" smtClean="0">
                <a:solidFill>
                  <a:srgbClr val="7030A0"/>
                </a:solidFill>
              </a:rPr>
              <a:t>do, co, jaký, který, čí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● VZTAŽNÁ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k</a:t>
            </a:r>
            <a:r>
              <a:rPr lang="cs-CZ" sz="2000" b="1" dirty="0" smtClean="0">
                <a:solidFill>
                  <a:srgbClr val="FF0000"/>
                </a:solidFill>
              </a:rPr>
              <a:t>do, co, jaký, který, čí + jenž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● NEURČITÁ</a:t>
            </a:r>
          </a:p>
          <a:p>
            <a:r>
              <a:rPr lang="cs-CZ" sz="2000" b="1" dirty="0">
                <a:solidFill>
                  <a:srgbClr val="00B050"/>
                </a:solidFill>
              </a:rPr>
              <a:t>n</a:t>
            </a:r>
            <a:r>
              <a:rPr lang="cs-CZ" sz="2000" b="1" dirty="0" smtClean="0">
                <a:solidFill>
                  <a:srgbClr val="00B050"/>
                </a:solidFill>
              </a:rPr>
              <a:t>ěkdo, něco, některý, nějaký, něčí, leckdo, lecco, ledakterý, 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ledajaký, kdokoli, cokoli, kdosi, jakýsi + každý všechen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/>
              <a:t>● ZÁPORNÁ</a:t>
            </a:r>
          </a:p>
          <a:p>
            <a:r>
              <a:rPr lang="cs-CZ" sz="2000" b="1" dirty="0"/>
              <a:t>n</a:t>
            </a:r>
            <a:r>
              <a:rPr lang="cs-CZ" sz="2000" b="1" dirty="0" smtClean="0"/>
              <a:t>ikdo, nic, nijaký, ničí + žádný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 </a:t>
            </a:r>
          </a:p>
          <a:p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581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06353"/>
            <a:ext cx="6406113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rgbClr val="0070C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PRACOVNÍ LIST 1 – SOUHRNNÁ CVIČENÍ K ZÁJMENŮM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5676" y="908720"/>
            <a:ext cx="8838445" cy="1631216"/>
          </a:xfrm>
          <a:prstGeom prst="rect">
            <a:avLst/>
          </a:prstGeom>
          <a:solidFill>
            <a:schemeClr val="bg2"/>
          </a:solidFill>
          <a:ln w="28575"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Doplňte zájmenem my, vy, mi:</a:t>
            </a:r>
          </a:p>
          <a:p>
            <a:r>
              <a:rPr lang="cs-CZ" sz="2000" b="1" dirty="0" smtClean="0"/>
              <a:t>Podej m…pero. M…se hlásíme první. V…se hlásíte také? V…jste m…dobře</a:t>
            </a:r>
          </a:p>
          <a:p>
            <a:r>
              <a:rPr lang="cs-CZ" sz="2000" b="1" dirty="0"/>
              <a:t>p</a:t>
            </a:r>
            <a:r>
              <a:rPr lang="cs-CZ" sz="2000" b="1" dirty="0" smtClean="0"/>
              <a:t>oradili. Ne m…, to spíš v…se mýlíte. Vysvětlíš m…příčinu smutku?  M…</a:t>
            </a:r>
          </a:p>
          <a:p>
            <a:r>
              <a:rPr lang="cs-CZ" sz="2000" b="1" dirty="0"/>
              <a:t>v</a:t>
            </a:r>
            <a:r>
              <a:rPr lang="cs-CZ" sz="2000" b="1" dirty="0" smtClean="0"/>
              <a:t>ám pomůžeme. Pozvání m…nepřišlo. Nemáte to doma v… Zítra m…to</a:t>
            </a:r>
          </a:p>
          <a:p>
            <a:r>
              <a:rPr lang="cs-CZ" sz="2000" b="1" dirty="0"/>
              <a:t>p</a:t>
            </a:r>
            <a:r>
              <a:rPr lang="cs-CZ" sz="2000" b="1" dirty="0" smtClean="0"/>
              <a:t>ovíš. Splňte m…to přání.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7156" y="2888000"/>
            <a:ext cx="9106844" cy="1631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2. Doplňte tvarem zájmena já:</a:t>
            </a:r>
          </a:p>
          <a:p>
            <a:r>
              <a:rPr lang="cs-CZ" sz="2000" b="1" dirty="0"/>
              <a:t>p</a:t>
            </a:r>
            <a:r>
              <a:rPr lang="cs-CZ" sz="2000" b="1" dirty="0" smtClean="0"/>
              <a:t>řišel pro …, vzal …s sebou, mohl se na …spolehnout, ukázal …nové kolo,</a:t>
            </a:r>
          </a:p>
          <a:p>
            <a:r>
              <a:rPr lang="cs-CZ" sz="2000" b="1" dirty="0"/>
              <a:t>z</a:t>
            </a:r>
            <a:r>
              <a:rPr lang="cs-CZ" sz="2000" b="1" dirty="0" smtClean="0"/>
              <a:t>avedl …domů, dovolil …odejít, seděl vedle …, stál přede …, tělo …bolelo, </a:t>
            </a:r>
          </a:p>
          <a:p>
            <a:r>
              <a:rPr lang="cs-CZ" sz="2000" b="1" dirty="0"/>
              <a:t>s</a:t>
            </a:r>
            <a:r>
              <a:rPr lang="cs-CZ" sz="2000" b="1" dirty="0" smtClean="0"/>
              <a:t>valy …zesílily, nedělal …potíže, psal o …, velmi …chválil, divili se ….,</a:t>
            </a:r>
          </a:p>
          <a:p>
            <a:r>
              <a:rPr lang="cs-CZ" sz="2000" b="1" dirty="0"/>
              <a:t>n</a:t>
            </a:r>
            <a:r>
              <a:rPr lang="cs-CZ" sz="2000" b="1" dirty="0" smtClean="0"/>
              <a:t>eposmívej se …, je …ho líto, je to pro …velká čest, slunce …opálilo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5676" y="4839432"/>
            <a:ext cx="8844409" cy="163121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3. Doplňte sebou nebo s sebou:</a:t>
            </a:r>
          </a:p>
          <a:p>
            <a:r>
              <a:rPr lang="cs-CZ" sz="2000" b="1" dirty="0" smtClean="0"/>
              <a:t>Vezměte si……….učebnice. Házel ……….celou noc. Neber nikoho ……….</a:t>
            </a:r>
          </a:p>
          <a:p>
            <a:r>
              <a:rPr lang="cs-CZ" sz="2000" b="1" dirty="0" smtClean="0"/>
              <a:t>Lovci měli ……….psy. To se poddá samo ………. Hodil ……….na postel.</a:t>
            </a:r>
          </a:p>
          <a:p>
            <a:r>
              <a:rPr lang="cs-CZ" sz="2000" b="1" dirty="0" smtClean="0"/>
              <a:t>Vzal jsem si ……….klíče. Mezi ……….si děláme schválnosti. Vojáci odvlekli</a:t>
            </a:r>
          </a:p>
          <a:p>
            <a:r>
              <a:rPr lang="cs-CZ" sz="2000" b="1" dirty="0" smtClean="0"/>
              <a:t>……….mnoho zajatců. Sám nad ……….se rozplakal. Nemám……….peníze.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098205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72410"/>
            <a:ext cx="6406113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70C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PRACOVNÍ LIST 2 – SOUHRNNÁ CVIČENÍ K ZÁJMENŮM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6773" y="980728"/>
            <a:ext cx="8475846" cy="193899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Doplňte správně koncovky:</a:t>
            </a:r>
          </a:p>
          <a:p>
            <a:r>
              <a:rPr lang="cs-CZ" sz="2000" b="1" dirty="0"/>
              <a:t>p</a:t>
            </a:r>
            <a:r>
              <a:rPr lang="cs-CZ" sz="2000" b="1" dirty="0" smtClean="0"/>
              <a:t>řinesla j…květiny, stála nad n…, slíbila j…navštívit, prosila j…o radu,</a:t>
            </a:r>
          </a:p>
          <a:p>
            <a:r>
              <a:rPr lang="cs-CZ" sz="2000" b="1" dirty="0"/>
              <a:t>z</a:t>
            </a:r>
            <a:r>
              <a:rPr lang="cs-CZ" sz="2000" b="1" dirty="0" smtClean="0"/>
              <a:t>aplatím za n…, přišla tam s n…, půjdu k n…, potrestám j…, dobře j…</a:t>
            </a:r>
          </a:p>
          <a:p>
            <a:r>
              <a:rPr lang="cs-CZ" sz="2000" b="1" dirty="0"/>
              <a:t>z</a:t>
            </a:r>
            <a:r>
              <a:rPr lang="cs-CZ" sz="2000" b="1" dirty="0" smtClean="0"/>
              <a:t>nala, vyhovím j…, vyhodím j…, mluvíme s n…, na </a:t>
            </a:r>
            <a:r>
              <a:rPr lang="cs-CZ" sz="2000" b="1" dirty="0" err="1" smtClean="0"/>
              <a:t>naš</a:t>
            </a:r>
            <a:r>
              <a:rPr lang="cs-CZ" sz="2000" b="1" dirty="0" smtClean="0"/>
              <a:t>…zahradě,</a:t>
            </a:r>
          </a:p>
          <a:p>
            <a:r>
              <a:rPr lang="cs-CZ" sz="2000" b="1" dirty="0"/>
              <a:t>n</a:t>
            </a:r>
            <a:r>
              <a:rPr lang="cs-CZ" sz="2000" b="1" dirty="0" smtClean="0"/>
              <a:t>a </a:t>
            </a:r>
            <a:r>
              <a:rPr lang="cs-CZ" sz="2000" b="1" dirty="0" err="1" smtClean="0"/>
              <a:t>naš</a:t>
            </a:r>
            <a:r>
              <a:rPr lang="cs-CZ" sz="2000" b="1" dirty="0" smtClean="0"/>
              <a:t> …zahradu, pod </a:t>
            </a:r>
            <a:r>
              <a:rPr lang="cs-CZ" sz="2000" b="1" dirty="0" err="1" smtClean="0"/>
              <a:t>naš</a:t>
            </a:r>
            <a:r>
              <a:rPr lang="cs-CZ" sz="2000" b="1" dirty="0" smtClean="0"/>
              <a:t>…zahradou, s </a:t>
            </a:r>
            <a:r>
              <a:rPr lang="cs-CZ" sz="2000" b="1" dirty="0" err="1" smtClean="0"/>
              <a:t>naš</a:t>
            </a:r>
            <a:r>
              <a:rPr lang="cs-CZ" sz="2000" b="1" dirty="0" smtClean="0"/>
              <a:t>…m….přáteli, z </a:t>
            </a:r>
            <a:r>
              <a:rPr lang="cs-CZ" sz="2000" b="1" dirty="0" err="1" smtClean="0"/>
              <a:t>vaš</a:t>
            </a:r>
            <a:r>
              <a:rPr lang="cs-CZ" sz="2000" b="1" dirty="0" smtClean="0"/>
              <a:t>…knih,</a:t>
            </a:r>
          </a:p>
          <a:p>
            <a:r>
              <a:rPr lang="cs-CZ" sz="2000" b="1" dirty="0"/>
              <a:t>v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naš</a:t>
            </a:r>
            <a:r>
              <a:rPr lang="cs-CZ" sz="2000" b="1" dirty="0" smtClean="0"/>
              <a:t>…škole, za </a:t>
            </a:r>
            <a:r>
              <a:rPr lang="cs-CZ" sz="2000" b="1" dirty="0" err="1" smtClean="0"/>
              <a:t>naš</a:t>
            </a:r>
            <a:r>
              <a:rPr lang="cs-CZ" sz="2000" b="1" dirty="0" smtClean="0"/>
              <a:t>…školou, před </a:t>
            </a:r>
            <a:r>
              <a:rPr lang="cs-CZ" sz="2000" b="1" dirty="0" err="1" smtClean="0"/>
              <a:t>naš</a:t>
            </a:r>
            <a:r>
              <a:rPr lang="cs-CZ" sz="2000" b="1" dirty="0" smtClean="0"/>
              <a:t>…školou, na </a:t>
            </a:r>
            <a:r>
              <a:rPr lang="cs-CZ" sz="2000" b="1" dirty="0" err="1" smtClean="0"/>
              <a:t>naš</a:t>
            </a:r>
            <a:r>
              <a:rPr lang="cs-CZ" sz="2000" b="1" dirty="0" smtClean="0"/>
              <a:t>….školu  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6773" y="3372961"/>
            <a:ext cx="7742825" cy="193899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2. Určete druhy zájmen a užijte je ve větách: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    • já,                       • nás                  • žádný            • se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    • váš                      • tobě                •  jenž              • takový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    • jejich                  • komu               • všechen         • onoho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    • nikdo                   • kterýsi            • my                  • každý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    • něco                    • který               • mi                  • ho</a:t>
            </a:r>
          </a:p>
        </p:txBody>
      </p:sp>
      <p:sp>
        <p:nvSpPr>
          <p:cNvPr id="5" name="Veselý obličej 4"/>
          <p:cNvSpPr/>
          <p:nvPr/>
        </p:nvSpPr>
        <p:spPr>
          <a:xfrm>
            <a:off x="7575276" y="573325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331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04225" y="389855"/>
            <a:ext cx="3033203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C0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Tvary zájmena jenž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196400"/>
            <a:ext cx="925445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√</a:t>
            </a:r>
            <a:r>
              <a:rPr lang="cs-CZ" sz="2400" b="1" dirty="0" smtClean="0">
                <a:solidFill>
                  <a:srgbClr val="002060"/>
                </a:solidFill>
              </a:rPr>
              <a:t> zopakujeme si podle učebnice jednotlivé tvary zájmena </a:t>
            </a:r>
            <a:r>
              <a:rPr lang="cs-CZ" sz="2400" b="1" dirty="0" smtClean="0">
                <a:solidFill>
                  <a:srgbClr val="C00000"/>
                </a:solidFill>
              </a:rPr>
              <a:t>jenž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√</a:t>
            </a:r>
            <a:r>
              <a:rPr lang="cs-CZ" sz="2400" b="1" dirty="0" smtClean="0">
                <a:solidFill>
                  <a:srgbClr val="002060"/>
                </a:solidFill>
              </a:rPr>
              <a:t> zájmeno</a:t>
            </a:r>
            <a:r>
              <a:rPr lang="cs-CZ" sz="2400" b="1" dirty="0" smtClean="0">
                <a:solidFill>
                  <a:srgbClr val="C00000"/>
                </a:solidFill>
              </a:rPr>
              <a:t> jenž </a:t>
            </a:r>
            <a:r>
              <a:rPr lang="cs-CZ" sz="2400" b="1" dirty="0" smtClean="0">
                <a:solidFill>
                  <a:srgbClr val="002060"/>
                </a:solidFill>
              </a:rPr>
              <a:t>má stejný význam jako zájmeno </a:t>
            </a:r>
            <a:r>
              <a:rPr lang="cs-CZ" sz="2400" b="1" dirty="0" smtClean="0">
                <a:solidFill>
                  <a:srgbClr val="C00000"/>
                </a:solidFill>
              </a:rPr>
              <a:t>který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√</a:t>
            </a:r>
            <a:r>
              <a:rPr lang="cs-CZ" sz="2400" b="1" dirty="0" smtClean="0">
                <a:solidFill>
                  <a:srgbClr val="002060"/>
                </a:solidFill>
              </a:rPr>
              <a:t> užívá se řidčeji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√</a:t>
            </a:r>
            <a:r>
              <a:rPr lang="cs-CZ" sz="2400" b="1" dirty="0" smtClean="0">
                <a:solidFill>
                  <a:srgbClr val="002060"/>
                </a:solidFill>
              </a:rPr>
              <a:t> některé tvary (</a:t>
            </a:r>
            <a:r>
              <a:rPr lang="cs-CZ" sz="2400" b="1" dirty="0" smtClean="0">
                <a:solidFill>
                  <a:srgbClr val="C00000"/>
                </a:solidFill>
              </a:rPr>
              <a:t>již a jež</a:t>
            </a:r>
            <a:r>
              <a:rPr lang="cs-CZ" sz="2400" b="1" dirty="0" smtClean="0">
                <a:solidFill>
                  <a:srgbClr val="002060"/>
                </a:solidFill>
              </a:rPr>
              <a:t>) jsou knižní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√</a:t>
            </a:r>
            <a:r>
              <a:rPr lang="cs-CZ" sz="2400" b="1" dirty="0" smtClean="0">
                <a:solidFill>
                  <a:srgbClr val="002060"/>
                </a:solidFill>
              </a:rPr>
              <a:t> zájmeno</a:t>
            </a:r>
            <a:r>
              <a:rPr lang="cs-CZ" sz="2400" b="1" dirty="0" smtClean="0">
                <a:solidFill>
                  <a:srgbClr val="C00000"/>
                </a:solidFill>
              </a:rPr>
              <a:t> jenž </a:t>
            </a:r>
            <a:r>
              <a:rPr lang="cs-CZ" sz="2400" b="1" dirty="0" smtClean="0">
                <a:solidFill>
                  <a:srgbClr val="002060"/>
                </a:solidFill>
              </a:rPr>
              <a:t>užíváme jen v psané projevu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Program Files (x86)\Microsoft Office\MEDIA\CAGCAT10\j01833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471" y="3135392"/>
            <a:ext cx="1805940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24089"/>
            <a:ext cx="1825142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9433" y="4934173"/>
            <a:ext cx="394601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Autobus, který rozváží děti do školy,</a:t>
            </a:r>
          </a:p>
          <a:p>
            <a:r>
              <a:rPr lang="cs-CZ" dirty="0"/>
              <a:t>m</a:t>
            </a:r>
            <a:r>
              <a:rPr lang="cs-CZ" dirty="0" smtClean="0"/>
              <a:t>ěl dnes ráno zpoždění.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Verdana"/>
                <a:ea typeface="Verdana"/>
                <a:cs typeface="Verdana"/>
              </a:rPr>
              <a:t>�</a:t>
            </a:r>
            <a:r>
              <a:rPr lang="cs-CZ" sz="2000" dirty="0" smtClean="0">
                <a:solidFill>
                  <a:srgbClr val="FF0000"/>
                </a:solidFill>
              </a:rPr>
              <a:t>nahraďte zájmenem jenž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40245" y="4949562"/>
            <a:ext cx="344998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Růže, které kvetou na zahradě,</a:t>
            </a:r>
          </a:p>
          <a:p>
            <a:r>
              <a:rPr lang="cs-CZ" dirty="0"/>
              <a:t>k</a:t>
            </a:r>
            <a:r>
              <a:rPr lang="cs-CZ" dirty="0" smtClean="0"/>
              <a:t>rásně kvetou.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Verdana"/>
                <a:ea typeface="Verdana"/>
                <a:cs typeface="Verdana"/>
              </a:rPr>
              <a:t>�</a:t>
            </a:r>
            <a:r>
              <a:rPr lang="cs-CZ" sz="2000" dirty="0" smtClean="0">
                <a:solidFill>
                  <a:srgbClr val="FF0000"/>
                </a:solidFill>
              </a:rPr>
              <a:t>nahraďte zájmenem jenž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17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56" y="2872612"/>
            <a:ext cx="1707185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10425" y="294263"/>
            <a:ext cx="4923143" cy="523220"/>
          </a:xfrm>
          <a:prstGeom prst="rect">
            <a:avLst/>
          </a:prstGeom>
          <a:noFill/>
          <a:ln w="38100">
            <a:solidFill>
              <a:srgbClr val="002060"/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Činnostní učení ve dvojicích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Veselý obličej 2"/>
          <p:cNvSpPr/>
          <p:nvPr/>
        </p:nvSpPr>
        <p:spPr>
          <a:xfrm>
            <a:off x="7524328" y="294263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79119" y="1412776"/>
            <a:ext cx="83857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Vymyslete (podle předchozího vzoru) k obrázkům věty s příslušnými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tvary zájmen který, jenž.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2052" name="Picture 4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210025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6171778" y="2549676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5" name="Picture 7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696840"/>
            <a:ext cx="1195121" cy="1995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8446" y="5024628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9119" y="3115464"/>
            <a:ext cx="4299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A)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94756" y="3086343"/>
            <a:ext cx="4251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B)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44234" y="2715354"/>
            <a:ext cx="4331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C)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40403" y="5294547"/>
            <a:ext cx="4363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D)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50501" y="5094492"/>
            <a:ext cx="4171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E)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92403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85566"/>
            <a:ext cx="6971780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                            A na závěr …….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co vám možná uniklo při hodinách přírodopisu: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094110"/>
            <a:ext cx="9036448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Verdana"/>
                <a:ea typeface="Verdana"/>
                <a:cs typeface="Verdana"/>
              </a:rPr>
              <a:t>√</a:t>
            </a:r>
            <a:r>
              <a:rPr lang="cs-CZ" sz="2400" b="1" dirty="0" smtClean="0">
                <a:latin typeface="Verdana"/>
                <a:ea typeface="Verdana"/>
                <a:cs typeface="Verdana"/>
              </a:rPr>
              <a:t>  </a:t>
            </a:r>
            <a:r>
              <a:rPr lang="cs-CZ" sz="2400" b="1" dirty="0" smtClean="0">
                <a:latin typeface="Comic Sans MS" pitchFamily="66" charset="0"/>
              </a:rPr>
              <a:t>Ke stáru už mají lidi srdce pomalejší, proto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 jim </a:t>
            </a:r>
            <a:r>
              <a:rPr lang="cs-CZ" sz="2400" b="1" dirty="0" smtClean="0">
                <a:latin typeface="Comic Sans MS" pitchFamily="66" charset="0"/>
              </a:rPr>
              <a:t>do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něj</a:t>
            </a:r>
          </a:p>
          <a:p>
            <a:r>
              <a:rPr lang="cs-CZ" sz="2400" b="1" dirty="0" smtClean="0">
                <a:latin typeface="Comic Sans MS" pitchFamily="66" charset="0"/>
              </a:rPr>
              <a:t>   doktor občas musí namontovat budík.</a:t>
            </a:r>
          </a:p>
          <a:p>
            <a:endParaRPr lang="cs-CZ" sz="2400" b="1" dirty="0" smtClean="0">
              <a:latin typeface="Comic Sans MS" pitchFamily="66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Verdana"/>
                <a:ea typeface="Verdana"/>
                <a:cs typeface="Verdana"/>
              </a:rPr>
              <a:t>√ </a:t>
            </a:r>
            <a:r>
              <a:rPr lang="cs-CZ" sz="2400" b="1" dirty="0" smtClean="0">
                <a:latin typeface="Verdana"/>
                <a:ea typeface="Verdana"/>
                <a:cs typeface="Verdana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Na prsou máme hrudní kost a k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ní</a:t>
            </a:r>
            <a:r>
              <a:rPr lang="cs-CZ" sz="2400" b="1" dirty="0" smtClean="0">
                <a:latin typeface="Comic Sans MS" pitchFamily="66" charset="0"/>
              </a:rPr>
              <a:t> jsou přilepená žebra.</a:t>
            </a:r>
          </a:p>
          <a:p>
            <a:endParaRPr lang="cs-CZ" sz="2400" b="1" dirty="0" smtClean="0">
              <a:latin typeface="Comic Sans MS" pitchFamily="66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Verdana"/>
                <a:ea typeface="Verdana"/>
                <a:cs typeface="Verdana"/>
              </a:rPr>
              <a:t>√</a:t>
            </a:r>
            <a:r>
              <a:rPr lang="cs-CZ" sz="2400" b="1" dirty="0" smtClean="0">
                <a:latin typeface="Verdana"/>
                <a:ea typeface="Verdana"/>
                <a:cs typeface="Verdana"/>
              </a:rPr>
              <a:t>  </a:t>
            </a:r>
            <a:r>
              <a:rPr lang="cs-CZ" sz="2400" b="1" dirty="0" smtClean="0">
                <a:latin typeface="Comic Sans MS" pitchFamily="66" charset="0"/>
              </a:rPr>
              <a:t>Kůže je největší orgán, protože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 ji </a:t>
            </a:r>
            <a:r>
              <a:rPr lang="cs-CZ" sz="2400" b="1" dirty="0" smtClean="0">
                <a:latin typeface="Comic Sans MS" pitchFamily="66" charset="0"/>
              </a:rPr>
              <a:t>máme úplně všude.</a:t>
            </a:r>
          </a:p>
          <a:p>
            <a:r>
              <a:rPr lang="cs-CZ" sz="2400" b="1" dirty="0" smtClean="0">
                <a:latin typeface="Comic Sans MS" pitchFamily="66" charset="0"/>
              </a:rPr>
              <a:t>   Je to vlastně povlak, ve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kterém</a:t>
            </a:r>
            <a:r>
              <a:rPr lang="cs-CZ" sz="2400" b="1" dirty="0" smtClean="0">
                <a:latin typeface="Comic Sans MS" pitchFamily="66" charset="0"/>
              </a:rPr>
              <a:t> nosíme tělo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7100988" y="5388808"/>
            <a:ext cx="914400" cy="914400"/>
          </a:xfrm>
          <a:prstGeom prst="smileyFac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451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3246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Zdroje:</a:t>
            </a:r>
          </a:p>
          <a:p>
            <a:endParaRPr lang="cs-CZ" sz="2000" dirty="0"/>
          </a:p>
          <a:p>
            <a:r>
              <a:rPr lang="cs-CZ" sz="2000" dirty="0" smtClean="0"/>
              <a:t>Vlastní tvorba</a:t>
            </a:r>
          </a:p>
          <a:p>
            <a:r>
              <a:rPr lang="cs-CZ" sz="2000" dirty="0" smtClean="0"/>
              <a:t>www.office.microsoft.com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8605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201</TotalTime>
  <Words>809</Words>
  <Application>Microsoft Office PowerPoint</Application>
  <PresentationFormat>Předvádění na obrazovce (4:3)</PresentationFormat>
  <Paragraphs>123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Mládková</dc:creator>
  <cp:lastModifiedBy>ZS SLOVAN</cp:lastModifiedBy>
  <cp:revision>25</cp:revision>
  <dcterms:created xsi:type="dcterms:W3CDTF">2011-10-14T09:00:52Z</dcterms:created>
  <dcterms:modified xsi:type="dcterms:W3CDTF">2013-02-06T20:12:23Z</dcterms:modified>
</cp:coreProperties>
</file>