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E6B664-5710-4124-A2A9-FB8959BDBE87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70A2406-4267-4DC3-BC9D-74415378C493}">
      <dgm:prSet phldrT="[Text]" custT="1"/>
      <dgm:spPr/>
      <dgm:t>
        <a:bodyPr/>
        <a:lstStyle/>
        <a:p>
          <a:r>
            <a:rPr lang="cs-CZ" sz="2400" b="1" dirty="0" smtClean="0">
              <a:solidFill>
                <a:srgbClr val="C00000"/>
              </a:solidFill>
            </a:rPr>
            <a:t>číslovky</a:t>
          </a:r>
          <a:endParaRPr lang="cs-CZ" sz="2400" b="1" dirty="0">
            <a:solidFill>
              <a:srgbClr val="C00000"/>
            </a:solidFill>
          </a:endParaRPr>
        </a:p>
      </dgm:t>
    </dgm:pt>
    <dgm:pt modelId="{9B09C26E-6BB0-44E4-B4E5-F8522123ECDF}" type="parTrans" cxnId="{D3CAC5FB-B427-4F4A-89EE-CC043832ED11}">
      <dgm:prSet/>
      <dgm:spPr/>
      <dgm:t>
        <a:bodyPr/>
        <a:lstStyle/>
        <a:p>
          <a:endParaRPr lang="cs-CZ"/>
        </a:p>
      </dgm:t>
    </dgm:pt>
    <dgm:pt modelId="{72F0439D-62DD-43AF-8ED5-3D43B359A83A}" type="sibTrans" cxnId="{D3CAC5FB-B427-4F4A-89EE-CC043832ED11}">
      <dgm:prSet/>
      <dgm:spPr/>
      <dgm:t>
        <a:bodyPr/>
        <a:lstStyle/>
        <a:p>
          <a:endParaRPr lang="cs-CZ"/>
        </a:p>
      </dgm:t>
    </dgm:pt>
    <dgm:pt modelId="{6D9ACBAD-9F81-4C54-B5E8-2C151B3BBA6C}">
      <dgm:prSet phldrT="[Text]" custT="1"/>
      <dgm:spPr>
        <a:solidFill>
          <a:schemeClr val="tx1">
            <a:lumMod val="25000"/>
            <a:lumOff val="75000"/>
          </a:schemeClr>
        </a:solidFill>
      </dgm:spPr>
      <dgm:t>
        <a:bodyPr/>
        <a:lstStyle/>
        <a:p>
          <a:r>
            <a:rPr lang="cs-CZ" sz="2000" b="1" dirty="0" smtClean="0">
              <a:solidFill>
                <a:srgbClr val="C00000"/>
              </a:solidFill>
            </a:rPr>
            <a:t>ZÁKLADNÍ</a:t>
          </a:r>
        </a:p>
        <a:p>
          <a:r>
            <a:rPr lang="cs-CZ" sz="2000" b="1" dirty="0" smtClean="0">
              <a:solidFill>
                <a:srgbClr val="C00000"/>
              </a:solidFill>
            </a:rPr>
            <a:t>KOLIK?</a:t>
          </a:r>
        </a:p>
        <a:p>
          <a:r>
            <a:rPr lang="cs-CZ" sz="1400" b="1" dirty="0" smtClean="0">
              <a:solidFill>
                <a:schemeClr val="tx1"/>
              </a:solidFill>
            </a:rPr>
            <a:t>jeden, dvacet sedm,</a:t>
          </a:r>
        </a:p>
        <a:p>
          <a:r>
            <a:rPr lang="cs-CZ" sz="1400" b="1" dirty="0" smtClean="0">
              <a:solidFill>
                <a:schemeClr val="tx1"/>
              </a:solidFill>
            </a:rPr>
            <a:t>tisíc, několik, mnoho, málo</a:t>
          </a:r>
          <a:endParaRPr lang="cs-CZ" sz="1400" b="1" dirty="0">
            <a:solidFill>
              <a:schemeClr val="tx1"/>
            </a:solidFill>
          </a:endParaRPr>
        </a:p>
      </dgm:t>
    </dgm:pt>
    <dgm:pt modelId="{9367B3B8-343B-4A75-B323-EE543A659B31}" type="parTrans" cxnId="{FB8A48C5-353A-4DEC-8A80-010CC075C0D0}">
      <dgm:prSet/>
      <dgm:spPr/>
      <dgm:t>
        <a:bodyPr/>
        <a:lstStyle/>
        <a:p>
          <a:endParaRPr lang="cs-CZ"/>
        </a:p>
      </dgm:t>
    </dgm:pt>
    <dgm:pt modelId="{5827EB44-9C51-4ED0-AC3B-2969C70F7895}" type="sibTrans" cxnId="{FB8A48C5-353A-4DEC-8A80-010CC075C0D0}">
      <dgm:prSet/>
      <dgm:spPr/>
      <dgm:t>
        <a:bodyPr/>
        <a:lstStyle/>
        <a:p>
          <a:endParaRPr lang="cs-CZ"/>
        </a:p>
      </dgm:t>
    </dgm:pt>
    <dgm:pt modelId="{7731131E-1363-4C13-9FF6-319408DE86DC}">
      <dgm:prSet phldrT="[Text]" custT="1"/>
      <dgm:spPr>
        <a:solidFill>
          <a:srgbClr val="FFFF00"/>
        </a:solidFill>
      </dgm:spPr>
      <dgm:t>
        <a:bodyPr/>
        <a:lstStyle/>
        <a:p>
          <a:r>
            <a:rPr lang="cs-CZ" sz="2000" b="1" dirty="0" smtClean="0">
              <a:solidFill>
                <a:srgbClr val="002060"/>
              </a:solidFill>
            </a:rPr>
            <a:t>ŘADOVÉ</a:t>
          </a:r>
        </a:p>
        <a:p>
          <a:r>
            <a:rPr lang="cs-CZ" sz="2000" b="1" dirty="0" smtClean="0">
              <a:solidFill>
                <a:srgbClr val="002060"/>
              </a:solidFill>
            </a:rPr>
            <a:t>KOLIKÁTÝ?</a:t>
          </a:r>
        </a:p>
        <a:p>
          <a:r>
            <a:rPr lang="cs-CZ" sz="1400" b="1" dirty="0" smtClean="0">
              <a:solidFill>
                <a:schemeClr val="tx1"/>
              </a:solidFill>
            </a:rPr>
            <a:t>první</a:t>
          </a:r>
        </a:p>
        <a:p>
          <a:r>
            <a:rPr lang="cs-CZ" sz="1400" b="1" dirty="0" smtClean="0">
              <a:solidFill>
                <a:schemeClr val="tx1"/>
              </a:solidFill>
            </a:rPr>
            <a:t>sedmý, dvacátý, stý, několikátý</a:t>
          </a:r>
          <a:endParaRPr lang="cs-CZ" sz="1400" b="1" dirty="0">
            <a:solidFill>
              <a:schemeClr val="tx1"/>
            </a:solidFill>
          </a:endParaRPr>
        </a:p>
      </dgm:t>
    </dgm:pt>
    <dgm:pt modelId="{D2E7672C-5599-475C-902B-B9F44D8D6DBF}" type="parTrans" cxnId="{3ECAE12D-943A-4054-AEE5-A4DD396E4EDA}">
      <dgm:prSet/>
      <dgm:spPr/>
      <dgm:t>
        <a:bodyPr/>
        <a:lstStyle/>
        <a:p>
          <a:endParaRPr lang="cs-CZ"/>
        </a:p>
      </dgm:t>
    </dgm:pt>
    <dgm:pt modelId="{BF7F9CAD-9CCD-4551-8DC3-440FA2EC7CC3}" type="sibTrans" cxnId="{3ECAE12D-943A-4054-AEE5-A4DD396E4EDA}">
      <dgm:prSet/>
      <dgm:spPr/>
      <dgm:t>
        <a:bodyPr/>
        <a:lstStyle/>
        <a:p>
          <a:endParaRPr lang="cs-CZ"/>
        </a:p>
      </dgm:t>
    </dgm:pt>
    <dgm:pt modelId="{AF97B2BB-3FFE-423E-A74B-235EA1522BC5}">
      <dgm:prSet phldrT="[Text]" custT="1"/>
      <dgm:spPr>
        <a:solidFill>
          <a:srgbClr val="00B0F0"/>
        </a:solidFill>
      </dgm:spPr>
      <dgm:t>
        <a:bodyPr/>
        <a:lstStyle/>
        <a:p>
          <a:r>
            <a:rPr lang="cs-CZ" sz="2000" b="1" dirty="0" smtClean="0">
              <a:solidFill>
                <a:srgbClr val="FFFF00"/>
              </a:solidFill>
            </a:rPr>
            <a:t>DRUHOVÉ</a:t>
          </a:r>
        </a:p>
        <a:p>
          <a:r>
            <a:rPr lang="cs-CZ" sz="2000" b="1" dirty="0" smtClean="0">
              <a:solidFill>
                <a:srgbClr val="FFFF00"/>
              </a:solidFill>
            </a:rPr>
            <a:t>KOLIKERÝ?</a:t>
          </a:r>
        </a:p>
        <a:p>
          <a:r>
            <a:rPr lang="cs-CZ" sz="1400" b="1" dirty="0" smtClean="0">
              <a:solidFill>
                <a:schemeClr val="tx1"/>
              </a:solidFill>
            </a:rPr>
            <a:t>dvojí, paterý, desatero,     stero, vícero, několikerý</a:t>
          </a:r>
          <a:endParaRPr lang="cs-CZ" sz="1400" b="1" dirty="0">
            <a:solidFill>
              <a:schemeClr val="tx1"/>
            </a:solidFill>
          </a:endParaRPr>
        </a:p>
      </dgm:t>
    </dgm:pt>
    <dgm:pt modelId="{6AA0B7B8-7DC2-431E-8422-23B97E59EC4B}" type="parTrans" cxnId="{2022D217-19F1-4B5A-B025-80B5A3EAD737}">
      <dgm:prSet/>
      <dgm:spPr/>
      <dgm:t>
        <a:bodyPr/>
        <a:lstStyle/>
        <a:p>
          <a:endParaRPr lang="cs-CZ"/>
        </a:p>
      </dgm:t>
    </dgm:pt>
    <dgm:pt modelId="{C3E6D335-502F-443B-BCE5-3C3642AC7D77}" type="sibTrans" cxnId="{2022D217-19F1-4B5A-B025-80B5A3EAD737}">
      <dgm:prSet/>
      <dgm:spPr/>
      <dgm:t>
        <a:bodyPr/>
        <a:lstStyle/>
        <a:p>
          <a:endParaRPr lang="cs-CZ"/>
        </a:p>
      </dgm:t>
    </dgm:pt>
    <dgm:pt modelId="{64E5DA98-8856-423F-B058-9C81DA659DE3}">
      <dgm:prSet phldrT="[Text]" custT="1"/>
      <dgm:spPr/>
      <dgm:t>
        <a:bodyPr/>
        <a:lstStyle/>
        <a:p>
          <a:r>
            <a:rPr lang="cs-CZ" sz="2000" b="1" dirty="0" smtClean="0">
              <a:solidFill>
                <a:srgbClr val="FF0000"/>
              </a:solidFill>
            </a:rPr>
            <a:t>     NÁSOBNÉ</a:t>
          </a:r>
        </a:p>
        <a:p>
          <a:r>
            <a:rPr lang="cs-CZ" sz="1400" b="1" dirty="0" smtClean="0">
              <a:solidFill>
                <a:srgbClr val="FF0000"/>
              </a:solidFill>
            </a:rPr>
            <a:t>        KOLIKRÁT,</a:t>
          </a:r>
        </a:p>
        <a:p>
          <a:r>
            <a:rPr lang="cs-CZ" sz="1400" b="1" dirty="0" smtClean="0">
              <a:solidFill>
                <a:srgbClr val="FF0000"/>
              </a:solidFill>
            </a:rPr>
            <a:t>        KOLIKANÁSOBNÝ?</a:t>
          </a:r>
        </a:p>
        <a:p>
          <a:r>
            <a:rPr lang="cs-CZ" sz="1400" b="1" dirty="0" smtClean="0">
              <a:solidFill>
                <a:schemeClr val="tx1"/>
              </a:solidFill>
            </a:rPr>
            <a:t>třikrát, dvojnásobný, </a:t>
          </a:r>
        </a:p>
        <a:p>
          <a:r>
            <a:rPr lang="cs-CZ" sz="1400" b="1" dirty="0" smtClean="0">
              <a:solidFill>
                <a:schemeClr val="tx1"/>
              </a:solidFill>
            </a:rPr>
            <a:t>několikrát, mnohonásobný</a:t>
          </a:r>
          <a:endParaRPr lang="cs-CZ" sz="1400" b="1" dirty="0">
            <a:solidFill>
              <a:schemeClr val="tx1"/>
            </a:solidFill>
          </a:endParaRPr>
        </a:p>
      </dgm:t>
    </dgm:pt>
    <dgm:pt modelId="{9FACAFB2-CD97-4931-BFD6-16B0F092FF81}" type="parTrans" cxnId="{3C774B5C-7764-4D9D-856A-8B0C93434A64}">
      <dgm:prSet/>
      <dgm:spPr/>
      <dgm:t>
        <a:bodyPr/>
        <a:lstStyle/>
        <a:p>
          <a:endParaRPr lang="cs-CZ"/>
        </a:p>
      </dgm:t>
    </dgm:pt>
    <dgm:pt modelId="{8CD41C98-B411-47DA-984F-831F68E1706B}" type="sibTrans" cxnId="{3C774B5C-7764-4D9D-856A-8B0C93434A64}">
      <dgm:prSet/>
      <dgm:spPr/>
      <dgm:t>
        <a:bodyPr/>
        <a:lstStyle/>
        <a:p>
          <a:endParaRPr lang="cs-CZ"/>
        </a:p>
      </dgm:t>
    </dgm:pt>
    <dgm:pt modelId="{1D475103-AB46-4348-993A-3FB7BA41BCC9}" type="pres">
      <dgm:prSet presAssocID="{F7E6B664-5710-4124-A2A9-FB8959BDBE87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A81AEBB-3CF2-4193-A6E3-9D788C7B3693}" type="pres">
      <dgm:prSet presAssocID="{F7E6B664-5710-4124-A2A9-FB8959BDBE87}" presName="matrix" presStyleCnt="0"/>
      <dgm:spPr/>
    </dgm:pt>
    <dgm:pt modelId="{061C593B-FBA4-4E66-B802-42CD0ED5D481}" type="pres">
      <dgm:prSet presAssocID="{F7E6B664-5710-4124-A2A9-FB8959BDBE87}" presName="tile1" presStyleLbl="node1" presStyleIdx="0" presStyleCnt="4"/>
      <dgm:spPr/>
      <dgm:t>
        <a:bodyPr/>
        <a:lstStyle/>
        <a:p>
          <a:endParaRPr lang="cs-CZ"/>
        </a:p>
      </dgm:t>
    </dgm:pt>
    <dgm:pt modelId="{07D3ACDE-F806-4A75-9356-1CAC621D33F5}" type="pres">
      <dgm:prSet presAssocID="{F7E6B664-5710-4124-A2A9-FB8959BDBE87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FF9DDE9-D7A4-4537-93EA-E5F542F3865F}" type="pres">
      <dgm:prSet presAssocID="{F7E6B664-5710-4124-A2A9-FB8959BDBE87}" presName="tile2" presStyleLbl="node1" presStyleIdx="1" presStyleCnt="4"/>
      <dgm:spPr/>
      <dgm:t>
        <a:bodyPr/>
        <a:lstStyle/>
        <a:p>
          <a:endParaRPr lang="cs-CZ"/>
        </a:p>
      </dgm:t>
    </dgm:pt>
    <dgm:pt modelId="{D98CB03B-196B-4B83-93B2-D1E2FAD005BF}" type="pres">
      <dgm:prSet presAssocID="{F7E6B664-5710-4124-A2A9-FB8959BDBE87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BF8CAC4-33C8-415C-87CA-DA96EE114025}" type="pres">
      <dgm:prSet presAssocID="{F7E6B664-5710-4124-A2A9-FB8959BDBE87}" presName="tile3" presStyleLbl="node1" presStyleIdx="2" presStyleCnt="4" custLinFactNeighborX="388" custLinFactNeighborY="-2761"/>
      <dgm:spPr/>
      <dgm:t>
        <a:bodyPr/>
        <a:lstStyle/>
        <a:p>
          <a:endParaRPr lang="cs-CZ"/>
        </a:p>
      </dgm:t>
    </dgm:pt>
    <dgm:pt modelId="{890F9853-1254-495D-AC03-A3AFC92FF277}" type="pres">
      <dgm:prSet presAssocID="{F7E6B664-5710-4124-A2A9-FB8959BDBE87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DACA94-3F00-4D19-A315-C17B9DC52A2A}" type="pres">
      <dgm:prSet presAssocID="{F7E6B664-5710-4124-A2A9-FB8959BDBE87}" presName="tile4" presStyleLbl="node1" presStyleIdx="3" presStyleCnt="4" custScaleX="107897" custScaleY="103129" custLinFactNeighborX="-4304" custLinFactNeighborY="-5517"/>
      <dgm:spPr/>
      <dgm:t>
        <a:bodyPr/>
        <a:lstStyle/>
        <a:p>
          <a:endParaRPr lang="cs-CZ"/>
        </a:p>
      </dgm:t>
    </dgm:pt>
    <dgm:pt modelId="{6EB35EAB-25D7-40BB-A383-89ABCB9DE493}" type="pres">
      <dgm:prSet presAssocID="{F7E6B664-5710-4124-A2A9-FB8959BDBE87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1D3A7A-214A-4349-B9D5-5736974CFB26}" type="pres">
      <dgm:prSet presAssocID="{F7E6B664-5710-4124-A2A9-FB8959BDBE87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</dgm:ptLst>
  <dgm:cxnLst>
    <dgm:cxn modelId="{3B6BD758-8958-489E-ABBD-2FE5AA3EC819}" type="presOf" srcId="{6D9ACBAD-9F81-4C54-B5E8-2C151B3BBA6C}" destId="{061C593B-FBA4-4E66-B802-42CD0ED5D481}" srcOrd="0" destOrd="0" presId="urn:microsoft.com/office/officeart/2005/8/layout/matrix1"/>
    <dgm:cxn modelId="{64FB217C-867C-4086-9729-36892F6B502F}" type="presOf" srcId="{6D9ACBAD-9F81-4C54-B5E8-2C151B3BBA6C}" destId="{07D3ACDE-F806-4A75-9356-1CAC621D33F5}" srcOrd="1" destOrd="0" presId="urn:microsoft.com/office/officeart/2005/8/layout/matrix1"/>
    <dgm:cxn modelId="{9AA4B37D-D111-478D-BE8B-8B155A09AC39}" type="presOf" srcId="{AF97B2BB-3FFE-423E-A74B-235EA1522BC5}" destId="{890F9853-1254-495D-AC03-A3AFC92FF277}" srcOrd="1" destOrd="0" presId="urn:microsoft.com/office/officeart/2005/8/layout/matrix1"/>
    <dgm:cxn modelId="{39BD35C9-027A-4C30-8E4A-3FD6E9B09099}" type="presOf" srcId="{64E5DA98-8856-423F-B058-9C81DA659DE3}" destId="{6EB35EAB-25D7-40BB-A383-89ABCB9DE493}" srcOrd="1" destOrd="0" presId="urn:microsoft.com/office/officeart/2005/8/layout/matrix1"/>
    <dgm:cxn modelId="{D3CAC5FB-B427-4F4A-89EE-CC043832ED11}" srcId="{F7E6B664-5710-4124-A2A9-FB8959BDBE87}" destId="{470A2406-4267-4DC3-BC9D-74415378C493}" srcOrd="0" destOrd="0" parTransId="{9B09C26E-6BB0-44E4-B4E5-F8522123ECDF}" sibTransId="{72F0439D-62DD-43AF-8ED5-3D43B359A83A}"/>
    <dgm:cxn modelId="{FB8A48C5-353A-4DEC-8A80-010CC075C0D0}" srcId="{470A2406-4267-4DC3-BC9D-74415378C493}" destId="{6D9ACBAD-9F81-4C54-B5E8-2C151B3BBA6C}" srcOrd="0" destOrd="0" parTransId="{9367B3B8-343B-4A75-B323-EE543A659B31}" sibTransId="{5827EB44-9C51-4ED0-AC3B-2969C70F7895}"/>
    <dgm:cxn modelId="{F29576B3-CE18-4EF6-9C96-BE9C8F4B5CD1}" type="presOf" srcId="{64E5DA98-8856-423F-B058-9C81DA659DE3}" destId="{14DACA94-3F00-4D19-A315-C17B9DC52A2A}" srcOrd="0" destOrd="0" presId="urn:microsoft.com/office/officeart/2005/8/layout/matrix1"/>
    <dgm:cxn modelId="{3C774B5C-7764-4D9D-856A-8B0C93434A64}" srcId="{470A2406-4267-4DC3-BC9D-74415378C493}" destId="{64E5DA98-8856-423F-B058-9C81DA659DE3}" srcOrd="3" destOrd="0" parTransId="{9FACAFB2-CD97-4931-BFD6-16B0F092FF81}" sibTransId="{8CD41C98-B411-47DA-984F-831F68E1706B}"/>
    <dgm:cxn modelId="{3FF02F5E-188E-4F61-8B4D-064C483BB368}" type="presOf" srcId="{7731131E-1363-4C13-9FF6-319408DE86DC}" destId="{9FF9DDE9-D7A4-4537-93EA-E5F542F3865F}" srcOrd="0" destOrd="0" presId="urn:microsoft.com/office/officeart/2005/8/layout/matrix1"/>
    <dgm:cxn modelId="{1945417F-FE5F-45BE-AC71-F397DEE1AA2F}" type="presOf" srcId="{7731131E-1363-4C13-9FF6-319408DE86DC}" destId="{D98CB03B-196B-4B83-93B2-D1E2FAD005BF}" srcOrd="1" destOrd="0" presId="urn:microsoft.com/office/officeart/2005/8/layout/matrix1"/>
    <dgm:cxn modelId="{358C7D3B-A21E-4924-B76F-3D4BCA16BB68}" type="presOf" srcId="{F7E6B664-5710-4124-A2A9-FB8959BDBE87}" destId="{1D475103-AB46-4348-993A-3FB7BA41BCC9}" srcOrd="0" destOrd="0" presId="urn:microsoft.com/office/officeart/2005/8/layout/matrix1"/>
    <dgm:cxn modelId="{19CD93E1-43C2-4BDF-B1EF-8945D8E76B69}" type="presOf" srcId="{AF97B2BB-3FFE-423E-A74B-235EA1522BC5}" destId="{CBF8CAC4-33C8-415C-87CA-DA96EE114025}" srcOrd="0" destOrd="0" presId="urn:microsoft.com/office/officeart/2005/8/layout/matrix1"/>
    <dgm:cxn modelId="{3ECAE12D-943A-4054-AEE5-A4DD396E4EDA}" srcId="{470A2406-4267-4DC3-BC9D-74415378C493}" destId="{7731131E-1363-4C13-9FF6-319408DE86DC}" srcOrd="1" destOrd="0" parTransId="{D2E7672C-5599-475C-902B-B9F44D8D6DBF}" sibTransId="{BF7F9CAD-9CCD-4551-8DC3-440FA2EC7CC3}"/>
    <dgm:cxn modelId="{0E3C4CEC-35AE-465E-A5A6-3ED6E97B3519}" type="presOf" srcId="{470A2406-4267-4DC3-BC9D-74415378C493}" destId="{5F1D3A7A-214A-4349-B9D5-5736974CFB26}" srcOrd="0" destOrd="0" presId="urn:microsoft.com/office/officeart/2005/8/layout/matrix1"/>
    <dgm:cxn modelId="{2022D217-19F1-4B5A-B025-80B5A3EAD737}" srcId="{470A2406-4267-4DC3-BC9D-74415378C493}" destId="{AF97B2BB-3FFE-423E-A74B-235EA1522BC5}" srcOrd="2" destOrd="0" parTransId="{6AA0B7B8-7DC2-431E-8422-23B97E59EC4B}" sibTransId="{C3E6D335-502F-443B-BCE5-3C3642AC7D77}"/>
    <dgm:cxn modelId="{5EF69165-514C-4C36-AFB0-6E748480524A}" type="presParOf" srcId="{1D475103-AB46-4348-993A-3FB7BA41BCC9}" destId="{8A81AEBB-3CF2-4193-A6E3-9D788C7B3693}" srcOrd="0" destOrd="0" presId="urn:microsoft.com/office/officeart/2005/8/layout/matrix1"/>
    <dgm:cxn modelId="{83EB19FF-0E48-439C-9192-BAAC0F07058B}" type="presParOf" srcId="{8A81AEBB-3CF2-4193-A6E3-9D788C7B3693}" destId="{061C593B-FBA4-4E66-B802-42CD0ED5D481}" srcOrd="0" destOrd="0" presId="urn:microsoft.com/office/officeart/2005/8/layout/matrix1"/>
    <dgm:cxn modelId="{E980D6FB-C197-4F36-B817-A66F8291AD4D}" type="presParOf" srcId="{8A81AEBB-3CF2-4193-A6E3-9D788C7B3693}" destId="{07D3ACDE-F806-4A75-9356-1CAC621D33F5}" srcOrd="1" destOrd="0" presId="urn:microsoft.com/office/officeart/2005/8/layout/matrix1"/>
    <dgm:cxn modelId="{FBA89FAB-9BC1-47D4-A992-DAC94AF65542}" type="presParOf" srcId="{8A81AEBB-3CF2-4193-A6E3-9D788C7B3693}" destId="{9FF9DDE9-D7A4-4537-93EA-E5F542F3865F}" srcOrd="2" destOrd="0" presId="urn:microsoft.com/office/officeart/2005/8/layout/matrix1"/>
    <dgm:cxn modelId="{61F7C72A-45C8-4CFE-B869-7139CE3C6914}" type="presParOf" srcId="{8A81AEBB-3CF2-4193-A6E3-9D788C7B3693}" destId="{D98CB03B-196B-4B83-93B2-D1E2FAD005BF}" srcOrd="3" destOrd="0" presId="urn:microsoft.com/office/officeart/2005/8/layout/matrix1"/>
    <dgm:cxn modelId="{D680E0CE-E132-4A9B-84E5-A94BCD8C47C3}" type="presParOf" srcId="{8A81AEBB-3CF2-4193-A6E3-9D788C7B3693}" destId="{CBF8CAC4-33C8-415C-87CA-DA96EE114025}" srcOrd="4" destOrd="0" presId="urn:microsoft.com/office/officeart/2005/8/layout/matrix1"/>
    <dgm:cxn modelId="{012DEFC7-D7F6-4167-8C0C-E7115B85A216}" type="presParOf" srcId="{8A81AEBB-3CF2-4193-A6E3-9D788C7B3693}" destId="{890F9853-1254-495D-AC03-A3AFC92FF277}" srcOrd="5" destOrd="0" presId="urn:microsoft.com/office/officeart/2005/8/layout/matrix1"/>
    <dgm:cxn modelId="{7C74D93A-393E-46DA-A846-8E32295E85C8}" type="presParOf" srcId="{8A81AEBB-3CF2-4193-A6E3-9D788C7B3693}" destId="{14DACA94-3F00-4D19-A315-C17B9DC52A2A}" srcOrd="6" destOrd="0" presId="urn:microsoft.com/office/officeart/2005/8/layout/matrix1"/>
    <dgm:cxn modelId="{187E2DFC-E712-4F10-93FA-BA1651B8C138}" type="presParOf" srcId="{8A81AEBB-3CF2-4193-A6E3-9D788C7B3693}" destId="{6EB35EAB-25D7-40BB-A383-89ABCB9DE493}" srcOrd="7" destOrd="0" presId="urn:microsoft.com/office/officeart/2005/8/layout/matrix1"/>
    <dgm:cxn modelId="{FC28AFF8-0A41-4F53-911F-D1095A927F59}" type="presParOf" srcId="{1D475103-AB46-4348-993A-3FB7BA41BCC9}" destId="{5F1D3A7A-214A-4349-B9D5-5736974CFB26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1C593B-FBA4-4E66-B802-42CD0ED5D481}">
      <dsp:nvSpPr>
        <dsp:cNvPr id="0" name=""/>
        <dsp:cNvSpPr/>
      </dsp:nvSpPr>
      <dsp:spPr>
        <a:xfrm rot="16200000">
          <a:off x="447824" y="-523895"/>
          <a:ext cx="2032000" cy="3048000"/>
        </a:xfrm>
        <a:prstGeom prst="round1Rect">
          <a:avLst/>
        </a:prstGeom>
        <a:solidFill>
          <a:schemeClr val="tx1">
            <a:lumMod val="25000"/>
            <a:lumOff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C00000"/>
              </a:solidFill>
            </a:rPr>
            <a:t>ZÁKLADNÍ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C00000"/>
              </a:solidFill>
            </a:rPr>
            <a:t>KOLIK?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solidFill>
                <a:schemeClr val="tx1"/>
              </a:solidFill>
            </a:rPr>
            <a:t>jeden, dvacet sedm,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solidFill>
                <a:schemeClr val="tx1"/>
              </a:solidFill>
            </a:rPr>
            <a:t>tisíc, několik, mnoho, málo</a:t>
          </a:r>
          <a:endParaRPr lang="cs-CZ" sz="1400" b="1" kern="1200" dirty="0">
            <a:solidFill>
              <a:schemeClr val="tx1"/>
            </a:solidFill>
          </a:endParaRPr>
        </a:p>
      </dsp:txBody>
      <dsp:txXfrm rot="5400000">
        <a:off x="-60176" y="-15895"/>
        <a:ext cx="3048000" cy="1524000"/>
      </dsp:txXfrm>
    </dsp:sp>
    <dsp:sp modelId="{9FF9DDE9-D7A4-4537-93EA-E5F542F3865F}">
      <dsp:nvSpPr>
        <dsp:cNvPr id="0" name=""/>
        <dsp:cNvSpPr/>
      </dsp:nvSpPr>
      <dsp:spPr>
        <a:xfrm>
          <a:off x="2987824" y="-15895"/>
          <a:ext cx="3048000" cy="2032000"/>
        </a:xfrm>
        <a:prstGeom prst="round1Rect">
          <a:avLst/>
        </a:prstGeom>
        <a:solidFill>
          <a:srgbClr val="FFFF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002060"/>
              </a:solidFill>
            </a:rPr>
            <a:t>ŘADOVÉ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002060"/>
              </a:solidFill>
            </a:rPr>
            <a:t>KOLIKÁTÝ?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solidFill>
                <a:schemeClr val="tx1"/>
              </a:solidFill>
            </a:rPr>
            <a:t>první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solidFill>
                <a:schemeClr val="tx1"/>
              </a:solidFill>
            </a:rPr>
            <a:t>sedmý, dvacátý, stý, několikátý</a:t>
          </a:r>
          <a:endParaRPr lang="cs-CZ" sz="1400" b="1" kern="1200" dirty="0">
            <a:solidFill>
              <a:schemeClr val="tx1"/>
            </a:solidFill>
          </a:endParaRPr>
        </a:p>
      </dsp:txBody>
      <dsp:txXfrm>
        <a:off x="2987824" y="-15895"/>
        <a:ext cx="3048000" cy="1524000"/>
      </dsp:txXfrm>
    </dsp:sp>
    <dsp:sp modelId="{CBF8CAC4-33C8-415C-87CA-DA96EE114025}">
      <dsp:nvSpPr>
        <dsp:cNvPr id="0" name=""/>
        <dsp:cNvSpPr/>
      </dsp:nvSpPr>
      <dsp:spPr>
        <a:xfrm rot="10800000">
          <a:off x="-48348" y="1960001"/>
          <a:ext cx="3048000" cy="2032000"/>
        </a:xfrm>
        <a:prstGeom prst="round1Rect">
          <a:avLst/>
        </a:prstGeom>
        <a:solidFill>
          <a:srgbClr val="00B0F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FFFF00"/>
              </a:solidFill>
            </a:rPr>
            <a:t>DRUHOVÉ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FFFF00"/>
              </a:solidFill>
            </a:rPr>
            <a:t>KOLIKERÝ?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solidFill>
                <a:schemeClr val="tx1"/>
              </a:solidFill>
            </a:rPr>
            <a:t>dvojí, paterý, desatero,     stero, vícero, několikerý</a:t>
          </a:r>
          <a:endParaRPr lang="cs-CZ" sz="1400" b="1" kern="1200" dirty="0">
            <a:solidFill>
              <a:schemeClr val="tx1"/>
            </a:solidFill>
          </a:endParaRPr>
        </a:p>
      </dsp:txBody>
      <dsp:txXfrm rot="10800000">
        <a:off x="-48348" y="2468001"/>
        <a:ext cx="3048000" cy="1524000"/>
      </dsp:txXfrm>
    </dsp:sp>
    <dsp:sp modelId="{14DACA94-3F00-4D19-A315-C17B9DC52A2A}">
      <dsp:nvSpPr>
        <dsp:cNvPr id="0" name=""/>
        <dsp:cNvSpPr/>
      </dsp:nvSpPr>
      <dsp:spPr>
        <a:xfrm rot="5400000">
          <a:off x="3332848" y="1275648"/>
          <a:ext cx="2095581" cy="32887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FF0000"/>
              </a:solidFill>
            </a:rPr>
            <a:t>     NÁSOBNÉ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solidFill>
                <a:srgbClr val="FF0000"/>
              </a:solidFill>
            </a:rPr>
            <a:t>        KOLIKRÁT,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solidFill>
                <a:srgbClr val="FF0000"/>
              </a:solidFill>
            </a:rPr>
            <a:t>        KOLIKANÁSOBNÝ?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solidFill>
                <a:schemeClr val="tx1"/>
              </a:solidFill>
            </a:rPr>
            <a:t>třikrát, dvojnásobný,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solidFill>
                <a:schemeClr val="tx1"/>
              </a:solidFill>
            </a:rPr>
            <a:t>několikrát, mnohonásobný</a:t>
          </a:r>
          <a:endParaRPr lang="cs-CZ" sz="1400" b="1" kern="1200" dirty="0">
            <a:solidFill>
              <a:schemeClr val="tx1"/>
            </a:solidFill>
          </a:endParaRPr>
        </a:p>
      </dsp:txBody>
      <dsp:txXfrm rot="-5400000">
        <a:off x="2736288" y="2396103"/>
        <a:ext cx="3288700" cy="1571685"/>
      </dsp:txXfrm>
    </dsp:sp>
    <dsp:sp modelId="{5F1D3A7A-214A-4349-B9D5-5736974CFB26}">
      <dsp:nvSpPr>
        <dsp:cNvPr id="0" name=""/>
        <dsp:cNvSpPr/>
      </dsp:nvSpPr>
      <dsp:spPr>
        <a:xfrm>
          <a:off x="2133600" y="1523999"/>
          <a:ext cx="1828800" cy="1016000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C00000"/>
              </a:solidFill>
            </a:rPr>
            <a:t>číslovky</a:t>
          </a:r>
          <a:endParaRPr lang="cs-CZ" sz="2400" b="1" kern="1200" dirty="0">
            <a:solidFill>
              <a:srgbClr val="C00000"/>
            </a:solidFill>
          </a:endParaRPr>
        </a:p>
      </dsp:txBody>
      <dsp:txXfrm>
        <a:off x="2183197" y="1573596"/>
        <a:ext cx="1729606" cy="9168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110" y="116086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052736"/>
            <a:ext cx="7222194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PŘEDMĚT:ČESKÝ JAZYK </a:t>
            </a:r>
          </a:p>
          <a:p>
            <a:r>
              <a:rPr lang="cs-CZ" dirty="0" smtClean="0"/>
              <a:t>ROČNÍK: 8. ROČNÍK</a:t>
            </a:r>
          </a:p>
          <a:p>
            <a:r>
              <a:rPr lang="cs-CZ" dirty="0" smtClean="0"/>
              <a:t>TÉMA: TVAROSLOVÍ  4 - ČÍSLOVKY</a:t>
            </a:r>
          </a:p>
          <a:p>
            <a:r>
              <a:rPr lang="cs-CZ" dirty="0" smtClean="0"/>
              <a:t>AUTOR: Mgr. Kateřina Mládková</a:t>
            </a:r>
          </a:p>
          <a:p>
            <a:r>
              <a:rPr lang="cs-CZ" dirty="0" smtClean="0"/>
              <a:t>DATUM VYTVOŘENÍ: 13. 8.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VY_32_INOVACE_24_KM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61750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83359" y="116632"/>
            <a:ext cx="8355172" cy="6740307"/>
          </a:xfrm>
          <a:prstGeom prst="rect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b="1" dirty="0" smtClean="0"/>
              <a:t>Anotace:</a:t>
            </a:r>
          </a:p>
          <a:p>
            <a:endParaRPr lang="cs-CZ" b="1" dirty="0"/>
          </a:p>
          <a:p>
            <a:r>
              <a:rPr lang="cs-CZ" b="1" dirty="0" smtClean="0"/>
              <a:t>Cílová skupina: Prezentace slouží jako doplněk k učivu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pro </a:t>
            </a:r>
            <a:r>
              <a:rPr lang="cs-CZ" b="1" dirty="0" smtClean="0"/>
              <a:t>žáky 8</a:t>
            </a:r>
            <a:r>
              <a:rPr lang="cs-CZ" b="1" dirty="0" smtClean="0"/>
              <a:t>. </a:t>
            </a:r>
            <a:r>
              <a:rPr lang="cs-CZ" b="1" dirty="0" smtClean="0"/>
              <a:t>ročníku, lze ji využít při výkladu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učiva v nižším ročníku.</a:t>
            </a:r>
            <a:endParaRPr lang="cs-CZ" b="1" dirty="0" smtClean="0"/>
          </a:p>
          <a:p>
            <a:endParaRPr lang="cs-CZ" b="1" dirty="0"/>
          </a:p>
          <a:p>
            <a:r>
              <a:rPr lang="cs-CZ" b="1" dirty="0" smtClean="0"/>
              <a:t>Téma: Tvarosloví  4 – číslovky</a:t>
            </a:r>
          </a:p>
          <a:p>
            <a:endParaRPr lang="cs-CZ" b="1" dirty="0"/>
          </a:p>
          <a:p>
            <a:r>
              <a:rPr lang="cs-CZ" b="1" dirty="0" smtClean="0"/>
              <a:t>Cíl: Prezentace podává přehled učiva o </a:t>
            </a:r>
            <a:r>
              <a:rPr lang="cs-CZ" b="1" dirty="0" err="1" smtClean="0"/>
              <a:t>numeráliích</a:t>
            </a:r>
            <a:r>
              <a:rPr lang="cs-CZ" b="1" dirty="0" smtClean="0"/>
              <a:t> a slouží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k opakování a prohlubování znalostí.</a:t>
            </a:r>
          </a:p>
          <a:p>
            <a:endParaRPr lang="cs-CZ" b="1" dirty="0"/>
          </a:p>
          <a:p>
            <a:r>
              <a:rPr lang="cs-CZ" b="1" dirty="0" smtClean="0"/>
              <a:t>Pomůcky: pracovní listy, psací potřeby</a:t>
            </a:r>
          </a:p>
          <a:p>
            <a:endParaRPr lang="cs-CZ" b="1" dirty="0"/>
          </a:p>
          <a:p>
            <a:r>
              <a:rPr lang="cs-CZ" b="1" dirty="0" smtClean="0"/>
              <a:t>Klíčová slova: </a:t>
            </a:r>
            <a:r>
              <a:rPr lang="cs-CZ" b="1" dirty="0" smtClean="0">
                <a:latin typeface="Verdana"/>
                <a:ea typeface="Verdana"/>
                <a:cs typeface="Verdana"/>
              </a:rPr>
              <a:t>▪</a:t>
            </a:r>
            <a:r>
              <a:rPr lang="cs-CZ" b="1" dirty="0" smtClean="0"/>
              <a:t> číslovky určité, neurčité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</a:t>
            </a:r>
            <a:r>
              <a:rPr lang="cs-CZ" b="1" dirty="0" smtClean="0">
                <a:latin typeface="Verdana"/>
                <a:ea typeface="Verdana"/>
                <a:cs typeface="Verdana"/>
              </a:rPr>
              <a:t>▪ </a:t>
            </a:r>
            <a:r>
              <a:rPr lang="cs-CZ" b="1" dirty="0" smtClean="0"/>
              <a:t>číslovky (</a:t>
            </a:r>
            <a:r>
              <a:rPr lang="cs-CZ" b="1" dirty="0" err="1" smtClean="0"/>
              <a:t>numerália</a:t>
            </a:r>
            <a:r>
              <a:rPr lang="cs-CZ" b="1" dirty="0" smtClean="0"/>
              <a:t>)  </a:t>
            </a:r>
            <a:r>
              <a:rPr lang="cs-CZ" b="1" dirty="0" smtClean="0">
                <a:latin typeface="Verdana"/>
                <a:ea typeface="Verdana"/>
                <a:cs typeface="Verdana"/>
              </a:rPr>
              <a:t>▪ </a:t>
            </a:r>
            <a:r>
              <a:rPr lang="cs-CZ" b="1" dirty="0" smtClean="0"/>
              <a:t>základní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</a:t>
            </a:r>
            <a:r>
              <a:rPr lang="cs-CZ" b="1" dirty="0" smtClean="0">
                <a:latin typeface="Verdana"/>
                <a:ea typeface="Verdana"/>
                <a:cs typeface="Verdana"/>
              </a:rPr>
              <a:t>▪ </a:t>
            </a:r>
            <a:r>
              <a:rPr lang="cs-CZ" b="1" dirty="0" smtClean="0"/>
              <a:t>řadové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</a:t>
            </a:r>
            <a:r>
              <a:rPr lang="cs-CZ" b="1" dirty="0" smtClean="0">
                <a:latin typeface="Verdana"/>
                <a:ea typeface="Verdana"/>
                <a:cs typeface="Verdana"/>
              </a:rPr>
              <a:t>▪ </a:t>
            </a:r>
            <a:r>
              <a:rPr lang="cs-CZ" b="1" dirty="0" smtClean="0"/>
              <a:t>druhové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</a:t>
            </a:r>
            <a:r>
              <a:rPr lang="cs-CZ" b="1" dirty="0" smtClean="0">
                <a:latin typeface="Verdana"/>
                <a:ea typeface="Verdana"/>
                <a:cs typeface="Verdana"/>
              </a:rPr>
              <a:t>▪ </a:t>
            </a:r>
            <a:r>
              <a:rPr lang="cs-CZ" b="1" dirty="0" smtClean="0"/>
              <a:t>násobné</a:t>
            </a:r>
          </a:p>
          <a:p>
            <a:endParaRPr lang="cs-CZ" b="1" dirty="0"/>
          </a:p>
          <a:p>
            <a:r>
              <a:rPr lang="cs-CZ" b="1" dirty="0" smtClean="0"/>
              <a:t>Pilotáž: Žáci vyhledávali v textu číslovky a určovali jejich druh,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získali nové poznatky o skloňování a zvláštnostech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</a:t>
            </a:r>
            <a:r>
              <a:rPr lang="cs-CZ" b="1" dirty="0" err="1" smtClean="0"/>
              <a:t>numerálií</a:t>
            </a:r>
            <a:r>
              <a:rPr lang="cs-CZ" b="1" dirty="0" smtClean="0"/>
              <a:t>.</a:t>
            </a:r>
          </a:p>
          <a:p>
            <a:r>
              <a:rPr lang="cs-CZ" dirty="0"/>
              <a:t> </a:t>
            </a:r>
            <a:r>
              <a:rPr lang="cs-CZ" dirty="0" smtClean="0"/>
              <a:t>        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61347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770708923"/>
              </p:ext>
            </p:extLst>
          </p:nvPr>
        </p:nvGraphicFramePr>
        <p:xfrm>
          <a:off x="1547664" y="148478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C:\Program Files (x86)\Microsoft Office\MEDIA\CAGCAT10\j0298897.wmf"/>
          <p:cNvPicPr>
            <a:picLocks noChangeAspect="1" noChangeArrowheads="1"/>
          </p:cNvPicPr>
          <p:nvPr/>
        </p:nvPicPr>
        <p:blipFill>
          <a:blip r:embed="rId7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0"/>
            <a:ext cx="1806854" cy="15782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087590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39752" y="188640"/>
            <a:ext cx="3676006" cy="400110"/>
          </a:xfrm>
          <a:prstGeom prst="rect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SKLOŇOVÁNÍ ČÍSLOVEK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4470" y="908720"/>
            <a:ext cx="9023881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002060"/>
                </a:solidFill>
                <a:latin typeface="Franklin Gothic Book"/>
              </a:rPr>
              <a:t>■ </a:t>
            </a:r>
            <a:r>
              <a:rPr lang="cs-CZ" sz="2000" dirty="0" smtClean="0">
                <a:solidFill>
                  <a:srgbClr val="FF0000"/>
                </a:solidFill>
              </a:rPr>
              <a:t>jeden</a:t>
            </a:r>
            <a:r>
              <a:rPr lang="cs-CZ" sz="2000" dirty="0" smtClean="0">
                <a:solidFill>
                  <a:srgbClr val="002060"/>
                </a:solidFill>
              </a:rPr>
              <a:t> (jedna, jedno) skloňujeme jako zájmeno</a:t>
            </a:r>
            <a:r>
              <a:rPr lang="cs-CZ" sz="2000" dirty="0" smtClean="0">
                <a:solidFill>
                  <a:srgbClr val="FF0000"/>
                </a:solidFill>
              </a:rPr>
              <a:t> ten </a:t>
            </a:r>
            <a:r>
              <a:rPr lang="cs-CZ" sz="2000" dirty="0" smtClean="0">
                <a:solidFill>
                  <a:srgbClr val="002060"/>
                </a:solidFill>
              </a:rPr>
              <a:t>(ta, to)</a:t>
            </a:r>
          </a:p>
          <a:p>
            <a:r>
              <a:rPr lang="cs-CZ" sz="2000" dirty="0" smtClean="0">
                <a:solidFill>
                  <a:srgbClr val="002060"/>
                </a:solidFill>
                <a:latin typeface="Franklin Gothic Book"/>
              </a:rPr>
              <a:t>■ </a:t>
            </a:r>
            <a:r>
              <a:rPr lang="cs-CZ" sz="2000" dirty="0" smtClean="0">
                <a:solidFill>
                  <a:srgbClr val="FF0000"/>
                </a:solidFill>
              </a:rPr>
              <a:t>dva, oba </a:t>
            </a:r>
            <a:r>
              <a:rPr lang="cs-CZ" sz="2000" dirty="0" smtClean="0">
                <a:solidFill>
                  <a:srgbClr val="002060"/>
                </a:solidFill>
              </a:rPr>
              <a:t>(dvě, obě) mají zvláštní skloňování se zbytky dvojného </a:t>
            </a:r>
          </a:p>
          <a:p>
            <a:r>
              <a:rPr lang="cs-CZ" sz="2000" dirty="0" smtClean="0">
                <a:solidFill>
                  <a:srgbClr val="002060"/>
                </a:solidFill>
              </a:rPr>
              <a:t>  čísla – 2. p. dvou (obou), 3. p. dvěma (oběma), 4. p. dvě (obě),</a:t>
            </a:r>
          </a:p>
          <a:p>
            <a:r>
              <a:rPr lang="cs-CZ" sz="2000" dirty="0" smtClean="0">
                <a:solidFill>
                  <a:srgbClr val="002060"/>
                </a:solidFill>
              </a:rPr>
              <a:t>  7. p. </a:t>
            </a:r>
            <a:r>
              <a:rPr lang="cs-CZ" sz="2000" dirty="0" smtClean="0">
                <a:solidFill>
                  <a:srgbClr val="FF0000"/>
                </a:solidFill>
              </a:rPr>
              <a:t>dvěma</a:t>
            </a:r>
            <a:r>
              <a:rPr lang="cs-CZ" sz="2000" dirty="0" smtClean="0">
                <a:solidFill>
                  <a:srgbClr val="002060"/>
                </a:solidFill>
              </a:rPr>
              <a:t> (oběma)</a:t>
            </a:r>
          </a:p>
          <a:p>
            <a:r>
              <a:rPr lang="cs-CZ" sz="2000" dirty="0" smtClean="0">
                <a:solidFill>
                  <a:srgbClr val="002060"/>
                </a:solidFill>
                <a:latin typeface="Franklin Gothic Book"/>
              </a:rPr>
              <a:t>■ </a:t>
            </a:r>
            <a:r>
              <a:rPr lang="cs-CZ" sz="2000" dirty="0" smtClean="0">
                <a:solidFill>
                  <a:srgbClr val="FF0000"/>
                </a:solidFill>
              </a:rPr>
              <a:t>tři, čtyři </a:t>
            </a:r>
            <a:r>
              <a:rPr lang="cs-CZ" sz="2000" dirty="0" smtClean="0">
                <a:solidFill>
                  <a:srgbClr val="002060"/>
                </a:solidFill>
              </a:rPr>
              <a:t>nerozlišují rod a většina tvarů je shodná s </a:t>
            </a:r>
            <a:r>
              <a:rPr lang="cs-CZ" sz="2000" dirty="0" err="1" smtClean="0">
                <a:solidFill>
                  <a:srgbClr val="002060"/>
                </a:solidFill>
              </a:rPr>
              <a:t>mn.č.vzoru</a:t>
            </a:r>
            <a:endParaRPr lang="cs-CZ" sz="2000" dirty="0" smtClean="0">
              <a:solidFill>
                <a:srgbClr val="002060"/>
              </a:solidFill>
            </a:endParaRPr>
          </a:p>
          <a:p>
            <a:r>
              <a:rPr lang="cs-CZ" sz="2000" dirty="0" smtClean="0">
                <a:solidFill>
                  <a:srgbClr val="002060"/>
                </a:solidFill>
              </a:rPr>
              <a:t>  </a:t>
            </a:r>
            <a:r>
              <a:rPr lang="cs-CZ" sz="2000" dirty="0" smtClean="0">
                <a:solidFill>
                  <a:srgbClr val="FF0000"/>
                </a:solidFill>
              </a:rPr>
              <a:t>kost</a:t>
            </a:r>
            <a:r>
              <a:rPr lang="cs-CZ" sz="2000" dirty="0" smtClean="0">
                <a:solidFill>
                  <a:srgbClr val="002060"/>
                </a:solidFill>
              </a:rPr>
              <a:t>, ale pozor ! 2. p. tří, čtyř, 7. p. </a:t>
            </a:r>
            <a:r>
              <a:rPr lang="cs-CZ" sz="2000" dirty="0" smtClean="0">
                <a:solidFill>
                  <a:srgbClr val="FF0000"/>
                </a:solidFill>
              </a:rPr>
              <a:t>třemi, čtyřmi</a:t>
            </a:r>
          </a:p>
          <a:p>
            <a:r>
              <a:rPr lang="cs-CZ" sz="2000" dirty="0" smtClean="0">
                <a:solidFill>
                  <a:srgbClr val="002060"/>
                </a:solidFill>
                <a:latin typeface="Franklin Gothic Book"/>
              </a:rPr>
              <a:t>■ </a:t>
            </a:r>
            <a:r>
              <a:rPr lang="cs-CZ" sz="2000" dirty="0" smtClean="0">
                <a:solidFill>
                  <a:srgbClr val="002060"/>
                </a:solidFill>
              </a:rPr>
              <a:t>číslovky </a:t>
            </a:r>
            <a:r>
              <a:rPr lang="cs-CZ" sz="2000" dirty="0" smtClean="0">
                <a:solidFill>
                  <a:srgbClr val="FF0000"/>
                </a:solidFill>
              </a:rPr>
              <a:t>5-99</a:t>
            </a:r>
            <a:r>
              <a:rPr lang="cs-CZ" sz="2000" dirty="0" smtClean="0">
                <a:solidFill>
                  <a:srgbClr val="002060"/>
                </a:solidFill>
              </a:rPr>
              <a:t> nerozlišují rod, skloňují se stejně, v 1. a 4. p. </a:t>
            </a:r>
          </a:p>
          <a:p>
            <a:r>
              <a:rPr lang="cs-CZ" sz="2000" dirty="0" smtClean="0">
                <a:solidFill>
                  <a:srgbClr val="002060"/>
                </a:solidFill>
              </a:rPr>
              <a:t>   nemají koncovku, v ostatních pádech mají –i (pěti, devíti, dvaceti)</a:t>
            </a:r>
          </a:p>
          <a:p>
            <a:r>
              <a:rPr lang="cs-CZ" sz="2000" dirty="0" smtClean="0">
                <a:solidFill>
                  <a:srgbClr val="002060"/>
                </a:solidFill>
                <a:latin typeface="Franklin Gothic Book"/>
              </a:rPr>
              <a:t>■ </a:t>
            </a:r>
            <a:r>
              <a:rPr lang="cs-CZ" sz="2000" dirty="0" smtClean="0">
                <a:solidFill>
                  <a:srgbClr val="FF0000"/>
                </a:solidFill>
              </a:rPr>
              <a:t>sto - město</a:t>
            </a:r>
          </a:p>
          <a:p>
            <a:r>
              <a:rPr lang="cs-CZ" sz="2000" dirty="0" smtClean="0">
                <a:solidFill>
                  <a:srgbClr val="002060"/>
                </a:solidFill>
                <a:latin typeface="Franklin Gothic Book"/>
              </a:rPr>
              <a:t>■ </a:t>
            </a:r>
            <a:r>
              <a:rPr lang="cs-CZ" sz="2000" dirty="0" smtClean="0">
                <a:solidFill>
                  <a:srgbClr val="FF0000"/>
                </a:solidFill>
              </a:rPr>
              <a:t>tisíc - stroj</a:t>
            </a:r>
          </a:p>
          <a:p>
            <a:r>
              <a:rPr lang="cs-CZ" sz="2000" dirty="0" smtClean="0">
                <a:solidFill>
                  <a:srgbClr val="002060"/>
                </a:solidFill>
                <a:latin typeface="Franklin Gothic Book"/>
              </a:rPr>
              <a:t>■ </a:t>
            </a:r>
            <a:r>
              <a:rPr lang="cs-CZ" sz="2000" dirty="0" smtClean="0">
                <a:solidFill>
                  <a:srgbClr val="FF0000"/>
                </a:solidFill>
              </a:rPr>
              <a:t>milion - hrad</a:t>
            </a:r>
          </a:p>
          <a:p>
            <a:r>
              <a:rPr lang="cs-CZ" sz="2000" dirty="0" smtClean="0">
                <a:solidFill>
                  <a:srgbClr val="002060"/>
                </a:solidFill>
                <a:latin typeface="Franklin Gothic Book"/>
              </a:rPr>
              <a:t>■ </a:t>
            </a:r>
            <a:r>
              <a:rPr lang="cs-CZ" sz="2000" dirty="0" smtClean="0">
                <a:solidFill>
                  <a:srgbClr val="FF0000"/>
                </a:solidFill>
              </a:rPr>
              <a:t>miliarda – žena</a:t>
            </a:r>
          </a:p>
          <a:p>
            <a:r>
              <a:rPr lang="cs-CZ" sz="2000" dirty="0" smtClean="0">
                <a:solidFill>
                  <a:srgbClr val="002060"/>
                </a:solidFill>
                <a:latin typeface="Franklin Gothic Book"/>
              </a:rPr>
              <a:t>■ </a:t>
            </a:r>
            <a:r>
              <a:rPr lang="cs-CZ" sz="2000" dirty="0" smtClean="0">
                <a:solidFill>
                  <a:srgbClr val="FF0000"/>
                </a:solidFill>
              </a:rPr>
              <a:t>mnoho, několik, kolik, tolik </a:t>
            </a:r>
            <a:r>
              <a:rPr lang="cs-CZ" sz="2000" dirty="0" smtClean="0">
                <a:solidFill>
                  <a:srgbClr val="002060"/>
                </a:solidFill>
              </a:rPr>
              <a:t>– ve 2.,3.,6.,7. p. mají koncovku –a</a:t>
            </a:r>
          </a:p>
          <a:p>
            <a:r>
              <a:rPr lang="cs-CZ" sz="2000" dirty="0" smtClean="0">
                <a:solidFill>
                  <a:srgbClr val="002060"/>
                </a:solidFill>
              </a:rPr>
              <a:t>  (bez mnoha, o několika, s kolika)</a:t>
            </a:r>
          </a:p>
          <a:p>
            <a:r>
              <a:rPr lang="cs-CZ" sz="2000" dirty="0" smtClean="0">
                <a:solidFill>
                  <a:srgbClr val="002060"/>
                </a:solidFill>
                <a:latin typeface="Franklin Gothic Book"/>
              </a:rPr>
              <a:t>■ </a:t>
            </a:r>
            <a:r>
              <a:rPr lang="cs-CZ" sz="2000" dirty="0" smtClean="0">
                <a:solidFill>
                  <a:srgbClr val="002060"/>
                </a:solidFill>
              </a:rPr>
              <a:t>číslovka </a:t>
            </a:r>
            <a:r>
              <a:rPr lang="cs-CZ" sz="2000" dirty="0" smtClean="0">
                <a:solidFill>
                  <a:srgbClr val="FF0000"/>
                </a:solidFill>
              </a:rPr>
              <a:t>málo je nesklonná </a:t>
            </a:r>
            <a:r>
              <a:rPr lang="cs-CZ" sz="2000" dirty="0" smtClean="0">
                <a:solidFill>
                  <a:srgbClr val="002060"/>
                </a:solidFill>
              </a:rPr>
              <a:t>(k málo lidem, o málo lidech, 2. p.</a:t>
            </a:r>
          </a:p>
          <a:p>
            <a:r>
              <a:rPr lang="cs-CZ" sz="2000" dirty="0" smtClean="0">
                <a:solidFill>
                  <a:srgbClr val="002060"/>
                </a:solidFill>
              </a:rPr>
              <a:t>  má dva tvary (z málo i z mála), není-li spojena s počítaným</a:t>
            </a:r>
          </a:p>
          <a:p>
            <a:r>
              <a:rPr lang="cs-CZ" sz="2000" dirty="0">
                <a:solidFill>
                  <a:srgbClr val="002060"/>
                </a:solidFill>
              </a:rPr>
              <a:t> </a:t>
            </a:r>
            <a:r>
              <a:rPr lang="cs-CZ" sz="2000" dirty="0" smtClean="0">
                <a:solidFill>
                  <a:srgbClr val="002060"/>
                </a:solidFill>
              </a:rPr>
              <a:t> předmětem skloňujeme jako</a:t>
            </a:r>
            <a:r>
              <a:rPr lang="cs-CZ" sz="2000" dirty="0" smtClean="0">
                <a:solidFill>
                  <a:srgbClr val="FF0000"/>
                </a:solidFill>
              </a:rPr>
              <a:t> město </a:t>
            </a:r>
            <a:r>
              <a:rPr lang="cs-CZ" sz="2000" dirty="0" smtClean="0">
                <a:solidFill>
                  <a:srgbClr val="002060"/>
                </a:solidFill>
              </a:rPr>
              <a:t>(spokojit se s málem, dobrého</a:t>
            </a:r>
          </a:p>
          <a:p>
            <a:r>
              <a:rPr lang="cs-CZ" sz="2000" dirty="0">
                <a:solidFill>
                  <a:srgbClr val="002060"/>
                </a:solidFill>
              </a:rPr>
              <a:t> </a:t>
            </a:r>
            <a:r>
              <a:rPr lang="cs-CZ" sz="2000" dirty="0" smtClean="0">
                <a:solidFill>
                  <a:srgbClr val="002060"/>
                </a:solidFill>
              </a:rPr>
              <a:t> po málu)</a:t>
            </a:r>
            <a:endParaRPr lang="cs-CZ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2183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47864" y="188639"/>
            <a:ext cx="1616148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POZOR !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82332" y="1268760"/>
            <a:ext cx="7415813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002060"/>
                </a:solidFill>
              </a:rPr>
              <a:t>d</a:t>
            </a:r>
            <a:r>
              <a:rPr lang="cs-CZ" sz="2000" b="1" dirty="0" smtClean="0">
                <a:solidFill>
                  <a:srgbClr val="002060"/>
                </a:solidFill>
              </a:rPr>
              <a:t>vacet jedna, sto dvacet dva, tři sta šedesát sedm</a:t>
            </a:r>
          </a:p>
          <a:p>
            <a:r>
              <a:rPr lang="cs-CZ" sz="2000" b="1" dirty="0">
                <a:solidFill>
                  <a:srgbClr val="002060"/>
                </a:solidFill>
              </a:rPr>
              <a:t> </a:t>
            </a:r>
            <a:r>
              <a:rPr lang="cs-CZ" sz="2000" b="1" dirty="0" smtClean="0">
                <a:solidFill>
                  <a:srgbClr val="002060"/>
                </a:solidFill>
              </a:rPr>
              <a:t>                                x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               jednadvacet, dvaadvacet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51448" y="2737046"/>
            <a:ext cx="7077579" cy="101566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8575"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002060"/>
                </a:solidFill>
              </a:rPr>
              <a:t>p</a:t>
            </a:r>
            <a:r>
              <a:rPr lang="cs-CZ" sz="2000" b="1" dirty="0" smtClean="0">
                <a:solidFill>
                  <a:srgbClr val="002060"/>
                </a:solidFill>
              </a:rPr>
              <a:t>řišlo třicet dva žáků, dvacet/jednadvacet žáků</a:t>
            </a:r>
          </a:p>
          <a:p>
            <a:r>
              <a:rPr lang="cs-CZ" sz="2000" b="1" dirty="0">
                <a:solidFill>
                  <a:srgbClr val="002060"/>
                </a:solidFill>
              </a:rPr>
              <a:t> </a:t>
            </a:r>
            <a:r>
              <a:rPr lang="cs-CZ" sz="2000" b="1" dirty="0" smtClean="0">
                <a:solidFill>
                  <a:srgbClr val="002060"/>
                </a:solidFill>
              </a:rPr>
              <a:t>                             ale také</a:t>
            </a:r>
          </a:p>
          <a:p>
            <a:r>
              <a:rPr lang="cs-CZ" sz="2000" b="1" dirty="0">
                <a:solidFill>
                  <a:srgbClr val="002060"/>
                </a:solidFill>
              </a:rPr>
              <a:t> </a:t>
            </a:r>
            <a:r>
              <a:rPr lang="cs-CZ" sz="2000" b="1" dirty="0" smtClean="0">
                <a:solidFill>
                  <a:srgbClr val="002060"/>
                </a:solidFill>
              </a:rPr>
              <a:t>                    přišel třicet jeden žák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368229" y="4272228"/>
            <a:ext cx="6244017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Číslice 7, 8 - píšeme sedm, osm</a:t>
            </a:r>
          </a:p>
          <a:p>
            <a:r>
              <a:rPr lang="cs-CZ" sz="2000" b="1" dirty="0">
                <a:solidFill>
                  <a:srgbClr val="002060"/>
                </a:solidFill>
              </a:rPr>
              <a:t> </a:t>
            </a:r>
            <a:r>
              <a:rPr lang="cs-CZ" sz="2000" b="1" dirty="0" smtClean="0">
                <a:solidFill>
                  <a:srgbClr val="002060"/>
                </a:solidFill>
              </a:rPr>
              <a:t>                  - vyslovujeme /</a:t>
            </a:r>
            <a:r>
              <a:rPr lang="cs-CZ" sz="2000" b="1" dirty="0" err="1" smtClean="0">
                <a:solidFill>
                  <a:srgbClr val="002060"/>
                </a:solidFill>
              </a:rPr>
              <a:t>sedum</a:t>
            </a:r>
            <a:r>
              <a:rPr lang="cs-CZ" sz="2000" b="1" dirty="0" smtClean="0">
                <a:solidFill>
                  <a:srgbClr val="002060"/>
                </a:solidFill>
              </a:rPr>
              <a:t>, </a:t>
            </a:r>
            <a:r>
              <a:rPr lang="cs-CZ" sz="2000" b="1" dirty="0" err="1" smtClean="0">
                <a:solidFill>
                  <a:srgbClr val="002060"/>
                </a:solidFill>
              </a:rPr>
              <a:t>osum</a:t>
            </a:r>
            <a:r>
              <a:rPr lang="cs-CZ" sz="2000" b="1" dirty="0" smtClean="0">
                <a:solidFill>
                  <a:srgbClr val="002060"/>
                </a:solidFill>
              </a:rPr>
              <a:t>/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0943" y="5441457"/>
            <a:ext cx="8898590" cy="95410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     Za řadovými číslovkami psanými číslicí píšeme tečku:</a:t>
            </a:r>
          </a:p>
          <a:p>
            <a:r>
              <a:rPr lang="cs-CZ" dirty="0">
                <a:solidFill>
                  <a:srgbClr val="002060"/>
                </a:solidFill>
                <a:latin typeface="Comic Sans MS" pitchFamily="66" charset="0"/>
              </a:rPr>
              <a:t>ž</a:t>
            </a:r>
            <a:r>
              <a:rPr lang="cs-CZ" dirty="0" smtClean="0">
                <a:solidFill>
                  <a:srgbClr val="002060"/>
                </a:solidFill>
                <a:latin typeface="Comic Sans MS" pitchFamily="66" charset="0"/>
              </a:rPr>
              <a:t>áci ze 7. třídy, Karel IV., článek najdeme ve 2. kapitole na 7. straně, 13. 3. 2013,</a:t>
            </a:r>
          </a:p>
          <a:p>
            <a:r>
              <a:rPr lang="cs-CZ" dirty="0">
                <a:solidFill>
                  <a:srgbClr val="002060"/>
                </a:solidFill>
                <a:latin typeface="Comic Sans MS" pitchFamily="66" charset="0"/>
              </a:rPr>
              <a:t>o</a:t>
            </a:r>
            <a:r>
              <a:rPr lang="cs-CZ" dirty="0" smtClean="0">
                <a:solidFill>
                  <a:srgbClr val="002060"/>
                </a:solidFill>
                <a:latin typeface="Comic Sans MS" pitchFamily="66" charset="0"/>
              </a:rPr>
              <a:t>bjednala jsem se k lékaři na  7. 9. 2012  X  napište cvičení 5 na straně 9 dole</a:t>
            </a:r>
            <a:endParaRPr lang="cs-CZ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7" name="Veselý obličej 6"/>
          <p:cNvSpPr/>
          <p:nvPr/>
        </p:nvSpPr>
        <p:spPr>
          <a:xfrm>
            <a:off x="6415073" y="188640"/>
            <a:ext cx="961256" cy="792088"/>
          </a:xfrm>
          <a:prstGeom prst="smileyFace">
            <a:avLst/>
          </a:prstGeom>
          <a:solidFill>
            <a:schemeClr val="tx1">
              <a:lumMod val="25000"/>
              <a:lumOff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115554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79712" y="134684"/>
            <a:ext cx="460574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00206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PRACOVNÍ LIST  1 - ČÍSLOVKY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-17287" y="876716"/>
            <a:ext cx="9068508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b="1" dirty="0" smtClean="0">
                <a:solidFill>
                  <a:srgbClr val="FF0000"/>
                </a:solidFill>
              </a:rPr>
              <a:t>ČÍSLICE NAHRAĎTE SLOVY A NAPIŠTE:</a:t>
            </a:r>
          </a:p>
          <a:p>
            <a:r>
              <a:rPr lang="cs-CZ" b="1" dirty="0" smtClean="0"/>
              <a:t>Se (3) žáky, na (2) židlích, do (4) hodin, za (3) řekami a (9) horami,</a:t>
            </a:r>
          </a:p>
          <a:p>
            <a:r>
              <a:rPr lang="cs-CZ" b="1" dirty="0"/>
              <a:t>m</a:t>
            </a:r>
            <a:r>
              <a:rPr lang="cs-CZ" b="1" dirty="0" smtClean="0"/>
              <a:t>ezi (2) sloupy, do (7) dnů, se (4) auty, stůl se (3) nohami, se (2)</a:t>
            </a:r>
          </a:p>
          <a:p>
            <a:r>
              <a:rPr lang="cs-CZ" b="1" dirty="0"/>
              <a:t>p</a:t>
            </a:r>
            <a:r>
              <a:rPr lang="cs-CZ" b="1" dirty="0" smtClean="0"/>
              <a:t>řáteli, bez (2) hodin, v (1) roce, se (3) vlasy děda Vševěda,</a:t>
            </a:r>
          </a:p>
          <a:p>
            <a:r>
              <a:rPr lang="cs-CZ" b="1" dirty="0"/>
              <a:t>s</a:t>
            </a:r>
            <a:r>
              <a:rPr lang="cs-CZ" b="1" dirty="0" smtClean="0"/>
              <a:t> (12) měsíčky, od (13) hodin, se (4) spolužáky, se (3) princeznami.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-50545" y="2627620"/>
            <a:ext cx="9264075" cy="17543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2. DOPLŇTE SPRÁVNÉ TVARY ČÍSLOVKY DVA NEBO OBA:</a:t>
            </a:r>
          </a:p>
          <a:p>
            <a:r>
              <a:rPr lang="cs-CZ" b="1" dirty="0" smtClean="0"/>
              <a:t>Chytil mě za (obě) ruce. Stál pevně na (obě) nohách. Třásl mi (obě)</a:t>
            </a:r>
          </a:p>
          <a:p>
            <a:r>
              <a:rPr lang="cs-CZ" b="1" dirty="0"/>
              <a:t>r</a:t>
            </a:r>
            <a:r>
              <a:rPr lang="cs-CZ" b="1" dirty="0" smtClean="0"/>
              <a:t>ukama. Na (obou) nohou měl obvazy. (Oba) žákům byla vyslovena</a:t>
            </a:r>
          </a:p>
          <a:p>
            <a:r>
              <a:rPr lang="cs-CZ" b="1" dirty="0"/>
              <a:t>p</a:t>
            </a:r>
            <a:r>
              <a:rPr lang="cs-CZ" b="1" dirty="0" smtClean="0"/>
              <a:t>ochvala. Od (dvě) hodin máme vyučování. Poděkoval (oba) rodičům.</a:t>
            </a:r>
          </a:p>
          <a:p>
            <a:r>
              <a:rPr lang="cs-CZ" b="1" dirty="0" smtClean="0"/>
              <a:t>Napsala (dvě) kamarádky. Bez (dva) svícnů a (oba) kalichů. Nalil</a:t>
            </a:r>
          </a:p>
          <a:p>
            <a:r>
              <a:rPr lang="cs-CZ" b="1" dirty="0"/>
              <a:t>m</a:t>
            </a:r>
            <a:r>
              <a:rPr lang="cs-CZ" b="1" dirty="0" smtClean="0"/>
              <a:t>léko (obě) kočkám. Bál se jen (dva) psům.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4684494"/>
            <a:ext cx="9033242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3. NAPIŠTE SLOVY: </a:t>
            </a:r>
            <a:r>
              <a:rPr lang="cs-CZ" b="1" dirty="0" smtClean="0"/>
              <a:t>15, 22, 41, 69, 89, 226, 863, 1 278, 1 781, 1 999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5329304"/>
            <a:ext cx="9033242" cy="120032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4. DOPLŇTE TEČKY A NAPIŠTE:</a:t>
            </a:r>
          </a:p>
          <a:p>
            <a:r>
              <a:rPr lang="cs-CZ" b="1" dirty="0" smtClean="0"/>
              <a:t>Stalo se to 8 května 1945. Ve 4 oknech jsou květiny. Za 25 minut.</a:t>
            </a:r>
          </a:p>
          <a:p>
            <a:r>
              <a:rPr lang="cs-CZ" b="1" dirty="0" smtClean="0"/>
              <a:t>Ve 40 minutě. V přestupný rok je i 29 únor. Karel IV je nazýván </a:t>
            </a:r>
          </a:p>
          <a:p>
            <a:r>
              <a:rPr lang="cs-CZ" b="1" dirty="0"/>
              <a:t>o</a:t>
            </a:r>
            <a:r>
              <a:rPr lang="cs-CZ" b="1" dirty="0" smtClean="0"/>
              <a:t>tcem vlasti. Přečtěte si cvičení 7 na straně 5 dole. Čte na 55 straně.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34287024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194269"/>
            <a:ext cx="4605748" cy="400110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00206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PRACOVNÍ LIST  2 - ČÍSLOVKY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1007" y="1052736"/>
            <a:ext cx="9102993" cy="1200329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b="1" dirty="0" smtClean="0">
                <a:solidFill>
                  <a:srgbClr val="FF0000"/>
                </a:solidFill>
              </a:rPr>
              <a:t>UTVOŘTE ČÍSLOVKY DRUHOVÉ: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       (5) dveře, (4) kamna, (10) šaty, (3) housle, (1) kalhoty,</a:t>
            </a:r>
          </a:p>
          <a:p>
            <a:r>
              <a:rPr lang="cs-CZ" b="1" dirty="0">
                <a:solidFill>
                  <a:srgbClr val="002060"/>
                </a:solidFill>
              </a:rPr>
              <a:t> </a:t>
            </a:r>
            <a:r>
              <a:rPr lang="cs-CZ" b="1" dirty="0" smtClean="0">
                <a:solidFill>
                  <a:srgbClr val="002060"/>
                </a:solidFill>
              </a:rPr>
              <a:t>      (100) knih, o (5) dveřích, ve (4) kamnech, u (13) dveřích,</a:t>
            </a:r>
          </a:p>
          <a:p>
            <a:r>
              <a:rPr lang="cs-CZ" b="1" dirty="0">
                <a:solidFill>
                  <a:srgbClr val="002060"/>
                </a:solidFill>
              </a:rPr>
              <a:t> </a:t>
            </a:r>
            <a:r>
              <a:rPr lang="cs-CZ" b="1" dirty="0" smtClean="0">
                <a:solidFill>
                  <a:srgbClr val="002060"/>
                </a:solidFill>
              </a:rPr>
              <a:t>       z (3) látek, od (1) vrat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1007" y="2943904"/>
            <a:ext cx="4378122" cy="369332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2. UTVOŘTE ČÍSLOVKY ŘADOVÉ: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449084" y="3844823"/>
            <a:ext cx="917239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2060"/>
                </a:solidFill>
              </a:rPr>
              <a:t>41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58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546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999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1 234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1 526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220072" y="3844823"/>
            <a:ext cx="1486304" cy="17543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2060"/>
                </a:solidFill>
              </a:rPr>
              <a:t>1 888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2 022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13 003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50 055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700 000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1 000 000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1027" name="Picture 3" descr="C:\Program Files (x86)\Microsoft Office\MEDIA\CAGCAT10\j0298897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020895"/>
            <a:ext cx="1806854" cy="157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64783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37748" y="548680"/>
            <a:ext cx="60083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Comic Sans MS" pitchFamily="66" charset="0"/>
              </a:rPr>
              <a:t>A na závěr by vás mohlo zajímat</a:t>
            </a:r>
            <a:r>
              <a:rPr lang="cs-CZ" sz="2800" b="1" dirty="0" smtClean="0">
                <a:solidFill>
                  <a:srgbClr val="FF0000"/>
                </a:solidFill>
              </a:rPr>
              <a:t>: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340767"/>
            <a:ext cx="8558753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Číslovka 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jeden</a:t>
            </a: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 má v češtině dvě formy číslovky řadové</a:t>
            </a:r>
          </a:p>
          <a:p>
            <a:pPr marL="342900" indent="-342900">
              <a:buFontTx/>
              <a:buChar char="-"/>
            </a:pPr>
            <a:r>
              <a:rPr lang="cs-CZ" sz="2400" b="1" dirty="0">
                <a:solidFill>
                  <a:srgbClr val="002060"/>
                </a:solidFill>
                <a:latin typeface="Comic Sans MS" pitchFamily="66" charset="0"/>
              </a:rPr>
              <a:t>s</a:t>
            </a: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tarší (knižní): 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prvý</a:t>
            </a:r>
          </a:p>
          <a:p>
            <a:pPr marL="342900" indent="-342900">
              <a:buFontTx/>
              <a:buChar char="-"/>
            </a:pPr>
            <a:r>
              <a:rPr lang="cs-CZ" sz="2400" b="1" dirty="0">
                <a:solidFill>
                  <a:srgbClr val="002060"/>
                </a:solidFill>
                <a:latin typeface="Comic Sans MS" pitchFamily="66" charset="0"/>
              </a:rPr>
              <a:t>m</a:t>
            </a: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ladší: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 první </a:t>
            </a: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(utvořeno od adjektiva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 přední</a:t>
            </a: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)</a:t>
            </a:r>
          </a:p>
          <a:p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 </a:t>
            </a:r>
          </a:p>
          <a:p>
            <a:pPr marL="342900" indent="-342900">
              <a:buFontTx/>
              <a:buChar char="-"/>
            </a:pP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PRVÝ</a:t>
            </a: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 se objevuje ve složeninách, např. matematikové</a:t>
            </a:r>
          </a:p>
          <a:p>
            <a:r>
              <a:rPr lang="cs-CZ" sz="2400" b="1" dirty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  pracují s 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prvočiniteli, prvočísly</a:t>
            </a: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, historikové používají</a:t>
            </a:r>
          </a:p>
          <a:p>
            <a:r>
              <a:rPr lang="cs-CZ" sz="2400" b="1" dirty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  pojem 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prvotisky</a:t>
            </a: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, geologové mají 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prvohory</a:t>
            </a: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, biologové</a:t>
            </a:r>
          </a:p>
          <a:p>
            <a:r>
              <a:rPr lang="cs-CZ" sz="2400" b="1" dirty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  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prvoky a prvosenku</a:t>
            </a: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, sportovci zase 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prvoligové zápasy</a:t>
            </a:r>
          </a:p>
          <a:p>
            <a:endParaRPr lang="cs-CZ" sz="2400" b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marL="342900" indent="-342900">
              <a:buFontTx/>
              <a:buChar char="-"/>
            </a:pP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PRVNÍ</a:t>
            </a: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 se užívá jako novější spojení, např. v divadle</a:t>
            </a:r>
          </a:p>
          <a:p>
            <a:r>
              <a:rPr lang="cs-CZ" sz="2400" b="1" dirty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  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první milovník</a:t>
            </a: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, existuje 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láska na první pohled</a:t>
            </a: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,</a:t>
            </a:r>
          </a:p>
          <a:p>
            <a:r>
              <a:rPr lang="cs-CZ" sz="2400" b="1" dirty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  v obchodě máme 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první jakost</a:t>
            </a: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, v orchestru můžeme</a:t>
            </a:r>
          </a:p>
          <a:p>
            <a:r>
              <a:rPr lang="cs-CZ" sz="2400" b="1" dirty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  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hrát první housle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3075" name="Picture 3" descr="C:\Program Files (x86)\Microsoft Office\MEDIA\CAGCAT10\j0298897.wmf"/>
          <p:cNvPicPr>
            <a:picLocks noChangeAspect="1" noChangeArrowheads="1"/>
          </p:cNvPicPr>
          <p:nvPr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9442" y="0"/>
            <a:ext cx="1806854" cy="13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697364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620687"/>
            <a:ext cx="3511731" cy="10156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002060"/>
                </a:solidFill>
              </a:rPr>
              <a:t>Zdroje:</a:t>
            </a:r>
          </a:p>
          <a:p>
            <a:r>
              <a:rPr lang="cs-CZ" sz="2000" dirty="0" smtClean="0">
                <a:solidFill>
                  <a:srgbClr val="002060"/>
                </a:solidFill>
              </a:rPr>
              <a:t>Vlastní tvorba</a:t>
            </a:r>
          </a:p>
          <a:p>
            <a:r>
              <a:rPr lang="cs-CZ" sz="2000" dirty="0" smtClean="0">
                <a:solidFill>
                  <a:srgbClr val="002060"/>
                </a:solidFill>
              </a:rPr>
              <a:t>www.office.microsoft.com</a:t>
            </a:r>
            <a:endParaRPr lang="cs-CZ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39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umn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TC102455610[[fn=Podzim]]</Template>
  <TotalTime>240</TotalTime>
  <Words>1070</Words>
  <Application>Microsoft Office PowerPoint</Application>
  <PresentationFormat>Předvádění na obrazovce (4:3)</PresentationFormat>
  <Paragraphs>142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Autumn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Mládková</dc:creator>
  <cp:lastModifiedBy>ZS SLOVAN</cp:lastModifiedBy>
  <cp:revision>30</cp:revision>
  <dcterms:created xsi:type="dcterms:W3CDTF">2011-10-14T09:00:52Z</dcterms:created>
  <dcterms:modified xsi:type="dcterms:W3CDTF">2013-02-06T20:17:20Z</dcterms:modified>
</cp:coreProperties>
</file>