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7" r:id="rId3"/>
    <p:sldId id="257" r:id="rId4"/>
    <p:sldId id="258" r:id="rId5"/>
    <p:sldId id="259" r:id="rId6"/>
    <p:sldId id="260" r:id="rId7"/>
    <p:sldId id="261" r:id="rId8"/>
    <p:sldId id="262" r:id="rId9"/>
    <p:sldId id="266" r:id="rId10"/>
    <p:sldId id="263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2426" y="2895600"/>
            <a:ext cx="4572000" cy="13687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0" y="4743451"/>
            <a:ext cx="9144000" cy="21145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0" y="4714875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52426" y="457200"/>
            <a:ext cx="7680960" cy="2438399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defRPr kumimoji="0" lang="en-US" sz="6000" b="1" i="0" u="none" strike="noStrike" kern="1200" cap="none" spc="0" normalizeH="0" baseline="0" noProof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ubtitle 2"/>
          <p:cNvSpPr>
            <a:spLocks noGrp="1"/>
          </p:cNvSpPr>
          <p:nvPr>
            <p:ph type="subTitle" idx="1"/>
          </p:nvPr>
        </p:nvSpPr>
        <p:spPr>
          <a:xfrm>
            <a:off x="352426" y="4003302"/>
            <a:ext cx="4572000" cy="11782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9144000" cy="182880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-4439" y="182880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3"/>
          <p:cNvSpPr>
            <a:spLocks noGrp="1"/>
          </p:cNvSpPr>
          <p:nvPr>
            <p:ph type="title"/>
          </p:nvPr>
        </p:nvSpPr>
        <p:spPr>
          <a:xfrm>
            <a:off x="354366" y="1990078"/>
            <a:ext cx="8439912" cy="1984248"/>
          </a:xfrm>
        </p:spPr>
        <p:txBody>
          <a:bodyPr>
            <a:noAutofit/>
          </a:bodyPr>
          <a:lstStyle>
            <a:lvl1pPr>
              <a:defRPr kumimoji="0" lang="en-US" sz="6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901184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7" name="Title 2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5"/>
          </p:nvPr>
        </p:nvSpPr>
        <p:spPr>
          <a:xfrm>
            <a:off x="4900613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Content Placeholder 11"/>
          <p:cNvSpPr>
            <a:spLocks noGrp="1"/>
          </p:cNvSpPr>
          <p:nvPr>
            <p:ph sz="quarter" idx="14"/>
          </p:nvPr>
        </p:nvSpPr>
        <p:spPr>
          <a:xfrm>
            <a:off x="4900613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0" name="Title 2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Connector 2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itle 2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381375" cy="3967162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 b="0" i="1" spc="0" baseline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105275" y="1463040"/>
            <a:ext cx="4681538" cy="396849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29224" y="0"/>
            <a:ext cx="3914775" cy="5657850"/>
          </a:xfrm>
        </p:spPr>
        <p:txBody>
          <a:bodyPr anchor="ctr" anchorCtr="0"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352426" y="1600199"/>
            <a:ext cx="4572000" cy="3593237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600" i="1">
                <a:solidFill>
                  <a:schemeClr val="tx1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Placeholder 1"/>
          <p:cNvSpPr>
            <a:spLocks noGrp="1"/>
          </p:cNvSpPr>
          <p:nvPr>
            <p:ph type="title"/>
          </p:nvPr>
        </p:nvSpPr>
        <p:spPr>
          <a:xfrm>
            <a:off x="352425" y="275208"/>
            <a:ext cx="4572000" cy="132499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2426" y="1463040"/>
            <a:ext cx="76809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52426" y="6543676"/>
            <a:ext cx="146685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09749" y="6543676"/>
            <a:ext cx="4086225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 i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6700" y="6543676"/>
            <a:ext cx="87630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4000" b="0" kern="1200" cap="none" spc="0" baseline="0">
          <a:solidFill>
            <a:schemeClr val="tx1"/>
          </a:solidFill>
          <a:latin typeface="+mj-lt"/>
          <a:ea typeface="+mj-ea"/>
          <a:cs typeface="Tunga" pitchFamily="2"/>
        </a:defRPr>
      </a:lvl1pPr>
    </p:titleStyle>
    <p:bodyStyle>
      <a:lvl1pPr marL="0" indent="0" algn="l" defTabSz="914400" rtl="0" eaLnBrk="1" latinLnBrk="0" hangingPunct="1">
        <a:spcBef>
          <a:spcPts val="1200"/>
        </a:spcBef>
        <a:spcAft>
          <a:spcPts val="0"/>
        </a:spcAft>
        <a:buClr>
          <a:schemeClr val="accent5"/>
        </a:buClr>
        <a:buFont typeface="Arial" pitchFamily="34" charset="0"/>
        <a:buNone/>
        <a:defRPr sz="18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171450" indent="-17145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2pPr>
      <a:lvl3pPr marL="344488" indent="-16510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517525" indent="-169863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4pPr>
      <a:lvl5pPr marL="688975" indent="-173038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8686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06984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24358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40817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P%C5%99%C3%ADroda_Lomnice.jpg" TargetMode="External"/><Relationship Id="rId2" Type="http://schemas.openxmlformats.org/officeDocument/2006/relationships/hyperlink" Target="http://commons.wikimedia.org/wiki/File:P%C5%99%C3%ADroda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</a:t>
            </a:r>
            <a:r>
              <a:rPr lang="cs-CZ" b="1" dirty="0" smtClean="0"/>
              <a:t>ČESKÝ JAZYK </a:t>
            </a:r>
          </a:p>
          <a:p>
            <a:r>
              <a:rPr lang="cs-CZ" dirty="0" smtClean="0"/>
              <a:t>ROČNÍK: </a:t>
            </a:r>
            <a:r>
              <a:rPr lang="cs-CZ" b="1" dirty="0" smtClean="0"/>
              <a:t>8. ROČNÍK</a:t>
            </a:r>
          </a:p>
          <a:p>
            <a:r>
              <a:rPr lang="cs-CZ" dirty="0" smtClean="0"/>
              <a:t>TÉMA: </a:t>
            </a:r>
            <a:r>
              <a:rPr lang="cs-CZ" b="1" dirty="0" smtClean="0"/>
              <a:t>SLOH - LÍČENÍ</a:t>
            </a:r>
          </a:p>
          <a:p>
            <a:r>
              <a:rPr lang="cs-CZ" dirty="0" smtClean="0"/>
              <a:t>AUTOR: </a:t>
            </a:r>
            <a:r>
              <a:rPr lang="cs-CZ" b="1" dirty="0" smtClean="0"/>
              <a:t>Mgr. KATEŘINA MLÁDKOVÁ</a:t>
            </a:r>
          </a:p>
          <a:p>
            <a:r>
              <a:rPr lang="cs-CZ" dirty="0" smtClean="0"/>
              <a:t>DATUM VYTVOŘENÍ: </a:t>
            </a:r>
            <a:r>
              <a:rPr lang="cs-CZ" b="1" dirty="0" smtClean="0"/>
              <a:t>28. 11. 2012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VY_32_INOVACE_28_KM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476672"/>
            <a:ext cx="9081332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ANOTACE:</a:t>
            </a:r>
          </a:p>
          <a:p>
            <a:endParaRPr lang="cs-CZ" sz="2000" b="1" dirty="0">
              <a:solidFill>
                <a:srgbClr val="C00000"/>
              </a:solidFill>
            </a:endParaRPr>
          </a:p>
          <a:p>
            <a:r>
              <a:rPr lang="cs-CZ" sz="2000" b="1" dirty="0" smtClean="0">
                <a:solidFill>
                  <a:srgbClr val="C00000"/>
                </a:solidFill>
              </a:rPr>
              <a:t>Cílová skupina: Prezentace určena k procvičení a upevnění učiva v 8. ročníku.</a:t>
            </a:r>
          </a:p>
          <a:p>
            <a:r>
              <a:rPr lang="cs-CZ" sz="2000" b="1" dirty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                                Téma lze prezentovat při výkladu učiva v 7. ročníku.</a:t>
            </a:r>
          </a:p>
          <a:p>
            <a:r>
              <a:rPr lang="cs-CZ" sz="2000" b="1" dirty="0" smtClean="0">
                <a:solidFill>
                  <a:srgbClr val="C00000"/>
                </a:solidFill>
              </a:rPr>
              <a:t>Téma: Líčení</a:t>
            </a:r>
          </a:p>
          <a:p>
            <a:r>
              <a:rPr lang="cs-CZ" sz="2000" b="1" dirty="0" smtClean="0">
                <a:solidFill>
                  <a:srgbClr val="C00000"/>
                </a:solidFill>
              </a:rPr>
              <a:t>Pomůcky: Psací potřeby, pracovní listy</a:t>
            </a:r>
          </a:p>
          <a:p>
            <a:r>
              <a:rPr lang="cs-CZ" sz="2000" b="1" dirty="0" smtClean="0">
                <a:solidFill>
                  <a:srgbClr val="C00000"/>
                </a:solidFill>
              </a:rPr>
              <a:t>Klíčová slova: subjektivní, líčení, metafora, přirovnání, personifikace,</a:t>
            </a:r>
          </a:p>
          <a:p>
            <a:r>
              <a:rPr lang="cs-CZ" sz="2000" b="1" dirty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                            epiteta, kontrast, dějovost</a:t>
            </a:r>
          </a:p>
          <a:p>
            <a:r>
              <a:rPr lang="cs-CZ" sz="2000" b="1" dirty="0" smtClean="0">
                <a:solidFill>
                  <a:srgbClr val="C00000"/>
                </a:solidFill>
              </a:rPr>
              <a:t>Pilotáž: Žáci ocenili přehlednost práce o slohovém postupu líčení, konkrétní</a:t>
            </a:r>
          </a:p>
          <a:p>
            <a:r>
              <a:rPr lang="cs-CZ" sz="2000" b="1" dirty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                příklady jazykových prostředků a rozmanité úkoly. Žáky upozorníme </a:t>
            </a:r>
          </a:p>
          <a:p>
            <a:r>
              <a:rPr lang="cs-CZ" sz="2000" b="1" dirty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                na básnický rozmanitý jazyk, spisovnou bohatou mateřštinu, jež v běžné</a:t>
            </a:r>
          </a:p>
          <a:p>
            <a:r>
              <a:rPr lang="cs-CZ" sz="2000" b="1" dirty="0">
                <a:solidFill>
                  <a:srgbClr val="C00000"/>
                </a:solidFill>
              </a:rPr>
              <a:t> </a:t>
            </a:r>
            <a:r>
              <a:rPr lang="cs-CZ" sz="2000" b="1" dirty="0" smtClean="0">
                <a:solidFill>
                  <a:srgbClr val="C00000"/>
                </a:solidFill>
              </a:rPr>
              <a:t>                komunikaci nepoužívají. Tvoření básnických pojmenování žáky zaujal.</a:t>
            </a:r>
          </a:p>
        </p:txBody>
      </p:sp>
    </p:spTree>
    <p:extLst>
      <p:ext uri="{BB962C8B-B14F-4D97-AF65-F5344CB8AC3E}">
        <p14:creationId xmlns:p14="http://schemas.microsoft.com/office/powerpoint/2010/main" val="265951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47222" y="431802"/>
            <a:ext cx="85935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SLOHOVÝ POSTUP – POPIS STATICKÝ - LÍČENÍ</a:t>
            </a:r>
            <a:endParaRPr lang="cs-CZ" sz="3200" b="1" dirty="0">
              <a:solidFill>
                <a:srgbClr val="C00000"/>
              </a:solidFill>
            </a:endParaRPr>
          </a:p>
        </p:txBody>
      </p:sp>
      <p:pic>
        <p:nvPicPr>
          <p:cNvPr id="1027" name="Picture 3" descr="C:\Users\ZS SLOVAN\AppData\Local\Microsoft\Windows\Temporary Internet Files\Content.IE5\Q0E2LMF4\MP90043860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1600" y="1304544"/>
            <a:ext cx="6400800" cy="42489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6794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7" y="1628800"/>
            <a:ext cx="813690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  <a:latin typeface="Franklin Gothic Book"/>
              </a:rPr>
              <a:t>◙ </a:t>
            </a:r>
            <a:r>
              <a:rPr lang="cs-CZ" sz="3600" b="1" dirty="0" smtClean="0"/>
              <a:t>jde </a:t>
            </a:r>
            <a:r>
              <a:rPr lang="cs-CZ" sz="3600" b="1" dirty="0"/>
              <a:t>o </a:t>
            </a:r>
            <a:r>
              <a:rPr lang="cs-CZ" sz="3600" b="1" dirty="0">
                <a:solidFill>
                  <a:srgbClr val="C00000"/>
                </a:solidFill>
              </a:rPr>
              <a:t>subjektivně zabarvený </a:t>
            </a:r>
            <a:r>
              <a:rPr lang="cs-CZ" sz="3600" b="1" dirty="0" smtClean="0">
                <a:solidFill>
                  <a:srgbClr val="C00000"/>
                </a:solidFill>
              </a:rPr>
              <a:t> popis</a:t>
            </a:r>
          </a:p>
          <a:p>
            <a:r>
              <a:rPr lang="cs-CZ" sz="3600" b="1" dirty="0" smtClean="0">
                <a:solidFill>
                  <a:srgbClr val="C00000"/>
                </a:solidFill>
                <a:latin typeface="Franklin Gothic Book"/>
              </a:rPr>
              <a:t>◙ </a:t>
            </a:r>
            <a:r>
              <a:rPr lang="cs-CZ" sz="3600" b="1" dirty="0" smtClean="0"/>
              <a:t>pisatel/vypravěč </a:t>
            </a:r>
            <a:r>
              <a:rPr lang="cs-CZ" sz="3600" b="1" dirty="0"/>
              <a:t>vyjadřuje svůj </a:t>
            </a:r>
            <a:r>
              <a:rPr lang="cs-CZ" sz="3600" b="1" dirty="0">
                <a:solidFill>
                  <a:srgbClr val="C00000"/>
                </a:solidFill>
              </a:rPr>
              <a:t>osobitý</a:t>
            </a:r>
            <a:r>
              <a:rPr lang="cs-CZ" sz="3600" b="1" dirty="0">
                <a:solidFill>
                  <a:srgbClr val="CC0066"/>
                </a:solidFill>
              </a:rPr>
              <a:t> </a:t>
            </a:r>
            <a:r>
              <a:rPr lang="cs-CZ" sz="3600" b="1" dirty="0">
                <a:solidFill>
                  <a:srgbClr val="C00000"/>
                </a:solidFill>
              </a:rPr>
              <a:t>vztah k popisované </a:t>
            </a:r>
            <a:r>
              <a:rPr lang="cs-CZ" sz="3600" b="1" dirty="0" smtClean="0">
                <a:solidFill>
                  <a:srgbClr val="C00000"/>
                </a:solidFill>
              </a:rPr>
              <a:t>skutečnosti</a:t>
            </a:r>
          </a:p>
          <a:p>
            <a:r>
              <a:rPr lang="cs-CZ" sz="3600" b="1" dirty="0" smtClean="0">
                <a:solidFill>
                  <a:srgbClr val="C00000"/>
                </a:solidFill>
                <a:latin typeface="Franklin Gothic Book"/>
              </a:rPr>
              <a:t>◙ </a:t>
            </a:r>
            <a:r>
              <a:rPr lang="cs-CZ" sz="3600" b="1" dirty="0" smtClean="0"/>
              <a:t>je </a:t>
            </a:r>
            <a:r>
              <a:rPr lang="cs-CZ" sz="3600" b="1" dirty="0"/>
              <a:t>součástí </a:t>
            </a:r>
            <a:r>
              <a:rPr lang="cs-CZ" sz="3600" b="1" dirty="0">
                <a:solidFill>
                  <a:srgbClr val="C00000"/>
                </a:solidFill>
              </a:rPr>
              <a:t>uměleckého stylu</a:t>
            </a:r>
            <a:r>
              <a:rPr lang="cs-CZ" sz="3600" b="1" dirty="0"/>
              <a:t>, krásné </a:t>
            </a:r>
            <a:r>
              <a:rPr lang="cs-CZ" sz="3600" b="1" dirty="0" smtClean="0"/>
              <a:t>       literatury</a:t>
            </a:r>
            <a:endParaRPr lang="cs-CZ" sz="3600" b="1" dirty="0"/>
          </a:p>
          <a:p>
            <a:r>
              <a:rPr lang="cs-CZ" sz="3600" b="1" dirty="0" smtClean="0">
                <a:solidFill>
                  <a:srgbClr val="C00000"/>
                </a:solidFill>
                <a:latin typeface="Franklin Gothic Book"/>
              </a:rPr>
              <a:t>◙ </a:t>
            </a:r>
            <a:r>
              <a:rPr lang="cs-CZ" sz="3600" b="1" dirty="0" smtClean="0"/>
              <a:t>může </a:t>
            </a:r>
            <a:r>
              <a:rPr lang="cs-CZ" sz="3600" b="1" dirty="0"/>
              <a:t>se týkat </a:t>
            </a:r>
            <a:r>
              <a:rPr lang="cs-CZ" sz="3600" b="1" dirty="0">
                <a:solidFill>
                  <a:srgbClr val="C00000"/>
                </a:solidFill>
              </a:rPr>
              <a:t>místa, kraje, knihy, hračky z dětství, oblíbeného předmětu…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059231" y="148570"/>
            <a:ext cx="538557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C00000"/>
                </a:solidFill>
              </a:rPr>
              <a:t>CO JE TO LÍČENÍ?</a:t>
            </a:r>
            <a:endParaRPr lang="cs-CZ" sz="54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67569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764704"/>
            <a:ext cx="6984776" cy="56076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3200" b="1" dirty="0">
                <a:solidFill>
                  <a:srgbClr val="CC0066"/>
                </a:solidFill>
              </a:rPr>
              <a:t>obrazná vyjádření: metafora</a:t>
            </a:r>
          </a:p>
          <a:p>
            <a:pPr>
              <a:defRPr/>
            </a:pPr>
            <a:r>
              <a:rPr lang="cs-CZ" sz="3200" b="1" dirty="0"/>
              <a:t>noc má černý vlající plášť posetý hvězdami…</a:t>
            </a:r>
          </a:p>
          <a:p>
            <a:pPr>
              <a:defRPr/>
            </a:pPr>
            <a:r>
              <a:rPr lang="cs-CZ" sz="3200" b="1" dirty="0"/>
              <a:t>usměvavá tvář měsíce…</a:t>
            </a:r>
          </a:p>
          <a:p>
            <a:pPr>
              <a:defRPr/>
            </a:pPr>
            <a:r>
              <a:rPr lang="cs-CZ" sz="3200" b="1" dirty="0"/>
              <a:t>hravé vlasaté slunce…</a:t>
            </a:r>
          </a:p>
          <a:p>
            <a:pPr>
              <a:defRPr/>
            </a:pPr>
            <a:r>
              <a:rPr lang="cs-CZ" sz="3200" b="1" dirty="0">
                <a:solidFill>
                  <a:srgbClr val="CC0066"/>
                </a:solidFill>
              </a:rPr>
              <a:t>personifikace</a:t>
            </a:r>
            <a:r>
              <a:rPr lang="cs-CZ" sz="3200" b="1" dirty="0"/>
              <a:t> </a:t>
            </a:r>
            <a:r>
              <a:rPr lang="cs-CZ" sz="3200" b="1" dirty="0">
                <a:solidFill>
                  <a:srgbClr val="CC0066"/>
                </a:solidFill>
              </a:rPr>
              <a:t>- zosobnění</a:t>
            </a:r>
          </a:p>
          <a:p>
            <a:pPr>
              <a:lnSpc>
                <a:spcPct val="80000"/>
              </a:lnSpc>
              <a:defRPr/>
            </a:pPr>
            <a:r>
              <a:rPr lang="cs-CZ" sz="3200" b="1" dirty="0"/>
              <a:t>země nabírá dech…</a:t>
            </a:r>
          </a:p>
          <a:p>
            <a:pPr>
              <a:lnSpc>
                <a:spcPct val="80000"/>
              </a:lnSpc>
              <a:defRPr/>
            </a:pPr>
            <a:r>
              <a:rPr lang="cs-CZ" sz="3200" b="1" dirty="0"/>
              <a:t>potůček klokotá a kucká…</a:t>
            </a:r>
          </a:p>
          <a:p>
            <a:pPr>
              <a:lnSpc>
                <a:spcPct val="80000"/>
              </a:lnSpc>
              <a:defRPr/>
            </a:pPr>
            <a:r>
              <a:rPr lang="cs-CZ" sz="3200" b="1" dirty="0"/>
              <a:t>jaro kličkuje rozestlanou ornicí…</a:t>
            </a:r>
          </a:p>
          <a:p>
            <a:pPr>
              <a:lnSpc>
                <a:spcPct val="80000"/>
              </a:lnSpc>
              <a:defRPr/>
            </a:pPr>
            <a:r>
              <a:rPr lang="cs-CZ" sz="3200" b="1" dirty="0"/>
              <a:t>ospalé barvy se protahují…</a:t>
            </a:r>
          </a:p>
          <a:p>
            <a:pPr>
              <a:lnSpc>
                <a:spcPct val="80000"/>
              </a:lnSpc>
              <a:defRPr/>
            </a:pPr>
            <a:r>
              <a:rPr lang="cs-CZ" sz="3200" b="1" dirty="0"/>
              <a:t>stromy rozpřahují náruč</a:t>
            </a:r>
            <a:r>
              <a:rPr lang="cs-CZ" sz="3200" b="1" dirty="0" smtClean="0"/>
              <a:t>…</a:t>
            </a:r>
          </a:p>
          <a:p>
            <a:pPr>
              <a:lnSpc>
                <a:spcPct val="80000"/>
              </a:lnSpc>
              <a:defRPr/>
            </a:pPr>
            <a:endParaRPr lang="cs-CZ" sz="2800" b="1" dirty="0"/>
          </a:p>
          <a:p>
            <a:pPr>
              <a:lnSpc>
                <a:spcPct val="80000"/>
              </a:lnSpc>
              <a:defRPr/>
            </a:pPr>
            <a:r>
              <a:rPr lang="cs-CZ" sz="2000" b="1" dirty="0" smtClean="0"/>
              <a:t>Příklady </a:t>
            </a:r>
            <a:r>
              <a:rPr lang="cs-CZ" sz="2000" b="1" dirty="0"/>
              <a:t>použity z lyrické prózy F. Halase: Já se </a:t>
            </a:r>
            <a:r>
              <a:rPr lang="cs-CZ" sz="2000" b="1" dirty="0" smtClean="0"/>
              <a:t>tam vrátím</a:t>
            </a:r>
            <a:endParaRPr lang="cs-CZ" sz="20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174" y="92265"/>
            <a:ext cx="712964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JAZYKOVÉ PROSTŘEDKY</a:t>
            </a:r>
            <a:endParaRPr lang="cs-CZ" sz="4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05960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921" y="1628800"/>
            <a:ext cx="8712968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>
                <a:solidFill>
                  <a:srgbClr val="CC0066"/>
                </a:solidFill>
              </a:rPr>
              <a:t>básnické přívlastky – epiteta </a:t>
            </a:r>
            <a:r>
              <a:rPr lang="cs-CZ" sz="3200" b="1" dirty="0"/>
              <a:t>– nastydlý zvonek, stříbrná řeka, planoucí slunce</a:t>
            </a:r>
            <a:r>
              <a:rPr lang="cs-CZ" sz="3200" b="1" dirty="0" smtClean="0"/>
              <a:t>…</a:t>
            </a:r>
          </a:p>
          <a:p>
            <a:endParaRPr lang="cs-CZ" sz="3200" b="1" dirty="0"/>
          </a:p>
          <a:p>
            <a:r>
              <a:rPr lang="cs-CZ" sz="3200" b="1" dirty="0">
                <a:solidFill>
                  <a:srgbClr val="CC0066"/>
                </a:solidFill>
              </a:rPr>
              <a:t>kontrast</a:t>
            </a:r>
            <a:r>
              <a:rPr lang="cs-CZ" sz="3200" b="1" dirty="0"/>
              <a:t> – krajina ve dne/v noci</a:t>
            </a:r>
          </a:p>
          <a:p>
            <a:r>
              <a:rPr lang="cs-CZ" sz="3200" b="1" dirty="0"/>
              <a:t>můžeme popisovat </a:t>
            </a:r>
            <a:r>
              <a:rPr lang="cs-CZ" sz="3200" b="1" dirty="0">
                <a:solidFill>
                  <a:srgbClr val="CC0066"/>
                </a:solidFill>
              </a:rPr>
              <a:t>dějově</a:t>
            </a:r>
            <a:r>
              <a:rPr lang="cs-CZ" sz="3200" b="1" dirty="0"/>
              <a:t> – pestrá dějová slovesa – plane, zurčí, spěchá, pádí, line se…</a:t>
            </a:r>
          </a:p>
        </p:txBody>
      </p:sp>
      <p:sp>
        <p:nvSpPr>
          <p:cNvPr id="3" name="Obdélník 2"/>
          <p:cNvSpPr/>
          <p:nvPr/>
        </p:nvSpPr>
        <p:spPr>
          <a:xfrm>
            <a:off x="896583" y="260648"/>
            <a:ext cx="7129644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>
                <a:solidFill>
                  <a:srgbClr val="C00000"/>
                </a:solidFill>
              </a:rPr>
              <a:t>JAZYKOVÉ PROSTŘEDKY</a:t>
            </a:r>
          </a:p>
        </p:txBody>
      </p:sp>
    </p:spTree>
    <p:extLst>
      <p:ext uri="{BB962C8B-B14F-4D97-AF65-F5344CB8AC3E}">
        <p14:creationId xmlns:p14="http://schemas.microsoft.com/office/powerpoint/2010/main" val="36727070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484784"/>
            <a:ext cx="7272808" cy="40318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80000"/>
              </a:lnSpc>
            </a:pPr>
            <a:r>
              <a:rPr lang="cs-CZ" sz="3200" b="1" dirty="0" smtClean="0"/>
              <a:t>Napiš </a:t>
            </a:r>
            <a:r>
              <a:rPr lang="cs-CZ" sz="3200" b="1" dirty="0"/>
              <a:t>slova a slovní spojení, která se ti vybaví ve spojení s ročním obdobím:</a:t>
            </a:r>
          </a:p>
          <a:p>
            <a:pPr>
              <a:lnSpc>
                <a:spcPct val="80000"/>
              </a:lnSpc>
            </a:pPr>
            <a:r>
              <a:rPr lang="cs-CZ" sz="3200" b="1" dirty="0">
                <a:solidFill>
                  <a:srgbClr val="CC0066"/>
                </a:solidFill>
              </a:rPr>
              <a:t>Jaro</a:t>
            </a:r>
            <a:r>
              <a:rPr lang="cs-CZ" sz="3200" b="1" dirty="0"/>
              <a:t> – pučí, zelená, vůně, vánek…</a:t>
            </a:r>
          </a:p>
          <a:p>
            <a:pPr>
              <a:lnSpc>
                <a:spcPct val="80000"/>
              </a:lnSpc>
            </a:pPr>
            <a:r>
              <a:rPr lang="cs-CZ" sz="3200" b="1" dirty="0">
                <a:solidFill>
                  <a:srgbClr val="CC0066"/>
                </a:solidFill>
              </a:rPr>
              <a:t>Léto</a:t>
            </a:r>
            <a:r>
              <a:rPr lang="cs-CZ" sz="3200" b="1" dirty="0"/>
              <a:t> – praská, žhne, slunce, bouřka, žlutá…</a:t>
            </a:r>
          </a:p>
          <a:p>
            <a:pPr>
              <a:lnSpc>
                <a:spcPct val="80000"/>
              </a:lnSpc>
            </a:pPr>
            <a:r>
              <a:rPr lang="cs-CZ" sz="3200" b="1" dirty="0">
                <a:solidFill>
                  <a:srgbClr val="CC0066"/>
                </a:solidFill>
              </a:rPr>
              <a:t>Podzim</a:t>
            </a:r>
            <a:r>
              <a:rPr lang="cs-CZ" sz="3200" b="1" dirty="0"/>
              <a:t> – plískanice, vichr, déšť bičuje, hnědá, listí…</a:t>
            </a:r>
          </a:p>
          <a:p>
            <a:pPr>
              <a:lnSpc>
                <a:spcPct val="80000"/>
              </a:lnSpc>
            </a:pPr>
            <a:r>
              <a:rPr lang="cs-CZ" sz="3200" b="1" dirty="0">
                <a:solidFill>
                  <a:srgbClr val="CC0066"/>
                </a:solidFill>
              </a:rPr>
              <a:t>Zima</a:t>
            </a:r>
            <a:r>
              <a:rPr lang="cs-CZ" sz="3200" b="1" dirty="0"/>
              <a:t> – mráz maluje, vločky svítí, stromy se oblékají, bílá, stříbrné kopce, skleněné rampouchy…</a:t>
            </a:r>
          </a:p>
        </p:txBody>
      </p:sp>
      <p:sp>
        <p:nvSpPr>
          <p:cNvPr id="3" name="Obdélník 2"/>
          <p:cNvSpPr/>
          <p:nvPr/>
        </p:nvSpPr>
        <p:spPr>
          <a:xfrm>
            <a:off x="1979712" y="188640"/>
            <a:ext cx="4036041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DOPLŇOVÁNÍ</a:t>
            </a:r>
            <a:endParaRPr lang="cs-CZ" sz="4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4577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633733" y="1340768"/>
            <a:ext cx="5976664" cy="4247317"/>
          </a:xfrm>
          <a:prstGeom prst="rect">
            <a:avLst/>
          </a:prstGeom>
          <a:ln w="57150"/>
          <a:effectLst>
            <a:glow rad="228600">
              <a:schemeClr val="accent2">
                <a:satMod val="175000"/>
                <a:alpha val="40000"/>
              </a:schemeClr>
            </a:glow>
            <a:outerShdw blurRad="38100" dist="25400" dir="5400000" rotWithShape="0">
              <a:srgbClr val="000000">
                <a:alpha val="40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b="1" dirty="0"/>
              <a:t>Napiš slova, která se ti vybaví ve spojení</a:t>
            </a:r>
            <a:br>
              <a:rPr lang="cs-CZ" sz="2400" b="1" dirty="0"/>
            </a:br>
            <a:r>
              <a:rPr lang="cs-CZ" sz="2400" b="1" dirty="0"/>
              <a:t>s barvami:</a:t>
            </a:r>
          </a:p>
          <a:p>
            <a:pPr>
              <a:lnSpc>
                <a:spcPct val="90000"/>
              </a:lnSpc>
            </a:pPr>
            <a:r>
              <a:rPr lang="cs-CZ" sz="2800" b="1" dirty="0">
                <a:solidFill>
                  <a:srgbClr val="FF0000"/>
                </a:solidFill>
              </a:rPr>
              <a:t>červená – horko, jahody, krev, hněv… </a:t>
            </a:r>
          </a:p>
          <a:p>
            <a:pPr>
              <a:lnSpc>
                <a:spcPct val="90000"/>
              </a:lnSpc>
            </a:pPr>
            <a:r>
              <a:rPr lang="cs-CZ" sz="2800" b="1" dirty="0">
                <a:solidFill>
                  <a:srgbClr val="00CC66"/>
                </a:solidFill>
              </a:rPr>
              <a:t>zelená – tráva, mech, radost, pohoda…</a:t>
            </a:r>
          </a:p>
          <a:p>
            <a:pPr>
              <a:lnSpc>
                <a:spcPct val="90000"/>
              </a:lnSpc>
            </a:pPr>
            <a:r>
              <a:rPr lang="cs-CZ" sz="2800" b="1" dirty="0">
                <a:solidFill>
                  <a:srgbClr val="0000FF"/>
                </a:solidFill>
              </a:rPr>
              <a:t>modrá – moře, obloha, klid, chlad…</a:t>
            </a:r>
          </a:p>
          <a:p>
            <a:pPr>
              <a:lnSpc>
                <a:spcPct val="90000"/>
              </a:lnSpc>
            </a:pPr>
            <a:r>
              <a:rPr lang="cs-CZ" sz="2800" b="1" dirty="0"/>
              <a:t>černá – smutek, smrt, uhel, havran…</a:t>
            </a:r>
          </a:p>
          <a:p>
            <a:pPr>
              <a:lnSpc>
                <a:spcPct val="90000"/>
              </a:lnSpc>
            </a:pPr>
            <a:r>
              <a:rPr lang="cs-CZ" sz="2800" b="1" dirty="0" smtClean="0">
                <a:solidFill>
                  <a:schemeClr val="bg2">
                    <a:lumMod val="50000"/>
                  </a:schemeClr>
                </a:solidFill>
              </a:rPr>
              <a:t>hnědá </a:t>
            </a:r>
            <a:r>
              <a:rPr lang="cs-CZ" sz="2800" b="1" dirty="0">
                <a:solidFill>
                  <a:schemeClr val="bg2">
                    <a:lumMod val="50000"/>
                  </a:schemeClr>
                </a:solidFill>
              </a:rPr>
              <a:t>– hlína, podzim, dřevo, teplo…</a:t>
            </a:r>
          </a:p>
          <a:p>
            <a:pPr>
              <a:lnSpc>
                <a:spcPct val="90000"/>
              </a:lnSpc>
            </a:pPr>
            <a:r>
              <a:rPr lang="cs-CZ" sz="2800" b="1" dirty="0">
                <a:solidFill>
                  <a:srgbClr val="FF9933"/>
                </a:solidFill>
              </a:rPr>
              <a:t>oranžová – ???</a:t>
            </a:r>
          </a:p>
          <a:p>
            <a:pPr>
              <a:lnSpc>
                <a:spcPct val="90000"/>
              </a:lnSpc>
            </a:pPr>
            <a:r>
              <a:rPr lang="cs-CZ" sz="2800" b="1" dirty="0">
                <a:solidFill>
                  <a:srgbClr val="FF217B"/>
                </a:solidFill>
              </a:rPr>
              <a:t>růžová – ???</a:t>
            </a:r>
          </a:p>
          <a:p>
            <a:pPr>
              <a:lnSpc>
                <a:spcPct val="90000"/>
              </a:lnSpc>
            </a:pPr>
            <a:r>
              <a:rPr lang="cs-CZ" sz="2800" b="1" dirty="0">
                <a:solidFill>
                  <a:srgbClr val="FFC000"/>
                </a:solidFill>
              </a:rPr>
              <a:t>žlutá </a:t>
            </a:r>
            <a:r>
              <a:rPr lang="cs-CZ" sz="2800" b="1" dirty="0">
                <a:solidFill>
                  <a:srgbClr val="FFC000"/>
                </a:solidFill>
                <a:cs typeface="Arial" charset="0"/>
              </a:rPr>
              <a:t>‒</a:t>
            </a:r>
            <a:r>
              <a:rPr lang="cs-CZ" sz="2800" b="1" dirty="0">
                <a:solidFill>
                  <a:srgbClr val="FFC000"/>
                </a:solidFill>
              </a:rPr>
              <a:t> ???</a:t>
            </a:r>
          </a:p>
        </p:txBody>
      </p:sp>
      <p:sp>
        <p:nvSpPr>
          <p:cNvPr id="3" name="Obdélník 2"/>
          <p:cNvSpPr/>
          <p:nvPr/>
        </p:nvSpPr>
        <p:spPr>
          <a:xfrm>
            <a:off x="1997180" y="253879"/>
            <a:ext cx="5249770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ČINNOSTNÍ UČENÍ</a:t>
            </a:r>
            <a:endParaRPr lang="cs-CZ" sz="4800" b="1" dirty="0">
              <a:solidFill>
                <a:srgbClr val="C00000"/>
              </a:solidFill>
            </a:endParaRPr>
          </a:p>
        </p:txBody>
      </p:sp>
      <p:pic>
        <p:nvPicPr>
          <p:cNvPr id="1027" name="Picture 3" descr="C:\Program Files\Microsoft Office\MEDIA\CAGCAT10\j0299125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4368" y="4797152"/>
            <a:ext cx="1100023" cy="1805026"/>
          </a:xfrm>
          <a:prstGeom prst="rect">
            <a:avLst/>
          </a:prstGeo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9630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412776"/>
            <a:ext cx="8261753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C00000"/>
                </a:solidFill>
              </a:rPr>
              <a:t>         POKUS SE VYLÍČIT </a:t>
            </a:r>
          </a:p>
          <a:p>
            <a:r>
              <a:rPr lang="cs-CZ" sz="4800" b="1" dirty="0" smtClean="0">
                <a:solidFill>
                  <a:srgbClr val="C00000"/>
                </a:solidFill>
              </a:rPr>
              <a:t>    NÁSLEDUJÍCÍ KRAJINY.</a:t>
            </a:r>
          </a:p>
          <a:p>
            <a:endParaRPr lang="cs-CZ" sz="4800" b="1" dirty="0">
              <a:solidFill>
                <a:srgbClr val="C00000"/>
              </a:solidFill>
            </a:endParaRPr>
          </a:p>
          <a:p>
            <a:r>
              <a:rPr lang="cs-CZ" sz="4800" b="1" dirty="0" smtClean="0">
                <a:solidFill>
                  <a:srgbClr val="C00000"/>
                </a:solidFill>
              </a:rPr>
              <a:t>UŽIJ ROZMANITÉ JAZYKOVÉ</a:t>
            </a:r>
          </a:p>
          <a:p>
            <a:r>
              <a:rPr lang="cs-CZ" sz="4800" b="1" dirty="0" smtClean="0">
                <a:solidFill>
                  <a:srgbClr val="C00000"/>
                </a:solidFill>
              </a:rPr>
              <a:t>               PROSTŘEDKY.</a:t>
            </a:r>
            <a:endParaRPr lang="cs-CZ" sz="4800" b="1" dirty="0">
              <a:solidFill>
                <a:srgbClr val="C00000"/>
              </a:solidFill>
            </a:endParaRPr>
          </a:p>
        </p:txBody>
      </p:sp>
      <p:pic>
        <p:nvPicPr>
          <p:cNvPr id="1026" name="Picture 2" descr="C:\Program Files\Microsoft Office\MEDIA\CAGCAT10\j030125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188640"/>
            <a:ext cx="1829714" cy="1565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572000" y="348805"/>
            <a:ext cx="3086101" cy="461665"/>
          </a:xfrm>
          <a:prstGeom prst="rect">
            <a:avLst/>
          </a:prstGeom>
          <a:noFill/>
          <a:ln w="28575">
            <a:solidFill>
              <a:srgbClr val="C00000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  <a:scene3d>
            <a:camera prst="perspectiveContrastingLeftFacing"/>
            <a:lightRig rig="threePt" dir="t"/>
          </a:scene3d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UČÍME SE „LÍČIT“</a:t>
            </a:r>
            <a:endParaRPr lang="cs-CZ" sz="24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9622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52679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126205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268760"/>
            <a:ext cx="741682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1600" dirty="0"/>
              <a:t>VTIPÁLEK. [cit. 2011-08-31] Dostupné pod licencí </a:t>
            </a:r>
            <a:r>
              <a:rPr lang="cs-CZ" sz="1600" dirty="0" err="1"/>
              <a:t>Creative</a:t>
            </a:r>
            <a:r>
              <a:rPr lang="cs-CZ" sz="1600" dirty="0"/>
              <a:t> </a:t>
            </a:r>
            <a:r>
              <a:rPr lang="cs-CZ" sz="1600" dirty="0" err="1"/>
              <a:t>Commons</a:t>
            </a:r>
            <a:r>
              <a:rPr lang="cs-CZ" sz="1600" dirty="0"/>
              <a:t> na WWW: </a:t>
            </a:r>
            <a:r>
              <a:rPr lang="en-US" sz="1600" dirty="0"/>
              <a:t>&lt;</a:t>
            </a:r>
            <a:r>
              <a:rPr lang="cs-CZ" sz="1600" dirty="0">
                <a:hlinkClick r:id="rId2"/>
              </a:rPr>
              <a:t>http://commons.wikimedia.org/wiki/File:P%C5%99%C3%ADroda.jpg</a:t>
            </a:r>
            <a:r>
              <a:rPr lang="en-US" sz="1600" dirty="0"/>
              <a:t>&gt;</a:t>
            </a:r>
            <a:endParaRPr lang="cs-CZ" sz="1600" dirty="0"/>
          </a:p>
          <a:p>
            <a:pPr>
              <a:spcBef>
                <a:spcPct val="0"/>
              </a:spcBef>
              <a:defRPr/>
            </a:pPr>
            <a:r>
              <a:rPr lang="cs-CZ" sz="1600" dirty="0"/>
              <a:t>[cit. 2011-08-31] Dostupné pod licencí Public </a:t>
            </a:r>
            <a:r>
              <a:rPr lang="cs-CZ" sz="1600" dirty="0" err="1"/>
              <a:t>domain</a:t>
            </a:r>
            <a:r>
              <a:rPr lang="cs-CZ" sz="1600" dirty="0"/>
              <a:t> na WWW: </a:t>
            </a:r>
            <a:r>
              <a:rPr lang="en-US" sz="1600" dirty="0"/>
              <a:t>&lt;</a:t>
            </a:r>
            <a:r>
              <a:rPr lang="cs-CZ" sz="1600" dirty="0">
                <a:hlinkClick r:id="rId3"/>
              </a:rPr>
              <a:t>http://commons.wikimedia.org/wiki/File:P%C5%99%C3%ADroda_Lomnice.jpg</a:t>
            </a:r>
            <a:r>
              <a:rPr lang="en-US" sz="1600" dirty="0"/>
              <a:t>&gt;</a:t>
            </a:r>
            <a:endParaRPr lang="cs-CZ" sz="1600" dirty="0"/>
          </a:p>
          <a:p>
            <a:pPr>
              <a:defRPr/>
            </a:pPr>
            <a:r>
              <a:rPr lang="cs-CZ" sz="1600" b="1" dirty="0" smtClean="0"/>
              <a:t>ČESKÝ </a:t>
            </a:r>
            <a:r>
              <a:rPr lang="cs-CZ" sz="1600" b="1" dirty="0"/>
              <a:t>JAZYK PRO ZÁKLADNÍ ŠKOLY 8.</a:t>
            </a:r>
            <a:r>
              <a:rPr lang="cs-CZ" sz="1600" dirty="0"/>
              <a:t> Praha</a:t>
            </a:r>
            <a:r>
              <a:rPr lang="en-US" sz="1600" dirty="0"/>
              <a:t> </a:t>
            </a:r>
            <a:r>
              <a:rPr lang="cs-CZ" sz="1600" dirty="0"/>
              <a:t>,</a:t>
            </a:r>
            <a:r>
              <a:rPr lang="cs-CZ" sz="1600" dirty="0" smtClean="0"/>
              <a:t> Fortuna,</a:t>
            </a:r>
            <a:r>
              <a:rPr lang="en-US" sz="1600" dirty="0" smtClean="0"/>
              <a:t> </a:t>
            </a:r>
            <a:r>
              <a:rPr lang="cs-CZ" sz="1600" dirty="0"/>
              <a:t>1998. ISBN 80-7168-561-5. </a:t>
            </a:r>
            <a:endParaRPr lang="cs-CZ" sz="1600" b="1" dirty="0"/>
          </a:p>
          <a:p>
            <a:pPr>
              <a:defRPr/>
            </a:pPr>
            <a:r>
              <a:rPr lang="cs-CZ" sz="1600" b="1" dirty="0"/>
              <a:t>ČESKÝ JAZYK 8., Učebnice pro základní školy a víceletá</a:t>
            </a:r>
            <a:r>
              <a:rPr lang="en-US" sz="1600" b="1" dirty="0"/>
              <a:t> </a:t>
            </a:r>
            <a:r>
              <a:rPr lang="cs-CZ" sz="1600" b="1" dirty="0"/>
              <a:t>gymnázia</a:t>
            </a:r>
            <a:r>
              <a:rPr lang="cs-CZ" sz="1600" i="1" dirty="0"/>
              <a:t>. </a:t>
            </a:r>
            <a:r>
              <a:rPr lang="cs-CZ" sz="1600" dirty="0"/>
              <a:t>1. vyd. Plzeň</a:t>
            </a:r>
            <a:r>
              <a:rPr lang="en-US" sz="1600" dirty="0"/>
              <a:t> </a:t>
            </a:r>
            <a:r>
              <a:rPr lang="cs-CZ" sz="1600" dirty="0"/>
              <a:t>,</a:t>
            </a:r>
            <a:r>
              <a:rPr lang="cs-CZ" sz="1600" dirty="0" smtClean="0"/>
              <a:t> </a:t>
            </a:r>
            <a:r>
              <a:rPr lang="cs-CZ" sz="1600" dirty="0"/>
              <a:t>Fraus, 2004. ISBN 80-7238-206-3. </a:t>
            </a:r>
            <a:endParaRPr lang="cs-CZ" sz="1600" dirty="0" smtClean="0"/>
          </a:p>
          <a:p>
            <a:pPr>
              <a:defRPr/>
            </a:pPr>
            <a:r>
              <a:rPr lang="cs-CZ" sz="1600" b="1" dirty="0" smtClean="0"/>
              <a:t>Vlastní tvorba</a:t>
            </a:r>
          </a:p>
          <a:p>
            <a:pPr>
              <a:defRPr/>
            </a:pPr>
            <a:r>
              <a:rPr lang="cs-CZ" sz="1600" b="1" dirty="0" smtClean="0"/>
              <a:t>www. </a:t>
            </a:r>
            <a:r>
              <a:rPr lang="cs-CZ" sz="1600" b="1" dirty="0" smtClean="0"/>
              <a:t>office.microsoft.com</a:t>
            </a:r>
            <a:endParaRPr lang="cs-CZ" sz="1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620688"/>
            <a:ext cx="118128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ZDROJE: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2148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ylar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Mylar">
      <a:maj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ylar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50800" dist="25400" dir="13500000">
              <a:srgbClr val="000000">
                <a:alpha val="75000"/>
              </a:srgbClr>
            </a:innerShdw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25400" h="508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tint val="100000"/>
                <a:shade val="30000"/>
                <a:alpha val="100000"/>
                <a:satMod val="25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lumMod val="80000"/>
              </a:schemeClr>
              <a:schemeClr val="phClr">
                <a:tint val="50000"/>
                <a:lumMod val="1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Mylar</Template>
  <TotalTime>168</TotalTime>
  <Words>508</Words>
  <Application>Microsoft Office PowerPoint</Application>
  <PresentationFormat>Předvádění na obrazovce (4:3)</PresentationFormat>
  <Paragraphs>83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Mylar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Mládková</dc:creator>
  <cp:lastModifiedBy>ZS SLOVAN</cp:lastModifiedBy>
  <cp:revision>21</cp:revision>
  <dcterms:created xsi:type="dcterms:W3CDTF">2011-10-14T09:00:52Z</dcterms:created>
  <dcterms:modified xsi:type="dcterms:W3CDTF">2013-02-06T20:34:24Z</dcterms:modified>
</cp:coreProperties>
</file>