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61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17359B-0355-44E4-ABBD-5FCAAFE280CD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D2B225-D07C-43C5-A843-F9EC601F74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497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D2B225-D07C-43C5-A843-F9EC601F74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594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</a:t>
            </a:r>
            <a:r>
              <a:rPr lang="cs-CZ" b="1" dirty="0" smtClean="0"/>
              <a:t>ČESKÝ JAZYK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smtClean="0"/>
              <a:t>TÉMA: </a:t>
            </a:r>
            <a:r>
              <a:rPr lang="cs-CZ" b="1" smtClean="0"/>
              <a:t>SLOH - </a:t>
            </a:r>
            <a:r>
              <a:rPr lang="cs-CZ" smtClean="0"/>
              <a:t> </a:t>
            </a:r>
            <a:r>
              <a:rPr lang="cs-CZ" b="1" dirty="0" smtClean="0"/>
              <a:t>ÚVAHA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30. 11. 2012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VY_32_INOVACE_31_KM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484887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Anotace: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Cílová skupina: Prezentace vytvořena k učivu 8. ročníku.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Téma: Úvaha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Cíl: Sestavování úvah s ohledem na zkušenosti a znalosti žáků.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Pomůcky: psací potřeby, slohový sešit, Pravidla českého pravopisu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Klíčová slova: ustálené fráze, řečnické otázky, obrazná vyjádření,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           myšlenková mapa, syntéza, úvodník, reportáž,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           komentář, slova citově neutrální, expresivní slova,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           archaismy, neologismy, esej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Pilotáž: Úvahu žáci základní školy již prakticky znají, neboť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se vyjadřují o svých plánech do budoucna, přemýšlejí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a mluví o budoucím studiu a povolání, o svých zájmech,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uvažují o svém postavení v rodině, mezi spolužáky. Žáci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ocenili příklady stylistických prostředků, ukázky jazykových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prostředků. Při sestavování úvah se spokojíme s úvahami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nenáročnými, omezíme se na okruh nejbližších žákových</a:t>
            </a:r>
          </a:p>
          <a:p>
            <a:r>
              <a:rPr lang="cs-CZ" sz="2000" b="1" dirty="0">
                <a:solidFill>
                  <a:schemeClr val="tx2"/>
                </a:solidFill>
              </a:rPr>
              <a:t> </a:t>
            </a:r>
            <a:r>
              <a:rPr lang="cs-CZ" sz="2000" b="1" dirty="0" smtClean="0">
                <a:solidFill>
                  <a:schemeClr val="tx2"/>
                </a:solidFill>
              </a:rPr>
              <a:t>                zájmů a zkušeností. </a:t>
            </a:r>
            <a:endParaRPr lang="cs-CZ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5796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</a:t>
            </a:r>
            <a:r>
              <a:rPr lang="cs-CZ" b="1" dirty="0" smtClean="0"/>
              <a:t>SLOHOVÝ ÚTVAR </a:t>
            </a:r>
            <a:r>
              <a:rPr lang="cs-CZ" sz="6600" b="1" dirty="0" smtClean="0"/>
              <a:t>ÚVAHA</a:t>
            </a:r>
            <a:endParaRPr lang="cs-CZ" sz="6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nejnáročnější slohový postup</a:t>
            </a:r>
          </a:p>
          <a:p>
            <a:r>
              <a:rPr lang="cs-CZ" b="1" dirty="0" smtClean="0"/>
              <a:t>zamyšlení</a:t>
            </a:r>
          </a:p>
          <a:p>
            <a:r>
              <a:rPr lang="cs-CZ" b="1" dirty="0" smtClean="0"/>
              <a:t>osvětluje a hodnotí problém</a:t>
            </a:r>
          </a:p>
          <a:p>
            <a:r>
              <a:rPr lang="cs-CZ" b="1" dirty="0" smtClean="0"/>
              <a:t>navrhuje řešení</a:t>
            </a:r>
          </a:p>
          <a:p>
            <a:r>
              <a:rPr lang="cs-CZ" b="1" dirty="0" smtClean="0"/>
              <a:t>závěry – fakta, logické vyvozování</a:t>
            </a:r>
          </a:p>
          <a:p>
            <a:r>
              <a:rPr lang="cs-CZ" b="1" dirty="0" smtClean="0"/>
              <a:t>subjektivní vyjádření</a:t>
            </a:r>
          </a:p>
          <a:p>
            <a:r>
              <a:rPr lang="cs-CZ" b="1" dirty="0" smtClean="0"/>
              <a:t>argumenty pro a proti</a:t>
            </a:r>
          </a:p>
          <a:p>
            <a:r>
              <a:rPr lang="cs-CZ" b="1" dirty="0" smtClean="0"/>
              <a:t>závěr – syntéza – východisko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8" name="Picture 4" descr="C:\Users\ZS SLOVAN\AppData\Local\Microsoft\Windows\Temporary Internet Files\Content.IE5\O55NU5UP\MC9000889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05064"/>
            <a:ext cx="1872208" cy="24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2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STYLISTICKÉ PROSTŘEDKY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ouze spisovný jazyk</a:t>
            </a:r>
          </a:p>
          <a:p>
            <a:r>
              <a:rPr lang="cs-CZ" b="1" dirty="0"/>
              <a:t>ú</a:t>
            </a:r>
            <a:r>
              <a:rPr lang="cs-CZ" b="1" dirty="0" smtClean="0"/>
              <a:t>vod - ustálené fráze</a:t>
            </a:r>
          </a:p>
          <a:p>
            <a:r>
              <a:rPr lang="cs-CZ" b="1" dirty="0"/>
              <a:t>s</a:t>
            </a:r>
            <a:r>
              <a:rPr lang="cs-CZ" b="1" dirty="0" smtClean="0"/>
              <a:t>tať - řečnické otázky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- obrazná vyjádření </a:t>
            </a:r>
          </a:p>
          <a:p>
            <a:r>
              <a:rPr lang="cs-CZ" b="1" dirty="0"/>
              <a:t>z</a:t>
            </a:r>
            <a:r>
              <a:rPr lang="cs-CZ" b="1" dirty="0" smtClean="0"/>
              <a:t>ávěr -  autorův pohled, syntéza</a:t>
            </a:r>
            <a:endParaRPr lang="cs-CZ" b="1" dirty="0"/>
          </a:p>
        </p:txBody>
      </p:sp>
      <p:pic>
        <p:nvPicPr>
          <p:cNvPr id="2051" name="Picture 3" descr="C:\Users\ZS SLOVAN\AppData\Local\Microsoft\Windows\Temporary Internet Files\Content.IE5\OQ9V50OP\MC90024122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26742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8522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12" y="548680"/>
            <a:ext cx="4322080" cy="374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484784"/>
            <a:ext cx="35743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Položme si otázku……..</a:t>
            </a:r>
          </a:p>
          <a:p>
            <a:r>
              <a:rPr lang="cs-CZ" sz="2000" b="1" dirty="0" smtClean="0"/>
              <a:t>   Zamysleme se nad tím……..</a:t>
            </a:r>
          </a:p>
          <a:p>
            <a:r>
              <a:rPr lang="cs-CZ" sz="2000" b="1" dirty="0" smtClean="0"/>
              <a:t>   Je důležité si uvědomit…….</a:t>
            </a:r>
            <a:endParaRPr lang="cs-CZ" sz="2000" b="1" dirty="0"/>
          </a:p>
        </p:txBody>
      </p:sp>
      <p:pic>
        <p:nvPicPr>
          <p:cNvPr id="3076" name="Picture 4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08719"/>
            <a:ext cx="3943018" cy="341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1652148"/>
            <a:ext cx="42470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Je to však možné?</a:t>
            </a:r>
          </a:p>
          <a:p>
            <a:r>
              <a:rPr lang="cs-CZ" sz="2000" b="1" dirty="0" smtClean="0"/>
              <a:t>Máme se zabývat právě tím?</a:t>
            </a:r>
          </a:p>
          <a:p>
            <a:r>
              <a:rPr lang="cs-CZ" sz="2000" b="1" dirty="0" smtClean="0"/>
              <a:t>Kde je jádro problému?</a:t>
            </a:r>
            <a:endParaRPr lang="cs-CZ" sz="2000" b="1" dirty="0"/>
          </a:p>
        </p:txBody>
      </p:sp>
      <p:pic>
        <p:nvPicPr>
          <p:cNvPr id="3077" name="Picture 5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269" y="3429000"/>
            <a:ext cx="374441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4224613"/>
            <a:ext cx="28103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 trochou dobré vůle,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a cenu velkých obětí,</a:t>
            </a:r>
          </a:p>
          <a:p>
            <a:r>
              <a:rPr lang="cs-CZ" sz="2000" b="1" dirty="0"/>
              <a:t>s</a:t>
            </a:r>
            <a:r>
              <a:rPr lang="cs-CZ" sz="2000" b="1" dirty="0" smtClean="0"/>
              <a:t> vypětím všech sil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719" y="3303766"/>
            <a:ext cx="173393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Ustálené fráze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3847394"/>
            <a:ext cx="194764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Řečnické otázky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6196515"/>
            <a:ext cx="2197525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Obrazná vyjádření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672932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        </a:t>
            </a:r>
            <a:r>
              <a:rPr lang="cs-CZ" sz="4400" b="1" dirty="0" smtClean="0"/>
              <a:t>SLOVNÍ ZÁSOBA ÚVAHY</a:t>
            </a:r>
            <a:endParaRPr lang="cs-CZ" sz="4400" b="1" dirty="0"/>
          </a:p>
        </p:txBody>
      </p:sp>
      <p:pic>
        <p:nvPicPr>
          <p:cNvPr id="5122" name="Picture 2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5" y="1268760"/>
            <a:ext cx="349478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4577" y="1989171"/>
            <a:ext cx="27061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řesný, vyspělý,</a:t>
            </a:r>
          </a:p>
          <a:p>
            <a:r>
              <a:rPr lang="cs-CZ" sz="2400" b="1" dirty="0" smtClean="0"/>
              <a:t>zdařilý, potřebný </a:t>
            </a:r>
            <a:endParaRPr lang="cs-CZ" sz="2400" b="1" dirty="0"/>
          </a:p>
        </p:txBody>
      </p:sp>
      <p:pic>
        <p:nvPicPr>
          <p:cNvPr id="5123" name="Picture 3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210" y="1268760"/>
            <a:ext cx="3910835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2109873"/>
            <a:ext cx="30928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vhodně, vysoko,</a:t>
            </a:r>
          </a:p>
          <a:p>
            <a:r>
              <a:rPr lang="cs-CZ" sz="2400" b="1" dirty="0" smtClean="0"/>
              <a:t>důkladně, povrchně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stabilně, pevně</a:t>
            </a:r>
            <a:endParaRPr lang="cs-CZ" sz="2400" b="1" dirty="0"/>
          </a:p>
        </p:txBody>
      </p:sp>
      <p:pic>
        <p:nvPicPr>
          <p:cNvPr id="5124" name="Picture 4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86923"/>
            <a:ext cx="3779912" cy="327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09738" y="4293096"/>
            <a:ext cx="26554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epocha renesance, </a:t>
            </a:r>
          </a:p>
          <a:p>
            <a:r>
              <a:rPr lang="cs-CZ" sz="2000" b="1" dirty="0" smtClean="0"/>
              <a:t>vzdělání mládeže, </a:t>
            </a:r>
          </a:p>
          <a:p>
            <a:r>
              <a:rPr lang="cs-CZ" sz="2000" b="1" dirty="0" smtClean="0"/>
              <a:t>kultura odívání, úpadek, vzestup,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pád</a:t>
            </a:r>
            <a:endParaRPr lang="cs-CZ" sz="2000" b="1" dirty="0"/>
          </a:p>
        </p:txBody>
      </p:sp>
      <p:pic>
        <p:nvPicPr>
          <p:cNvPr id="5125" name="Picture 5" descr="C:\Users\ZS SLOVAN\AppData\Local\Microsoft\Windows\Temporary Internet Files\Content.IE5\O55NU5UP\MC900434667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93" y="3789040"/>
            <a:ext cx="341158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55577" y="4529868"/>
            <a:ext cx="27377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ocenit, hodnotit,</a:t>
            </a:r>
          </a:p>
          <a:p>
            <a:r>
              <a:rPr lang="cs-CZ" sz="2000" b="1" dirty="0" smtClean="0"/>
              <a:t>zaujmout, vytknout, </a:t>
            </a:r>
          </a:p>
          <a:p>
            <a:r>
              <a:rPr lang="cs-CZ" sz="2000" b="1" dirty="0" smtClean="0"/>
              <a:t>nezapomenout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345" y="3419708"/>
            <a:ext cx="142962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ADJEKTIVA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1628800"/>
            <a:ext cx="1363450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ADVERBIA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7156" y="5939988"/>
            <a:ext cx="173066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SUBSTANTIVA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69600" y="5939988"/>
            <a:ext cx="94327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VERBA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199632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MLUVÍME </a:t>
            </a:r>
            <a:r>
              <a:rPr lang="cs-CZ" b="1" dirty="0"/>
              <a:t>O ÚVAZE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Publicistické    </a:t>
            </a:r>
            <a:r>
              <a:rPr lang="cs-CZ" b="1" dirty="0">
                <a:solidFill>
                  <a:srgbClr val="C00000"/>
                </a:solidFill>
                <a:latin typeface="Franklin Gothic Book"/>
              </a:rPr>
              <a:t>►</a:t>
            </a:r>
            <a:r>
              <a:rPr lang="cs-CZ" b="1" dirty="0">
                <a:solidFill>
                  <a:srgbClr val="C00000"/>
                </a:solidFill>
              </a:rPr>
              <a:t> úvodník (politická úvaha)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                                </a:t>
            </a:r>
            <a:r>
              <a:rPr lang="cs-CZ" b="1" dirty="0">
                <a:solidFill>
                  <a:srgbClr val="C00000"/>
                </a:solidFill>
                <a:latin typeface="Franklin Gothic Book"/>
              </a:rPr>
              <a:t>►</a:t>
            </a:r>
            <a:r>
              <a:rPr lang="cs-CZ" b="1" dirty="0">
                <a:solidFill>
                  <a:srgbClr val="C00000"/>
                </a:solidFill>
              </a:rPr>
              <a:t> reportáž (např. ze sociální oblasti)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                                </a:t>
            </a:r>
            <a:r>
              <a:rPr lang="cs-CZ" b="1" dirty="0">
                <a:solidFill>
                  <a:srgbClr val="C00000"/>
                </a:solidFill>
                <a:latin typeface="Franklin Gothic Book"/>
              </a:rPr>
              <a:t>► </a:t>
            </a:r>
            <a:r>
              <a:rPr lang="cs-CZ" b="1" dirty="0">
                <a:solidFill>
                  <a:srgbClr val="C00000"/>
                </a:solidFill>
              </a:rPr>
              <a:t>komentář (kratší hodnotící úvaha)</a:t>
            </a:r>
          </a:p>
          <a:p>
            <a:r>
              <a:rPr lang="cs-CZ" b="1" dirty="0">
                <a:solidFill>
                  <a:srgbClr val="002060"/>
                </a:solidFill>
              </a:rPr>
              <a:t>Vědecké  - úvaha o problému, jevu, objevu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                                 </a:t>
            </a:r>
            <a:r>
              <a:rPr lang="cs-CZ" b="1" dirty="0">
                <a:solidFill>
                  <a:srgbClr val="002060"/>
                </a:solidFill>
                <a:latin typeface="Franklin Gothic Book"/>
              </a:rPr>
              <a:t>♦</a:t>
            </a:r>
            <a:r>
              <a:rPr lang="cs-CZ" b="1" dirty="0">
                <a:solidFill>
                  <a:srgbClr val="002060"/>
                </a:solidFill>
              </a:rPr>
              <a:t>citově neutrální slova</a:t>
            </a:r>
          </a:p>
          <a:p>
            <a:r>
              <a:rPr lang="cs-CZ" b="1" dirty="0">
                <a:solidFill>
                  <a:srgbClr val="00B050"/>
                </a:solidFill>
              </a:rPr>
              <a:t>Umělecké - součástí autorské řeči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                       - uvažování, vysvětlování, zdůvodňování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                       - umělecké jazykové prostředky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                                 </a:t>
            </a:r>
            <a:r>
              <a:rPr lang="cs-CZ" b="1" dirty="0">
                <a:solidFill>
                  <a:srgbClr val="00B050"/>
                </a:solidFill>
                <a:latin typeface="Franklin Gothic Book"/>
              </a:rPr>
              <a:t>♦</a:t>
            </a:r>
            <a:r>
              <a:rPr lang="cs-CZ" b="1" dirty="0">
                <a:solidFill>
                  <a:srgbClr val="00B050"/>
                </a:solidFill>
              </a:rPr>
              <a:t>expresivní slova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                                 </a:t>
            </a:r>
            <a:r>
              <a:rPr lang="cs-CZ" b="1" dirty="0">
                <a:solidFill>
                  <a:srgbClr val="00B050"/>
                </a:solidFill>
                <a:latin typeface="Franklin Gothic Book"/>
              </a:rPr>
              <a:t>♦</a:t>
            </a:r>
            <a:r>
              <a:rPr lang="cs-CZ" b="1" dirty="0">
                <a:solidFill>
                  <a:srgbClr val="00B050"/>
                </a:solidFill>
              </a:rPr>
              <a:t>archaismy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                                 </a:t>
            </a:r>
            <a:r>
              <a:rPr lang="cs-CZ" b="1" dirty="0">
                <a:solidFill>
                  <a:srgbClr val="00B050"/>
                </a:solidFill>
                <a:latin typeface="Franklin Gothic Book"/>
              </a:rPr>
              <a:t>♦</a:t>
            </a:r>
            <a:r>
              <a:rPr lang="cs-CZ" b="1" dirty="0">
                <a:solidFill>
                  <a:srgbClr val="00B050"/>
                </a:solidFill>
              </a:rPr>
              <a:t>neologismy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2651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 ESEJ  </a:t>
            </a:r>
            <a:r>
              <a:rPr lang="cs-CZ" dirty="0"/>
              <a:t>(mužský i ženský rod)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svébytný druh úvahy</a:t>
            </a:r>
          </a:p>
          <a:p>
            <a:r>
              <a:rPr lang="cs-CZ" b="1" dirty="0"/>
              <a:t>úvaha na odborné téma</a:t>
            </a:r>
          </a:p>
          <a:p>
            <a:r>
              <a:rPr lang="cs-CZ" b="1" dirty="0"/>
              <a:t>téma např. filozofické, literární, estetické</a:t>
            </a:r>
          </a:p>
          <a:p>
            <a:r>
              <a:rPr lang="cs-CZ" b="1" dirty="0"/>
              <a:t>vyjádření živé, obrazné, expresivní, subjektivní</a:t>
            </a:r>
          </a:p>
          <a:p>
            <a:r>
              <a:rPr lang="cs-CZ" b="1" dirty="0"/>
              <a:t>snaha ovlivnit čtenáře</a:t>
            </a:r>
          </a:p>
          <a:p>
            <a:r>
              <a:rPr lang="cs-CZ" b="1" dirty="0"/>
              <a:t>např. eseje Václava Havla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ZS SLOVAN\AppData\Local\Microsoft\Windows\Temporary Internet Files\Content.IE5\MQ3ATL6I\MC900437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53136"/>
            <a:ext cx="18542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5805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   Pracovní list    1</a:t>
            </a:r>
            <a:br>
              <a:rPr lang="cs-CZ" b="1" dirty="0" smtClean="0"/>
            </a:br>
            <a:r>
              <a:rPr lang="cs-CZ" b="1" dirty="0" smtClean="0"/>
              <a:t>      Použijte ve větách tyto výrazy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276872"/>
            <a:ext cx="8229600" cy="438912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při velké píli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přes vynaloženou námahu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 trochou dobré vůle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i za cenu velkých obětí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třást se zlostí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pro společný úspěch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171" name="Picture 3" descr="C:\Users\ZS SLOVAN\AppData\Local\Microsoft\Windows\Temporary Internet Files\Content.IE5\F9UHM5NR\MC90042382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77072"/>
            <a:ext cx="12573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79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                   Pracovní list   2</a:t>
            </a:r>
            <a:br>
              <a:rPr lang="cs-CZ" sz="4400" b="1" dirty="0" smtClean="0"/>
            </a:br>
            <a:r>
              <a:rPr lang="cs-CZ" sz="4400" b="1" dirty="0" smtClean="0"/>
              <a:t>             Upravte tato vyjádření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Navštěvuje nebo se stýká s lidmi z televize.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Tuto i jiné obdobné povinnosti plní svědomitě.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Někteří se spokojí s tím, když si přečtou poslední stránku novin.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Nemohu pochopit, jak všechnu práci vykonává s úsměvem.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Usilujeme o to, abychom dosáhli vyměřeného cíle.</a:t>
            </a:r>
          </a:p>
        </p:txBody>
      </p:sp>
      <p:pic>
        <p:nvPicPr>
          <p:cNvPr id="8194" name="Picture 2" descr="C:\Users\ZS SLOVAN\AppData\Local\Microsoft\Windows\Temporary Internet Files\Content.IE5\Q0E2LMF4\MC90043441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06039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89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  Pracovní list   3</a:t>
            </a:r>
            <a:br>
              <a:rPr lang="cs-CZ" b="1" dirty="0" smtClean="0"/>
            </a:br>
            <a:r>
              <a:rPr lang="cs-CZ" b="1" dirty="0" smtClean="0"/>
              <a:t>    Nahraďte nevhodně užité výrazy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Neopomeňte doma slovníčky.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Nebudu se o tom dále rozvádět.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Musíme si zodpovědět na dvě otázky.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Předložte občanské průkazy a pak můžete vstoupit.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Nejbezpečnější je koupání v rybníce stabilně hlubokém.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Radost vybouchla mezi námi. 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9218" name="Picture 2" descr="C:\Users\ZS SLOVAN\AppData\Local\Microsoft\Windows\Temporary Internet Files\Content.IE5\Q2TO0XTT\MC9004377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1892300" cy="163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23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 Činnostní učení</a:t>
            </a:r>
            <a:br>
              <a:rPr lang="cs-CZ" b="1" dirty="0" smtClean="0"/>
            </a:br>
            <a:r>
              <a:rPr lang="cs-CZ" b="1" dirty="0" smtClean="0"/>
              <a:t>     Vyberte si témata ústní úvahy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Čím je mi kniha, divadlo, film, televize, sport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Čím bych chtěl být a proč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Význam lidského zdraví pro jednotlivce a společnost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42" name="Picture 2" descr="C:\Users\ZS SLOVAN\AppData\Local\Microsoft\Windows\Temporary Internet Files\Content.IE5\UBM1IS8W\MC90043438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55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  Činnostní učení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</a:t>
            </a:r>
            <a:r>
              <a:rPr lang="cs-CZ" sz="4000" b="1" dirty="0" smtClean="0"/>
              <a:t>S kritickým zaměřením zpracujte úvahu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Naše třída před zrcadlem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Sportovní divák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Hromadná doprava a cestující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Jaký bych nechtěl být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1266" name="Picture 2" descr="C:\Users\ZS SLOVAN\AppData\Local\Microsoft\Windows\Temporary Internet Files\Content.IE5\39IBZD7A\MC900434775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216099"/>
            <a:ext cx="3943832" cy="394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3895" y="4512096"/>
            <a:ext cx="3072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Vyberte si jedno z témat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6948264" y="4912206"/>
            <a:ext cx="914400" cy="914400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85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Činnostní učení</a:t>
            </a:r>
            <a:br>
              <a:rPr lang="cs-CZ" b="1" dirty="0" smtClean="0"/>
            </a:br>
            <a:r>
              <a:rPr lang="cs-CZ" b="1" dirty="0" smtClean="0"/>
              <a:t>                       Úvaha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Krásné věci kolem nás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Svačina v koši (Úvaha o plýtvání potravin)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Mám problémy s … (např. s matematikou, s rodiči, s tloušťkou, se svou výškou)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„Ach, ta dnešní mládež!“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Hrdinství všedního dne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Jaké je to za tím hraničním </a:t>
            </a:r>
            <a:r>
              <a:rPr lang="cs-CZ" b="1" dirty="0" smtClean="0">
                <a:solidFill>
                  <a:srgbClr val="002060"/>
                </a:solidFill>
              </a:rPr>
              <a:t>kamenem </a:t>
            </a:r>
            <a:r>
              <a:rPr lang="cs-CZ" b="1" dirty="0" smtClean="0">
                <a:solidFill>
                  <a:srgbClr val="002060"/>
                </a:solidFill>
              </a:rPr>
              <a:t>(zachyťte zvláštnosti a odlišnosti způsobu života v jiné zemi)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Monolog zvířete (např. lva, opice, hrocha …vyjádřete  jeho názor na návštěvníky ZOO nebo na život zvířete v zajetí)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UBM1IS8W\MC90042982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20688"/>
            <a:ext cx="16002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34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Činnostní učení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/>
              <a:t>Pokuste se o úvahu na téma některého z výroků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Mírná řeč láme hněv.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Bez přátelství nestojí život za nic.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O špatnou náladu se zlomí každý vtip a šprým.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Spíš zemřít než důvěru zklamat.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ZS SLOVAN\AppData\Local\Microsoft\Windows\Temporary Internet Files\Content.IE5\Q0E2LMF4\MC90023073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931" y="3389014"/>
            <a:ext cx="364251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506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          Činnostní učení</a:t>
            </a:r>
            <a:br>
              <a:rPr lang="cs-CZ" b="1" dirty="0" smtClean="0"/>
            </a:br>
            <a:r>
              <a:rPr lang="cs-CZ" b="1" dirty="0" smtClean="0"/>
              <a:t>                         Úvaha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56992"/>
            <a:ext cx="8229600" cy="438912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Vyberte si některé české přísloví a zpracujte na ně úvahu.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Kdo chce, vypracuje úvahu na vlastní téma.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079" name="Picture 7" descr="C:\Users\ZS SLOVAN\AppData\Local\Microsoft\Windows\Temporary Internet Files\Content.IE5\MQ3ATL6I\MC900355399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92695"/>
            <a:ext cx="1967555" cy="2259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77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052736"/>
            <a:ext cx="8136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Zdroje: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Vlastní tvorba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www.office.microsoft.com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Styblík, V. </a:t>
            </a:r>
            <a:r>
              <a:rPr lang="cs-CZ" dirty="0">
                <a:solidFill>
                  <a:schemeClr val="tx2"/>
                </a:solidFill>
              </a:rPr>
              <a:t>a kol.: ČESKÝ JAZYK PRO 8. ROČNÍK ZÁKLADNÍ ŠKOLY. </a:t>
            </a:r>
            <a:r>
              <a:rPr lang="cs-CZ" dirty="0" smtClean="0">
                <a:solidFill>
                  <a:schemeClr val="tx2"/>
                </a:solidFill>
              </a:rPr>
              <a:t>Praha</a:t>
            </a:r>
            <a:r>
              <a:rPr lang="cs-CZ" dirty="0">
                <a:solidFill>
                  <a:schemeClr val="tx2"/>
                </a:solidFill>
              </a:rPr>
              <a:t>,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>
                <a:solidFill>
                  <a:schemeClr val="tx2"/>
                </a:solidFill>
              </a:rPr>
              <a:t>SPN, 2002. ISBN 80-7235-126-5.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Krausová, Y. ; Pašková, Z.: </a:t>
            </a:r>
            <a:r>
              <a:rPr lang="cs-CZ" dirty="0">
                <a:solidFill>
                  <a:schemeClr val="tx2"/>
                </a:solidFill>
              </a:rPr>
              <a:t>ČESKÝ JAZYK 8., Učebnice pro základní </a:t>
            </a:r>
            <a:r>
              <a:rPr lang="cs-CZ" dirty="0" smtClean="0">
                <a:solidFill>
                  <a:schemeClr val="tx2"/>
                </a:solidFill>
              </a:rPr>
              <a:t>školy a </a:t>
            </a:r>
            <a:r>
              <a:rPr lang="cs-CZ" dirty="0">
                <a:solidFill>
                  <a:schemeClr val="tx2"/>
                </a:solidFill>
              </a:rPr>
              <a:t>víceletá gymnázia</a:t>
            </a:r>
            <a:r>
              <a:rPr lang="cs-CZ" i="1" dirty="0">
                <a:solidFill>
                  <a:schemeClr val="tx2"/>
                </a:solidFill>
              </a:rPr>
              <a:t>. </a:t>
            </a:r>
            <a:r>
              <a:rPr lang="cs-CZ" dirty="0">
                <a:solidFill>
                  <a:schemeClr val="tx2"/>
                </a:solidFill>
              </a:rPr>
              <a:t>1. vyd. Plzeň</a:t>
            </a:r>
            <a:r>
              <a:rPr lang="en-US" dirty="0">
                <a:solidFill>
                  <a:schemeClr val="tx2"/>
                </a:solidFill>
              </a:rPr>
              <a:t> </a:t>
            </a:r>
            <a:r>
              <a:rPr lang="cs-CZ" dirty="0">
                <a:solidFill>
                  <a:schemeClr val="tx2"/>
                </a:solidFill>
              </a:rPr>
              <a:t>,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>
                <a:solidFill>
                  <a:schemeClr val="tx2"/>
                </a:solidFill>
              </a:rPr>
              <a:t>Fraus, 2004. ISBN </a:t>
            </a:r>
            <a:r>
              <a:rPr lang="cs-CZ" dirty="0" smtClean="0">
                <a:solidFill>
                  <a:schemeClr val="tx2"/>
                </a:solidFill>
              </a:rPr>
              <a:t>80-7238-206-3</a:t>
            </a:r>
          </a:p>
        </p:txBody>
      </p:sp>
    </p:spTree>
    <p:extLst>
      <p:ext uri="{BB962C8B-B14F-4D97-AF65-F5344CB8AC3E}">
        <p14:creationId xmlns:p14="http://schemas.microsoft.com/office/powerpoint/2010/main" val="8867836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242</TotalTime>
  <Words>863</Words>
  <Application>Microsoft Office PowerPoint</Application>
  <PresentationFormat>Předvádění na obrazovce (4:3)</PresentationFormat>
  <Paragraphs>156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Prezentace aplikace PowerPoint</vt:lpstr>
      <vt:lpstr>      SLOHOVÝ ÚTVAR ÚVAHA</vt:lpstr>
      <vt:lpstr>     STYLISTICKÉ PROSTŘEDKY</vt:lpstr>
      <vt:lpstr>Prezentace aplikace PowerPoint</vt:lpstr>
      <vt:lpstr>        SLOVNÍ ZÁSOBA ÚVAHY</vt:lpstr>
      <vt:lpstr>           MLUVÍME O ÚVAZE</vt:lpstr>
      <vt:lpstr> ESEJ  (mužský i ženský rod)</vt:lpstr>
      <vt:lpstr>                  Pracovní list    1       Použijte ve větách tyto výrazy</vt:lpstr>
      <vt:lpstr>                   Pracovní list   2              Upravte tato vyjádření</vt:lpstr>
      <vt:lpstr>                 Pracovní list   3     Nahraďte nevhodně užité výrazy</vt:lpstr>
      <vt:lpstr>                Činnostní učení      Vyberte si témata ústní úvahy</vt:lpstr>
      <vt:lpstr>                 Činnostní učení     S kritickým zaměřením zpracujte úvahu</vt:lpstr>
      <vt:lpstr>               Činnostní učení                        Úvaha</vt:lpstr>
      <vt:lpstr>               Činnostní učení Pokuste se o úvahu na téma některého z výroků</vt:lpstr>
      <vt:lpstr>                Činnostní učení                          Úvaha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pc</cp:lastModifiedBy>
  <cp:revision>28</cp:revision>
  <dcterms:created xsi:type="dcterms:W3CDTF">2011-10-14T09:00:52Z</dcterms:created>
  <dcterms:modified xsi:type="dcterms:W3CDTF">2013-03-18T07:31:18Z</dcterms:modified>
</cp:coreProperties>
</file>