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2"/>
  </p:handoutMasterIdLst>
  <p:sldIdLst>
    <p:sldId id="279" r:id="rId2"/>
    <p:sldId id="280" r:id="rId3"/>
    <p:sldId id="281" r:id="rId4"/>
    <p:sldId id="267" r:id="rId5"/>
    <p:sldId id="273" r:id="rId6"/>
    <p:sldId id="277" r:id="rId7"/>
    <p:sldId id="278" r:id="rId8"/>
    <p:sldId id="275" r:id="rId9"/>
    <p:sldId id="276" r:id="rId10"/>
    <p:sldId id="282" r:id="rId11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67" autoAdjust="0"/>
  </p:normalViewPr>
  <p:slideViewPr>
    <p:cSldViewPr>
      <p:cViewPr>
        <p:scale>
          <a:sx n="70" d="100"/>
          <a:sy n="70" d="100"/>
        </p:scale>
        <p:origin x="-60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nx.org/content/m20483/lates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</a:t>
            </a:r>
            <a:r>
              <a:rPr lang="cs-CZ" b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:  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F6/06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objemu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kapalin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Objem, odměrný válec, kádinka.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Prezentace v PowerPointu digitálně zpracovává téma „Měření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objemu kapalin“. Materiál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seznámí žáky s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postupem měření a s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volbou vhodné odměrné nádoby.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340768"/>
            <a:ext cx="4728083" cy="5331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MĚŘENÍ </a:t>
            </a:r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OBJEMU KAPALIN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5472608" cy="4729712"/>
          </a:xfrm>
        </p:spPr>
        <p:txBody>
          <a:bodyPr>
            <a:normAutofit/>
          </a:bodyPr>
          <a:lstStyle/>
          <a:p>
            <a:pPr marL="566928" indent="-457200"/>
            <a:r>
              <a:rPr lang="cs-CZ" dirty="0" smtClean="0">
                <a:latin typeface="Calibri" pitchFamily="34" charset="0"/>
                <a:cs typeface="Calibri" pitchFamily="34" charset="0"/>
              </a:rPr>
              <a:t>měříme pomocí odměrných nádob –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odměrné válce, kádinky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566928" indent="-457200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566928" indent="-457200"/>
            <a:r>
              <a:rPr lang="cs-CZ" dirty="0" smtClean="0">
                <a:latin typeface="Calibri" pitchFamily="34" charset="0"/>
                <a:cs typeface="Calibri" pitchFamily="34" charset="0"/>
              </a:rPr>
              <a:t>odměrné nádoby jsou určeny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k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odměření jediného objemu, nebo mají stupnici v různých objemových jednotkách</a:t>
            </a: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Před měřením zjistíme: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363272" cy="4729712"/>
          </a:xfrm>
        </p:spPr>
        <p:txBody>
          <a:bodyPr>
            <a:normAutofit/>
          </a:bodyPr>
          <a:lstStyle/>
          <a:p>
            <a:pPr marL="566928" indent="-457200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 jakých jednotkách je stupnice</a:t>
            </a:r>
          </a:p>
          <a:p>
            <a:pPr marL="566928" indent="-457200">
              <a:buFont typeface="+mj-lt"/>
              <a:buAutoNum type="arabicPeriod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Font typeface="+mj-lt"/>
              <a:buAutoNum type="arabicPeriod" startAt="2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kolik jednotek odpovídá jednomu dílku stupnice (1dílek     2ml)</a:t>
            </a:r>
          </a:p>
          <a:p>
            <a:pPr marL="566928" indent="-457200">
              <a:buFont typeface="+mj-lt"/>
              <a:buAutoNum type="arabicPeriod" startAt="2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Font typeface="+mj-lt"/>
              <a:buAutoNum type="arabicPeriod" startAt="2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měřící rozsah stupnice (jaký nejmenší a největší objem můžeme naměřit)</a:t>
            </a:r>
          </a:p>
          <a:p>
            <a:pPr marL="566928" indent="-457200">
              <a:buFont typeface="+mj-lt"/>
              <a:buAutoNum type="arabicPeriod" startAt="2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Font typeface="+mj-lt"/>
              <a:buAutoNum type="arabicPeriod" startAt="2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stanovíme odchylku měření (polovina nejmenšího dílku)</a:t>
            </a:r>
          </a:p>
          <a:p>
            <a:pPr marL="566928" indent="-457200">
              <a:buFont typeface="+mj-lt"/>
              <a:buAutoNum type="arabicPeriod" startAt="2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74134" y="3212976"/>
            <a:ext cx="237626" cy="4320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Postup při měření objemu kapalin: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363272" cy="4729712"/>
          </a:xfrm>
        </p:spPr>
        <p:txBody>
          <a:bodyPr>
            <a:normAutofit fontScale="85000" lnSpcReduction="10000"/>
          </a:bodyPr>
          <a:lstStyle/>
          <a:p>
            <a:pPr marL="566928" indent="-457200">
              <a:buFont typeface="+mj-lt"/>
              <a:buAutoNum type="arabicPeriod"/>
            </a:pPr>
            <a:r>
              <a:rPr lang="cs-CZ" sz="3300" dirty="0" smtClean="0">
                <a:latin typeface="Calibri" pitchFamily="34" charset="0"/>
                <a:cs typeface="Calibri" pitchFamily="34" charset="0"/>
              </a:rPr>
              <a:t>vybereme vhodný odměrný válec</a:t>
            </a:r>
          </a:p>
          <a:p>
            <a:pPr marL="566928" indent="-457200">
              <a:buFont typeface="+mj-lt"/>
              <a:buAutoNum type="arabicPeriod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sz="3300" dirty="0" smtClean="0">
                <a:latin typeface="Calibri" pitchFamily="34" charset="0"/>
                <a:cs typeface="Calibri" pitchFamily="34" charset="0"/>
              </a:rPr>
              <a:t>odměrný válec postavíme na vodorovnou podložku</a:t>
            </a:r>
          </a:p>
          <a:p>
            <a:pPr marL="624078" indent="-514350">
              <a:buFont typeface="+mj-lt"/>
              <a:buAutoNum type="arabicPeriod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sz="3300" dirty="0" smtClean="0">
                <a:latin typeface="Calibri" pitchFamily="34" charset="0"/>
                <a:cs typeface="Calibri" pitchFamily="34" charset="0"/>
              </a:rPr>
              <a:t>kapalinu, jejíž objem chceme měřit, pečlivě přelijeme do odměrného válce</a:t>
            </a:r>
          </a:p>
          <a:p>
            <a:pPr marL="624078" indent="-514350">
              <a:buFont typeface="+mj-lt"/>
              <a:buAutoNum type="arabicPeriod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sz="3300" dirty="0" smtClean="0">
                <a:latin typeface="Calibri" pitchFamily="34" charset="0"/>
                <a:cs typeface="Calibri" pitchFamily="34" charset="0"/>
              </a:rPr>
              <a:t>kapalinu necháme ustálit (případné bublinky vzduchu odstraníme skleněnou tyčinkou)</a:t>
            </a:r>
          </a:p>
          <a:p>
            <a:pPr marL="624078" indent="-514350">
              <a:buFont typeface="+mj-lt"/>
              <a:buAutoNum type="arabicPeriod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sz="3300" dirty="0" smtClean="0">
                <a:latin typeface="Calibri" pitchFamily="34" charset="0"/>
                <a:cs typeface="Calibri" pitchFamily="34" charset="0"/>
              </a:rPr>
              <a:t>odečteme naměřenou hodnotu objemu </a:t>
            </a:r>
          </a:p>
          <a:p>
            <a:pPr marL="624078" indent="-514350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(určíme, ke které čárce stupnice nejblíže sahá hladina kapaliny ve válci)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00808"/>
            <a:ext cx="3626321" cy="4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Postup při měření objemu kapalin: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1916832"/>
            <a:ext cx="237626" cy="432048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467544" y="5445224"/>
            <a:ext cx="5040560" cy="100811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5760640" cy="4729712"/>
          </a:xfrm>
        </p:spPr>
        <p:txBody>
          <a:bodyPr>
            <a:normAutofit/>
          </a:bodyPr>
          <a:lstStyle/>
          <a:p>
            <a:pPr marL="566928" indent="-45720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1dílek     2ml</a:t>
            </a:r>
          </a:p>
          <a:p>
            <a:pPr marL="566928" indent="-45720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odchylka měření je max. 1ml</a:t>
            </a:r>
          </a:p>
          <a:p>
            <a:pPr marL="566928" indent="-457200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34ml </a:t>
            </a:r>
            <a:r>
              <a:rPr lang="cs-CZ" sz="3200" dirty="0" smtClean="0">
                <a:latin typeface="Calibri" pitchFamily="34" charset="0"/>
                <a:cs typeface="Calibri" pitchFamily="34" charset="0"/>
                <a:sym typeface="Symbol"/>
              </a:rPr>
              <a:t> V  3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6ml </a:t>
            </a:r>
            <a:r>
              <a:rPr lang="cs-CZ" sz="3200" dirty="0" smtClean="0">
                <a:latin typeface="Calibri" pitchFamily="34" charset="0"/>
                <a:cs typeface="Calibri" pitchFamily="34" charset="0"/>
                <a:sym typeface="Symbol"/>
              </a:rPr>
              <a:t>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V = 36ml</a:t>
            </a:r>
          </a:p>
          <a:p>
            <a:pPr marL="566928" indent="-457200">
              <a:buNone/>
            </a:pPr>
            <a:endParaRPr lang="cs-CZ" sz="3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!!! na stupnici se musíme dívat s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okem v rovině hladiny!!!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24936" cy="4729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Měření objemu kapalin</a:t>
            </a:r>
            <a:endParaRPr lang="cs-CZ" sz="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400" u="sng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None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Objem kapalin měříme pomocí odměrných nádob (odměrné </a:t>
            </a:r>
          </a:p>
          <a:p>
            <a:pPr marL="566928" indent="-457200">
              <a:buNone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válce, kádinky…)</a:t>
            </a:r>
          </a:p>
          <a:p>
            <a:pPr algn="just"/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200" u="sng" dirty="0" smtClean="0">
                <a:latin typeface="Calibri" pitchFamily="34" charset="0"/>
                <a:cs typeface="Calibri" pitchFamily="34" charset="0"/>
              </a:rPr>
              <a:t>Před měřením musíme zjistit:</a:t>
            </a:r>
          </a:p>
          <a:p>
            <a:pPr marL="1435608" lvl="3" indent="-457200" algn="just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jednotky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stupnice</a:t>
            </a:r>
          </a:p>
          <a:p>
            <a:pPr marL="1435608" lvl="3" indent="-457200" algn="just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kolik jednotek odpovídá jednomu dílku stupnice </a:t>
            </a:r>
          </a:p>
          <a:p>
            <a:pPr marL="1435608" lvl="3" indent="-457200" algn="just">
              <a:buNone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(1dílek     2ml)</a:t>
            </a:r>
          </a:p>
          <a:p>
            <a:pPr marL="1435608" lvl="3" indent="-457200" algn="just">
              <a:buFont typeface="+mj-lt"/>
              <a:buAutoNum type="arabicPeriod" startAt="3"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měřící rozsah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stupnice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(nejmenší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 největší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objem)</a:t>
            </a:r>
            <a:endParaRPr lang="cs-CZ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1435608" lvl="3" indent="-457200" algn="just">
              <a:buFont typeface="+mj-lt"/>
              <a:buAutoNum type="arabicPeriod" startAt="3"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odchylka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měření (polovina nejmenšího dílku)</a:t>
            </a: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39396" y="4908437"/>
            <a:ext cx="176420" cy="320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112806"/>
            <a:ext cx="2690726" cy="3556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80920" cy="5472608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2400" u="sng" dirty="0" smtClean="0">
                <a:latin typeface="Calibri" pitchFamily="34" charset="0"/>
                <a:cs typeface="Calibri" pitchFamily="34" charset="0"/>
              </a:rPr>
              <a:t>Postup při měření objemu kapalin:</a:t>
            </a:r>
          </a:p>
          <a:p>
            <a:pPr algn="just">
              <a:buNone/>
            </a:pPr>
            <a:endParaRPr lang="cs-CZ" sz="900" u="sng" dirty="0" smtClean="0">
              <a:latin typeface="Calibri" pitchFamily="34" charset="0"/>
              <a:cs typeface="Calibri" pitchFamily="34" charset="0"/>
            </a:endParaRPr>
          </a:p>
          <a:p>
            <a:pPr marL="859536" lvl="1" indent="-457200">
              <a:buClrTx/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volba odměrného válce,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který postavíme na vodorovnou podložku</a:t>
            </a:r>
          </a:p>
          <a:p>
            <a:pPr marL="859536" lvl="1" indent="-457200">
              <a:buClrTx/>
              <a:buFont typeface="+mj-lt"/>
              <a:buAutoNum type="arabicPeriod" startAt="2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do válce pečlivě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přelijeme kapalinu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necháme ustálit (bublinky vzduchu odstraníme skleněnou tyčinkou)</a:t>
            </a:r>
          </a:p>
          <a:p>
            <a:pPr marL="859536" lvl="1" indent="-457200">
              <a:buClrTx/>
              <a:buFont typeface="+mj-lt"/>
              <a:buAutoNum type="arabicPeriod" startAt="2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odečteme naměřenou hodnotu objemu</a:t>
            </a:r>
            <a:endParaRPr lang="cs-CZ" sz="12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		(!!! na stupnici se musíme dívat s okem  v rovině hladiny)</a:t>
            </a:r>
          </a:p>
          <a:p>
            <a:pPr marL="566928" indent="-457200">
              <a:buNone/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Př.:</a:t>
            </a:r>
          </a:p>
          <a:p>
            <a:pPr marL="566928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1dílek     2ml</a:t>
            </a:r>
          </a:p>
          <a:p>
            <a:pPr marL="566928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odchylka měření je max. 1ml</a:t>
            </a:r>
          </a:p>
          <a:p>
            <a:pPr marL="566928" indent="-457200">
              <a:buNone/>
            </a:pPr>
            <a:endParaRPr lang="cs-CZ" sz="800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34ml </a:t>
            </a:r>
            <a:r>
              <a:rPr lang="cs-CZ" sz="2400" dirty="0" smtClean="0">
                <a:latin typeface="Calibri" pitchFamily="34" charset="0"/>
                <a:cs typeface="Calibri" pitchFamily="34" charset="0"/>
                <a:sym typeface="Symbol"/>
              </a:rPr>
              <a:t> V  3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6ml </a:t>
            </a:r>
            <a:r>
              <a:rPr lang="cs-CZ" sz="2400" dirty="0" smtClean="0">
                <a:latin typeface="Calibri" pitchFamily="34" charset="0"/>
                <a:cs typeface="Calibri" pitchFamily="34" charset="0"/>
                <a:sym typeface="Symbol"/>
              </a:rPr>
              <a:t>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V = 36ml</a:t>
            </a:r>
            <a:endParaRPr lang="cs-CZ" sz="24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566928" indent="-457200">
              <a:buFont typeface="Arial" pitchFamily="34" charset="0"/>
              <a:buChar char="•"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47308" y="4581128"/>
            <a:ext cx="176420" cy="320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Kliparty na webu Office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Online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http://cnx.org/content/m20483/latest/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684</TotalTime>
  <Words>223</Words>
  <Application>Microsoft Office PowerPoint</Application>
  <PresentationFormat>Předvádění na obrazovce (4:3)</PresentationFormat>
  <Paragraphs>101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Výukový materiál </vt:lpstr>
      <vt:lpstr>Snímek 2</vt:lpstr>
      <vt:lpstr>Snímek 3</vt:lpstr>
      <vt:lpstr>MĚŘENÍ OBJEMU KAPALIN</vt:lpstr>
      <vt:lpstr>Před měřením zjistíme:</vt:lpstr>
      <vt:lpstr>Postup při měření objemu kapalin:</vt:lpstr>
      <vt:lpstr>Postup při měření objemu kapalin:</vt:lpstr>
      <vt:lpstr>ZÁPISKY</vt:lpstr>
      <vt:lpstr>Snímek 9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84</cp:revision>
  <dcterms:created xsi:type="dcterms:W3CDTF">2012-01-03T20:22:29Z</dcterms:created>
  <dcterms:modified xsi:type="dcterms:W3CDTF">2012-03-14T18:57:46Z</dcterms:modified>
</cp:coreProperties>
</file>