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55F3B4-75D9-44E4-BF12-489F2D677C94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61F75C5F-B2F4-4C6F-BB34-B24CB4D01406}">
      <dgm:prSet phldrT="[Text]"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800" b="1" dirty="0" smtClean="0"/>
            <a:t>Řídící výraz je určen</a:t>
          </a:r>
          <a:endParaRPr lang="cs-CZ" sz="2800" b="1" dirty="0"/>
        </a:p>
      </dgm:t>
    </dgm:pt>
    <dgm:pt modelId="{B6DBA395-B6A2-453D-B874-502ECFE83A99}" type="parTrans" cxnId="{9DC52855-4E87-4A73-B431-A770B5CD9367}">
      <dgm:prSet/>
      <dgm:spPr/>
      <dgm:t>
        <a:bodyPr/>
        <a:lstStyle/>
        <a:p>
          <a:endParaRPr lang="cs-CZ"/>
        </a:p>
      </dgm:t>
    </dgm:pt>
    <dgm:pt modelId="{80226210-CA6F-40B3-A88B-FA016D6D3449}" type="sibTrans" cxnId="{9DC52855-4E87-4A73-B431-A770B5CD9367}">
      <dgm:prSet/>
      <dgm:spPr/>
      <dgm:t>
        <a:bodyPr/>
        <a:lstStyle/>
        <a:p>
          <a:endParaRPr lang="cs-CZ"/>
        </a:p>
      </dgm:t>
    </dgm:pt>
    <dgm:pt modelId="{BC7D510F-6B46-4803-BA7C-46D0E2E09987}">
      <dgm:prSet phldrT="[Text]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b="1" dirty="0" smtClean="0"/>
            <a:t>Přímo </a:t>
          </a:r>
        </a:p>
        <a:p>
          <a:r>
            <a:rPr lang="cs-CZ" b="1" dirty="0" smtClean="0"/>
            <a:t>VV přívlastková</a:t>
          </a:r>
        </a:p>
      </dgm:t>
    </dgm:pt>
    <dgm:pt modelId="{1666E864-0A52-4586-BF84-71AD67E4740B}" type="parTrans" cxnId="{D0948B88-053C-4953-B034-E4BB97DD1AA8}">
      <dgm:prSet/>
      <dgm:spPr/>
      <dgm:t>
        <a:bodyPr/>
        <a:lstStyle/>
        <a:p>
          <a:endParaRPr lang="cs-CZ"/>
        </a:p>
      </dgm:t>
    </dgm:pt>
    <dgm:pt modelId="{089410B5-A9A9-4A69-A49F-66F24635FC49}" type="sibTrans" cxnId="{D0948B88-053C-4953-B034-E4BB97DD1AA8}">
      <dgm:prSet/>
      <dgm:spPr/>
      <dgm:t>
        <a:bodyPr/>
        <a:lstStyle/>
        <a:p>
          <a:endParaRPr lang="cs-CZ"/>
        </a:p>
      </dgm:t>
    </dgm:pt>
    <dgm:pt modelId="{BFBB8D81-912B-4AD7-BFF1-8C1436CF3786}">
      <dgm:prSet phldrT="[Text]" custT="1">
        <dgm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2000" b="1" dirty="0" smtClean="0"/>
            <a:t>Slovesem</a:t>
          </a:r>
        </a:p>
        <a:p>
          <a:r>
            <a:rPr lang="cs-CZ" sz="2000" b="1" dirty="0" smtClean="0"/>
            <a:t> VV doplňková</a:t>
          </a:r>
          <a:endParaRPr lang="cs-CZ" sz="2000" b="1" dirty="0"/>
        </a:p>
      </dgm:t>
    </dgm:pt>
    <dgm:pt modelId="{FBB6DD9D-C204-4E85-AD12-0B942BB2D025}" type="parTrans" cxnId="{B226959A-623D-4598-B323-B67910E7A2B7}">
      <dgm:prSet/>
      <dgm:spPr/>
      <dgm:t>
        <a:bodyPr/>
        <a:lstStyle/>
        <a:p>
          <a:endParaRPr lang="cs-CZ"/>
        </a:p>
      </dgm:t>
    </dgm:pt>
    <dgm:pt modelId="{597EA340-0DFA-46B8-B1E5-06CC0DDF8488}" type="sibTrans" cxnId="{B226959A-623D-4598-B323-B67910E7A2B7}">
      <dgm:prSet/>
      <dgm:spPr/>
      <dgm:t>
        <a:bodyPr/>
        <a:lstStyle/>
        <a:p>
          <a:endParaRPr lang="cs-CZ"/>
        </a:p>
      </dgm:t>
    </dgm:pt>
    <dgm:pt modelId="{8A7F3B8D-B682-4130-ABDB-2AF3CBED155E}" type="pres">
      <dgm:prSet presAssocID="{D055F3B4-75D9-44E4-BF12-489F2D677C94}" presName="arrowDiagram" presStyleCnt="0">
        <dgm:presLayoutVars>
          <dgm:chMax val="5"/>
          <dgm:dir/>
          <dgm:resizeHandles val="exact"/>
        </dgm:presLayoutVars>
      </dgm:prSet>
      <dgm:spPr/>
    </dgm:pt>
    <dgm:pt modelId="{4C9680FF-D58B-4AF6-9425-FD838190E3FD}" type="pres">
      <dgm:prSet presAssocID="{D055F3B4-75D9-44E4-BF12-489F2D677C94}" presName="arrow" presStyleLbl="bgShp" presStyleIdx="0" presStyleCnt="1" custLinFactNeighborX="388" custLinFactNeighborY="-6699"/>
      <dgm:spPr/>
    </dgm:pt>
    <dgm:pt modelId="{E61541D7-7205-49A5-B8B0-D7D1CFD80C31}" type="pres">
      <dgm:prSet presAssocID="{D055F3B4-75D9-44E4-BF12-489F2D677C94}" presName="arrowDiagram3" presStyleCnt="0"/>
      <dgm:spPr/>
    </dgm:pt>
    <dgm:pt modelId="{83AB209B-1653-454C-85D0-C1C9795704FC}" type="pres">
      <dgm:prSet presAssocID="{61F75C5F-B2F4-4C6F-BB34-B24CB4D01406}" presName="bullet3a" presStyleLbl="node1" presStyleIdx="0" presStyleCnt="3"/>
      <dgm:spPr/>
    </dgm:pt>
    <dgm:pt modelId="{FBCFDCBE-B64A-4F16-A180-4D6B606ED4C7}" type="pres">
      <dgm:prSet presAssocID="{61F75C5F-B2F4-4C6F-BB34-B24CB4D01406}" presName="textBox3a" presStyleLbl="revTx" presStyleIdx="0" presStyleCnt="3" custScaleX="123065" custScaleY="75988" custLinFactNeighborX="-11400" custLinFactNeighborY="-30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8BC02D-8014-4140-BA63-2A09B8EA5070}" type="pres">
      <dgm:prSet presAssocID="{BC7D510F-6B46-4803-BA7C-46D0E2E09987}" presName="bullet3b" presStyleLbl="node1" presStyleIdx="1" presStyleCnt="3"/>
      <dgm:spPr/>
    </dgm:pt>
    <dgm:pt modelId="{90E922D8-5E91-4B43-A8B3-7E680B3130CD}" type="pres">
      <dgm:prSet presAssocID="{BC7D510F-6B46-4803-BA7C-46D0E2E09987}" presName="textBox3b" presStyleLbl="revTx" presStyleIdx="1" presStyleCnt="3" custScaleY="48197" custLinFactNeighborX="10626" custLinFactNeighborY="-351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8A273D-BA19-4948-88AD-EA0CE348552B}" type="pres">
      <dgm:prSet presAssocID="{BFBB8D81-912B-4AD7-BFF1-8C1436CF3786}" presName="bullet3c" presStyleLbl="node1" presStyleIdx="2" presStyleCnt="3" custLinFactNeighborX="-3945" custLinFactNeighborY="-35092"/>
      <dgm:spPr/>
    </dgm:pt>
    <dgm:pt modelId="{049D1635-B075-47AD-87F0-1224E5B0B94E}" type="pres">
      <dgm:prSet presAssocID="{BFBB8D81-912B-4AD7-BFF1-8C1436CF3786}" presName="textBox3c" presStyleLbl="revTx" presStyleIdx="2" presStyleCnt="3" custScaleY="40173" custLinFactNeighborX="14921" custLinFactNeighborY="-420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26959A-623D-4598-B323-B67910E7A2B7}" srcId="{D055F3B4-75D9-44E4-BF12-489F2D677C94}" destId="{BFBB8D81-912B-4AD7-BFF1-8C1436CF3786}" srcOrd="2" destOrd="0" parTransId="{FBB6DD9D-C204-4E85-AD12-0B942BB2D025}" sibTransId="{597EA340-0DFA-46B8-B1E5-06CC0DDF8488}"/>
    <dgm:cxn modelId="{9DC52855-4E87-4A73-B431-A770B5CD9367}" srcId="{D055F3B4-75D9-44E4-BF12-489F2D677C94}" destId="{61F75C5F-B2F4-4C6F-BB34-B24CB4D01406}" srcOrd="0" destOrd="0" parTransId="{B6DBA395-B6A2-453D-B874-502ECFE83A99}" sibTransId="{80226210-CA6F-40B3-A88B-FA016D6D3449}"/>
    <dgm:cxn modelId="{2213E17A-BB81-4428-BC4D-3734679F65B9}" type="presOf" srcId="{D055F3B4-75D9-44E4-BF12-489F2D677C94}" destId="{8A7F3B8D-B682-4130-ABDB-2AF3CBED155E}" srcOrd="0" destOrd="0" presId="urn:microsoft.com/office/officeart/2005/8/layout/arrow2"/>
    <dgm:cxn modelId="{48910EE8-79D3-49CC-8134-C099AA1C41BB}" type="presOf" srcId="{BC7D510F-6B46-4803-BA7C-46D0E2E09987}" destId="{90E922D8-5E91-4B43-A8B3-7E680B3130CD}" srcOrd="0" destOrd="0" presId="urn:microsoft.com/office/officeart/2005/8/layout/arrow2"/>
    <dgm:cxn modelId="{9891E72D-602F-4496-92EA-FA8F35F5752D}" type="presOf" srcId="{61F75C5F-B2F4-4C6F-BB34-B24CB4D01406}" destId="{FBCFDCBE-B64A-4F16-A180-4D6B606ED4C7}" srcOrd="0" destOrd="0" presId="urn:microsoft.com/office/officeart/2005/8/layout/arrow2"/>
    <dgm:cxn modelId="{D0948B88-053C-4953-B034-E4BB97DD1AA8}" srcId="{D055F3B4-75D9-44E4-BF12-489F2D677C94}" destId="{BC7D510F-6B46-4803-BA7C-46D0E2E09987}" srcOrd="1" destOrd="0" parTransId="{1666E864-0A52-4586-BF84-71AD67E4740B}" sibTransId="{089410B5-A9A9-4A69-A49F-66F24635FC49}"/>
    <dgm:cxn modelId="{E1BCCE93-5128-4C72-8AC4-D837B190D215}" type="presOf" srcId="{BFBB8D81-912B-4AD7-BFF1-8C1436CF3786}" destId="{049D1635-B075-47AD-87F0-1224E5B0B94E}" srcOrd="0" destOrd="0" presId="urn:microsoft.com/office/officeart/2005/8/layout/arrow2"/>
    <dgm:cxn modelId="{D026A87E-749D-4F0D-A9FC-95C9307D9DA9}" type="presParOf" srcId="{8A7F3B8D-B682-4130-ABDB-2AF3CBED155E}" destId="{4C9680FF-D58B-4AF6-9425-FD838190E3FD}" srcOrd="0" destOrd="0" presId="urn:microsoft.com/office/officeart/2005/8/layout/arrow2"/>
    <dgm:cxn modelId="{4834300E-C215-431A-A627-83F4B05BBA0B}" type="presParOf" srcId="{8A7F3B8D-B682-4130-ABDB-2AF3CBED155E}" destId="{E61541D7-7205-49A5-B8B0-D7D1CFD80C31}" srcOrd="1" destOrd="0" presId="urn:microsoft.com/office/officeart/2005/8/layout/arrow2"/>
    <dgm:cxn modelId="{148DEDEA-43AB-4BAD-A571-314839C30B65}" type="presParOf" srcId="{E61541D7-7205-49A5-B8B0-D7D1CFD80C31}" destId="{83AB209B-1653-454C-85D0-C1C9795704FC}" srcOrd="0" destOrd="0" presId="urn:microsoft.com/office/officeart/2005/8/layout/arrow2"/>
    <dgm:cxn modelId="{FA562F47-BD7F-4A75-9799-5CDF616F15F0}" type="presParOf" srcId="{E61541D7-7205-49A5-B8B0-D7D1CFD80C31}" destId="{FBCFDCBE-B64A-4F16-A180-4D6B606ED4C7}" srcOrd="1" destOrd="0" presId="urn:microsoft.com/office/officeart/2005/8/layout/arrow2"/>
    <dgm:cxn modelId="{69B37248-B28B-4AA1-B163-AF55B74B24E1}" type="presParOf" srcId="{E61541D7-7205-49A5-B8B0-D7D1CFD80C31}" destId="{EA8BC02D-8014-4140-BA63-2A09B8EA5070}" srcOrd="2" destOrd="0" presId="urn:microsoft.com/office/officeart/2005/8/layout/arrow2"/>
    <dgm:cxn modelId="{3AD8F873-2897-4B30-BD24-F5155B59869C}" type="presParOf" srcId="{E61541D7-7205-49A5-B8B0-D7D1CFD80C31}" destId="{90E922D8-5E91-4B43-A8B3-7E680B3130CD}" srcOrd="3" destOrd="0" presId="urn:microsoft.com/office/officeart/2005/8/layout/arrow2"/>
    <dgm:cxn modelId="{A811BD28-C43A-448A-9833-7361C180DA8E}" type="presParOf" srcId="{E61541D7-7205-49A5-B8B0-D7D1CFD80C31}" destId="{A68A273D-BA19-4948-88AD-EA0CE348552B}" srcOrd="4" destOrd="0" presId="urn:microsoft.com/office/officeart/2005/8/layout/arrow2"/>
    <dgm:cxn modelId="{06B801A8-E82D-4426-8397-0308A60AB277}" type="presParOf" srcId="{E61541D7-7205-49A5-B8B0-D7D1CFD80C31}" destId="{049D1635-B075-47AD-87F0-1224E5B0B94E}" srcOrd="5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5504852-AA0A-4403-9944-C4A933E090D4}" type="doc">
      <dgm:prSet loTypeId="urn:microsoft.com/office/officeart/2009/3/layout/Descending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56E48C3-8D31-422A-A7B3-95B7EF7F29CA}">
      <dgm:prSet phldrT="[Text]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b="1" dirty="0" smtClean="0"/>
            <a:t>Řídící výraz není – lze se ptát</a:t>
          </a:r>
          <a:endParaRPr lang="cs-CZ" b="1" dirty="0"/>
        </a:p>
      </dgm:t>
    </dgm:pt>
    <dgm:pt modelId="{F766920A-8248-4631-A94A-5A659E5BF852}" type="parTrans" cxnId="{4E7ABD43-FBB6-4CDB-BE07-3A25CAE1FCA3}">
      <dgm:prSet/>
      <dgm:spPr/>
      <dgm:t>
        <a:bodyPr/>
        <a:lstStyle/>
        <a:p>
          <a:endParaRPr lang="cs-CZ"/>
        </a:p>
      </dgm:t>
    </dgm:pt>
    <dgm:pt modelId="{99EEF718-7FC1-4DF0-9F52-F16646660ABC}" type="sibTrans" cxnId="{4E7ABD43-FBB6-4CDB-BE07-3A25CAE1FCA3}">
      <dgm:prSet/>
      <dgm:spPr/>
      <dgm:t>
        <a:bodyPr/>
        <a:lstStyle/>
        <a:p>
          <a:endParaRPr lang="cs-CZ"/>
        </a:p>
      </dgm:t>
    </dgm:pt>
    <dgm:pt modelId="{10B36B6A-19F4-4EDE-A573-F4CFB10DC835}">
      <dgm:prSet phldrT="[Text]" custT="1">
        <dgm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2000" b="1" dirty="0" smtClean="0"/>
            <a:t>sponovým slovesem  </a:t>
          </a:r>
        </a:p>
        <a:p>
          <a:r>
            <a:rPr lang="cs-CZ" sz="2000" b="1" dirty="0" smtClean="0"/>
            <a:t> VV přísudková</a:t>
          </a:r>
          <a:endParaRPr lang="cs-CZ" sz="2000" b="1" dirty="0"/>
        </a:p>
      </dgm:t>
    </dgm:pt>
    <dgm:pt modelId="{05BE2E0F-C787-44E0-BB98-7297194E7528}" type="parTrans" cxnId="{013BF47F-E521-4628-A8A1-3E395CC5E109}">
      <dgm:prSet/>
      <dgm:spPr/>
      <dgm:t>
        <a:bodyPr/>
        <a:lstStyle/>
        <a:p>
          <a:endParaRPr lang="cs-CZ"/>
        </a:p>
      </dgm:t>
    </dgm:pt>
    <dgm:pt modelId="{EB9BE4C3-C4D3-424B-B6F3-352C88EC5A79}" type="sibTrans" cxnId="{013BF47F-E521-4628-A8A1-3E395CC5E109}">
      <dgm:prSet/>
      <dgm:spPr/>
      <dgm:t>
        <a:bodyPr/>
        <a:lstStyle/>
        <a:p>
          <a:endParaRPr lang="cs-CZ"/>
        </a:p>
      </dgm:t>
    </dgm:pt>
    <dgm:pt modelId="{B4C9BF3B-A8E7-4470-AA92-58F8A167F458}">
      <dgm:prSet phldrT="[Text]"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000" b="1" dirty="0" smtClean="0"/>
            <a:t>zájmenem</a:t>
          </a:r>
          <a:r>
            <a:rPr lang="cs-CZ" sz="2000" b="1" baseline="0" dirty="0" smtClean="0"/>
            <a:t> koho co</a:t>
          </a:r>
        </a:p>
        <a:p>
          <a:r>
            <a:rPr lang="cs-CZ" sz="2000" b="1" baseline="0" dirty="0" smtClean="0"/>
            <a:t>VV předmětná</a:t>
          </a:r>
          <a:endParaRPr lang="cs-CZ" sz="2000" b="1" dirty="0"/>
        </a:p>
      </dgm:t>
    </dgm:pt>
    <dgm:pt modelId="{5FBC7AD0-272C-49A7-B277-BC2765E47B07}" type="parTrans" cxnId="{DB53FA53-1407-43AE-9D25-3BC456340754}">
      <dgm:prSet/>
      <dgm:spPr/>
      <dgm:t>
        <a:bodyPr/>
        <a:lstStyle/>
        <a:p>
          <a:endParaRPr lang="cs-CZ"/>
        </a:p>
      </dgm:t>
    </dgm:pt>
    <dgm:pt modelId="{269B0741-B9BB-4E67-8973-1244A1AB8A3B}" type="sibTrans" cxnId="{DB53FA53-1407-43AE-9D25-3BC456340754}">
      <dgm:prSet/>
      <dgm:spPr/>
      <dgm:t>
        <a:bodyPr/>
        <a:lstStyle/>
        <a:p>
          <a:endParaRPr lang="cs-CZ"/>
        </a:p>
      </dgm:t>
    </dgm:pt>
    <dgm:pt modelId="{AAD31684-B8B0-47D0-99E4-5C99EA8650C7}">
      <dgm:prSet phldrT="[Text]"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000" b="1" dirty="0" smtClean="0"/>
            <a:t>zájmenem kdo co  VV podmětná</a:t>
          </a:r>
          <a:endParaRPr lang="cs-CZ" sz="2000" b="1" dirty="0"/>
        </a:p>
      </dgm:t>
    </dgm:pt>
    <dgm:pt modelId="{4156CAE5-DFBC-4AE7-A896-2EB2C4648491}" type="parTrans" cxnId="{EBB05E29-994B-41C1-95B2-3241A16F1112}">
      <dgm:prSet/>
      <dgm:spPr/>
      <dgm:t>
        <a:bodyPr/>
        <a:lstStyle/>
        <a:p>
          <a:endParaRPr lang="cs-CZ"/>
        </a:p>
      </dgm:t>
    </dgm:pt>
    <dgm:pt modelId="{28248084-135A-4C3C-8762-B58249251FB5}" type="sibTrans" cxnId="{EBB05E29-994B-41C1-95B2-3241A16F1112}">
      <dgm:prSet/>
      <dgm:spPr/>
      <dgm:t>
        <a:bodyPr/>
        <a:lstStyle/>
        <a:p>
          <a:endParaRPr lang="cs-CZ"/>
        </a:p>
      </dgm:t>
    </dgm:pt>
    <dgm:pt modelId="{29C953F2-0BE6-400C-934A-8023DAF5D63C}">
      <dgm:prSet phldrT="[Text]" custT="1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2000" b="1" dirty="0" smtClean="0"/>
            <a:t>příslovcem</a:t>
          </a:r>
        </a:p>
        <a:p>
          <a:r>
            <a:rPr lang="cs-CZ" sz="2000" b="1" dirty="0" smtClean="0"/>
            <a:t>VV příslovečná</a:t>
          </a:r>
          <a:endParaRPr lang="cs-CZ" sz="2000" b="1" dirty="0"/>
        </a:p>
      </dgm:t>
    </dgm:pt>
    <dgm:pt modelId="{EE2CFE7C-8906-4CD2-A671-8319EBE39383}" type="parTrans" cxnId="{FE9D60BF-E3C5-4F0E-A34C-97DAAA520600}">
      <dgm:prSet/>
      <dgm:spPr/>
      <dgm:t>
        <a:bodyPr/>
        <a:lstStyle/>
        <a:p>
          <a:endParaRPr lang="cs-CZ"/>
        </a:p>
      </dgm:t>
    </dgm:pt>
    <dgm:pt modelId="{0F2EACE5-2F49-4D56-B8EE-66E4BBC71344}" type="sibTrans" cxnId="{FE9D60BF-E3C5-4F0E-A34C-97DAAA520600}">
      <dgm:prSet/>
      <dgm:spPr/>
      <dgm:t>
        <a:bodyPr/>
        <a:lstStyle/>
        <a:p>
          <a:endParaRPr lang="cs-CZ"/>
        </a:p>
      </dgm:t>
    </dgm:pt>
    <dgm:pt modelId="{E27AAAA1-2FB5-4EA3-AEEE-32CEE75BC358}" type="pres">
      <dgm:prSet presAssocID="{35504852-AA0A-4403-9944-C4A933E090D4}" presName="Name0" presStyleCnt="0">
        <dgm:presLayoutVars>
          <dgm:chMax val="7"/>
          <dgm:chPref val="5"/>
        </dgm:presLayoutVars>
      </dgm:prSet>
      <dgm:spPr/>
      <dgm:t>
        <a:bodyPr/>
        <a:lstStyle/>
        <a:p>
          <a:endParaRPr lang="cs-CZ"/>
        </a:p>
      </dgm:t>
    </dgm:pt>
    <dgm:pt modelId="{FDC3E098-4DE1-4B28-9B5C-9F495A324678}" type="pres">
      <dgm:prSet presAssocID="{35504852-AA0A-4403-9944-C4A933E090D4}" presName="arrowNode" presStyleLbl="node1" presStyleIdx="0" presStyleCnt="1"/>
      <dgm:spPr/>
    </dgm:pt>
    <dgm:pt modelId="{C263F095-F169-4E8A-9629-178AC9CF9FDE}" type="pres">
      <dgm:prSet presAssocID="{856E48C3-8D31-422A-A7B3-95B7EF7F29CA}" presName="txNode1" presStyleLbl="revTx" presStyleIdx="0" presStyleCnt="5" custScaleX="25296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3A4122-2DDF-4045-A064-11B8EAF20776}" type="pres">
      <dgm:prSet presAssocID="{10B36B6A-19F4-4EDE-A573-F4CFB10DC835}" presName="txNode2" presStyleLbl="revTx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677531-4560-404B-8A87-B759DA720EB4}" type="pres">
      <dgm:prSet presAssocID="{EB9BE4C3-C4D3-424B-B6F3-352C88EC5A79}" presName="dotNode2" presStyleCnt="0"/>
      <dgm:spPr/>
    </dgm:pt>
    <dgm:pt modelId="{7A37C621-5C60-4B87-8389-163A30CFBE02}" type="pres">
      <dgm:prSet presAssocID="{EB9BE4C3-C4D3-424B-B6F3-352C88EC5A79}" presName="dotRepeatNode" presStyleLbl="fgShp" presStyleIdx="0" presStyleCnt="3"/>
      <dgm:spPr/>
      <dgm:t>
        <a:bodyPr/>
        <a:lstStyle/>
        <a:p>
          <a:endParaRPr lang="cs-CZ"/>
        </a:p>
      </dgm:t>
    </dgm:pt>
    <dgm:pt modelId="{4EAB0563-AB05-49EB-9820-33E941B212E0}" type="pres">
      <dgm:prSet presAssocID="{B4C9BF3B-A8E7-4470-AA92-58F8A167F458}" presName="txNode3" presStyleLbl="revTx" presStyleIdx="2" presStyleCnt="5" custScaleX="107801" custScaleY="121482" custLinFactNeighborX="1828" custLinFactNeighborY="709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EE5439-9207-4669-B272-D55C301785B8}" type="pres">
      <dgm:prSet presAssocID="{269B0741-B9BB-4E67-8973-1244A1AB8A3B}" presName="dotNode3" presStyleCnt="0"/>
      <dgm:spPr/>
    </dgm:pt>
    <dgm:pt modelId="{A56C8394-CC99-4948-B5E5-ACF8BE840ECA}" type="pres">
      <dgm:prSet presAssocID="{269B0741-B9BB-4E67-8973-1244A1AB8A3B}" presName="dotRepeatNode" presStyleLbl="fgShp" presStyleIdx="1" presStyleCnt="3"/>
      <dgm:spPr/>
      <dgm:t>
        <a:bodyPr/>
        <a:lstStyle/>
        <a:p>
          <a:endParaRPr lang="cs-CZ"/>
        </a:p>
      </dgm:t>
    </dgm:pt>
    <dgm:pt modelId="{5526E50E-2160-4854-8355-BCEC4758A406}" type="pres">
      <dgm:prSet presAssocID="{AAD31684-B8B0-47D0-99E4-5C99EA8650C7}" presName="txNode4" presStyleLbl="revTx" presStyleIdx="3" presStyleCnt="5" custScaleX="129651" custLinFactNeighborX="18961" custLinFactNeighborY="-142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0B2E55-4163-4387-9F63-C0B218D40268}" type="pres">
      <dgm:prSet presAssocID="{28248084-135A-4C3C-8762-B58249251FB5}" presName="dotNode4" presStyleCnt="0"/>
      <dgm:spPr/>
    </dgm:pt>
    <dgm:pt modelId="{9E378245-E63B-44F6-8353-BC925FCCD94F}" type="pres">
      <dgm:prSet presAssocID="{28248084-135A-4C3C-8762-B58249251FB5}" presName="dotRepeatNode" presStyleLbl="fgShp" presStyleIdx="2" presStyleCnt="3"/>
      <dgm:spPr/>
      <dgm:t>
        <a:bodyPr/>
        <a:lstStyle/>
        <a:p>
          <a:endParaRPr lang="cs-CZ"/>
        </a:p>
      </dgm:t>
    </dgm:pt>
    <dgm:pt modelId="{4003CBD6-A8D7-4BA1-B08F-5E315328A064}" type="pres">
      <dgm:prSet presAssocID="{29C953F2-0BE6-400C-934A-8023DAF5D63C}" presName="txNode5" presStyleLbl="revTx" presStyleIdx="4" presStyleCnt="5" custLinFactNeighborX="-1617" custLinFactNeighborY="-131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99B64B-825D-44C5-941D-36966C370C52}" type="presOf" srcId="{EB9BE4C3-C4D3-424B-B6F3-352C88EC5A79}" destId="{7A37C621-5C60-4B87-8389-163A30CFBE02}" srcOrd="0" destOrd="0" presId="urn:microsoft.com/office/officeart/2009/3/layout/DescendingProcess"/>
    <dgm:cxn modelId="{7AFDF84F-5D97-4908-9622-C5B749CCC772}" type="presOf" srcId="{35504852-AA0A-4403-9944-C4A933E090D4}" destId="{E27AAAA1-2FB5-4EA3-AEEE-32CEE75BC358}" srcOrd="0" destOrd="0" presId="urn:microsoft.com/office/officeart/2009/3/layout/DescendingProcess"/>
    <dgm:cxn modelId="{255FA92F-EA4C-4B1A-B1D3-730C00BA389A}" type="presOf" srcId="{AAD31684-B8B0-47D0-99E4-5C99EA8650C7}" destId="{5526E50E-2160-4854-8355-BCEC4758A406}" srcOrd="0" destOrd="0" presId="urn:microsoft.com/office/officeart/2009/3/layout/DescendingProcess"/>
    <dgm:cxn modelId="{B82D1C43-1AF7-469B-9BAD-39EAD5C3FA65}" type="presOf" srcId="{28248084-135A-4C3C-8762-B58249251FB5}" destId="{9E378245-E63B-44F6-8353-BC925FCCD94F}" srcOrd="0" destOrd="0" presId="urn:microsoft.com/office/officeart/2009/3/layout/DescendingProcess"/>
    <dgm:cxn modelId="{EBB05E29-994B-41C1-95B2-3241A16F1112}" srcId="{35504852-AA0A-4403-9944-C4A933E090D4}" destId="{AAD31684-B8B0-47D0-99E4-5C99EA8650C7}" srcOrd="3" destOrd="0" parTransId="{4156CAE5-DFBC-4AE7-A896-2EB2C4648491}" sibTransId="{28248084-135A-4C3C-8762-B58249251FB5}"/>
    <dgm:cxn modelId="{D6B4F39D-2779-471A-AD78-3F6DBEA962A7}" type="presOf" srcId="{856E48C3-8D31-422A-A7B3-95B7EF7F29CA}" destId="{C263F095-F169-4E8A-9629-178AC9CF9FDE}" srcOrd="0" destOrd="0" presId="urn:microsoft.com/office/officeart/2009/3/layout/DescendingProcess"/>
    <dgm:cxn modelId="{DB53FA53-1407-43AE-9D25-3BC456340754}" srcId="{35504852-AA0A-4403-9944-C4A933E090D4}" destId="{B4C9BF3B-A8E7-4470-AA92-58F8A167F458}" srcOrd="2" destOrd="0" parTransId="{5FBC7AD0-272C-49A7-B277-BC2765E47B07}" sibTransId="{269B0741-B9BB-4E67-8973-1244A1AB8A3B}"/>
    <dgm:cxn modelId="{FE9D60BF-E3C5-4F0E-A34C-97DAAA520600}" srcId="{35504852-AA0A-4403-9944-C4A933E090D4}" destId="{29C953F2-0BE6-400C-934A-8023DAF5D63C}" srcOrd="4" destOrd="0" parTransId="{EE2CFE7C-8906-4CD2-A671-8319EBE39383}" sibTransId="{0F2EACE5-2F49-4D56-B8EE-66E4BBC71344}"/>
    <dgm:cxn modelId="{0F3DBC37-1647-4C93-A913-1BC006594776}" type="presOf" srcId="{B4C9BF3B-A8E7-4470-AA92-58F8A167F458}" destId="{4EAB0563-AB05-49EB-9820-33E941B212E0}" srcOrd="0" destOrd="0" presId="urn:microsoft.com/office/officeart/2009/3/layout/DescendingProcess"/>
    <dgm:cxn modelId="{A469204C-D75A-47BC-8AB6-E6D9403A24D7}" type="presOf" srcId="{269B0741-B9BB-4E67-8973-1244A1AB8A3B}" destId="{A56C8394-CC99-4948-B5E5-ACF8BE840ECA}" srcOrd="0" destOrd="0" presId="urn:microsoft.com/office/officeart/2009/3/layout/DescendingProcess"/>
    <dgm:cxn modelId="{4E7ABD43-FBB6-4CDB-BE07-3A25CAE1FCA3}" srcId="{35504852-AA0A-4403-9944-C4A933E090D4}" destId="{856E48C3-8D31-422A-A7B3-95B7EF7F29CA}" srcOrd="0" destOrd="0" parTransId="{F766920A-8248-4631-A94A-5A659E5BF852}" sibTransId="{99EEF718-7FC1-4DF0-9F52-F16646660ABC}"/>
    <dgm:cxn modelId="{D3CE79BC-2B6E-48E6-8400-F47F21C1F8B7}" type="presOf" srcId="{10B36B6A-19F4-4EDE-A573-F4CFB10DC835}" destId="{953A4122-2DDF-4045-A064-11B8EAF20776}" srcOrd="0" destOrd="0" presId="urn:microsoft.com/office/officeart/2009/3/layout/DescendingProcess"/>
    <dgm:cxn modelId="{66F10AD2-BEB3-46C4-A1A1-6ED69342E337}" type="presOf" srcId="{29C953F2-0BE6-400C-934A-8023DAF5D63C}" destId="{4003CBD6-A8D7-4BA1-B08F-5E315328A064}" srcOrd="0" destOrd="0" presId="urn:microsoft.com/office/officeart/2009/3/layout/DescendingProcess"/>
    <dgm:cxn modelId="{013BF47F-E521-4628-A8A1-3E395CC5E109}" srcId="{35504852-AA0A-4403-9944-C4A933E090D4}" destId="{10B36B6A-19F4-4EDE-A573-F4CFB10DC835}" srcOrd="1" destOrd="0" parTransId="{05BE2E0F-C787-44E0-BB98-7297194E7528}" sibTransId="{EB9BE4C3-C4D3-424B-B6F3-352C88EC5A79}"/>
    <dgm:cxn modelId="{FC9DE140-02FF-416D-BA5E-FB7B4C5B9001}" type="presParOf" srcId="{E27AAAA1-2FB5-4EA3-AEEE-32CEE75BC358}" destId="{FDC3E098-4DE1-4B28-9B5C-9F495A324678}" srcOrd="0" destOrd="0" presId="urn:microsoft.com/office/officeart/2009/3/layout/DescendingProcess"/>
    <dgm:cxn modelId="{CA086F33-8F56-4D5F-A1FE-370E852218F6}" type="presParOf" srcId="{E27AAAA1-2FB5-4EA3-AEEE-32CEE75BC358}" destId="{C263F095-F169-4E8A-9629-178AC9CF9FDE}" srcOrd="1" destOrd="0" presId="urn:microsoft.com/office/officeart/2009/3/layout/DescendingProcess"/>
    <dgm:cxn modelId="{04C0BF55-FC9A-48FE-BB44-F73BC1981CEC}" type="presParOf" srcId="{E27AAAA1-2FB5-4EA3-AEEE-32CEE75BC358}" destId="{953A4122-2DDF-4045-A064-11B8EAF20776}" srcOrd="2" destOrd="0" presId="urn:microsoft.com/office/officeart/2009/3/layout/DescendingProcess"/>
    <dgm:cxn modelId="{BDB096F9-5818-4DCD-9F0C-56F99950AC63}" type="presParOf" srcId="{E27AAAA1-2FB5-4EA3-AEEE-32CEE75BC358}" destId="{33677531-4560-404B-8A87-B759DA720EB4}" srcOrd="3" destOrd="0" presId="urn:microsoft.com/office/officeart/2009/3/layout/DescendingProcess"/>
    <dgm:cxn modelId="{1FC8672E-C6C7-4B0D-A9EC-E806AF8D9C3C}" type="presParOf" srcId="{33677531-4560-404B-8A87-B759DA720EB4}" destId="{7A37C621-5C60-4B87-8389-163A30CFBE02}" srcOrd="0" destOrd="0" presId="urn:microsoft.com/office/officeart/2009/3/layout/DescendingProcess"/>
    <dgm:cxn modelId="{465F9A44-3112-4F2A-96A7-A6A32CB4FFA3}" type="presParOf" srcId="{E27AAAA1-2FB5-4EA3-AEEE-32CEE75BC358}" destId="{4EAB0563-AB05-49EB-9820-33E941B212E0}" srcOrd="4" destOrd="0" presId="urn:microsoft.com/office/officeart/2009/3/layout/DescendingProcess"/>
    <dgm:cxn modelId="{D9BB3088-A91C-46BC-9D0E-EEA85A3E1706}" type="presParOf" srcId="{E27AAAA1-2FB5-4EA3-AEEE-32CEE75BC358}" destId="{85EE5439-9207-4669-B272-D55C301785B8}" srcOrd="5" destOrd="0" presId="urn:microsoft.com/office/officeart/2009/3/layout/DescendingProcess"/>
    <dgm:cxn modelId="{44AE78EC-9191-4D2A-BF10-56D1046218F3}" type="presParOf" srcId="{85EE5439-9207-4669-B272-D55C301785B8}" destId="{A56C8394-CC99-4948-B5E5-ACF8BE840ECA}" srcOrd="0" destOrd="0" presId="urn:microsoft.com/office/officeart/2009/3/layout/DescendingProcess"/>
    <dgm:cxn modelId="{2ACA9DDE-E5B4-4D52-9460-4126F42F9C1F}" type="presParOf" srcId="{E27AAAA1-2FB5-4EA3-AEEE-32CEE75BC358}" destId="{5526E50E-2160-4854-8355-BCEC4758A406}" srcOrd="6" destOrd="0" presId="urn:microsoft.com/office/officeart/2009/3/layout/DescendingProcess"/>
    <dgm:cxn modelId="{BAD21F49-4B81-4BB8-AEE2-3D97715B072E}" type="presParOf" srcId="{E27AAAA1-2FB5-4EA3-AEEE-32CEE75BC358}" destId="{880B2E55-4163-4387-9F63-C0B218D40268}" srcOrd="7" destOrd="0" presId="urn:microsoft.com/office/officeart/2009/3/layout/DescendingProcess"/>
    <dgm:cxn modelId="{575465B8-9014-46EB-A793-995AE240D6C5}" type="presParOf" srcId="{880B2E55-4163-4387-9F63-C0B218D40268}" destId="{9E378245-E63B-44F6-8353-BC925FCCD94F}" srcOrd="0" destOrd="0" presId="urn:microsoft.com/office/officeart/2009/3/layout/DescendingProcess"/>
    <dgm:cxn modelId="{CA7D7C6A-AA90-487C-8F3B-66AA0725524D}" type="presParOf" srcId="{E27AAAA1-2FB5-4EA3-AEEE-32CEE75BC358}" destId="{4003CBD6-A8D7-4BA1-B08F-5E315328A064}" srcOrd="8" destOrd="0" presId="urn:microsoft.com/office/officeart/2009/3/layout/Descending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9680FF-D58B-4AF6-9425-FD838190E3FD}">
      <dsp:nvSpPr>
        <dsp:cNvPr id="0" name=""/>
        <dsp:cNvSpPr/>
      </dsp:nvSpPr>
      <dsp:spPr>
        <a:xfrm>
          <a:off x="0" y="0"/>
          <a:ext cx="6096000" cy="3810000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AB209B-1653-454C-85D0-C1C9795704FC}">
      <dsp:nvSpPr>
        <dsp:cNvPr id="0" name=""/>
        <dsp:cNvSpPr/>
      </dsp:nvSpPr>
      <dsp:spPr>
        <a:xfrm>
          <a:off x="774192" y="2756661"/>
          <a:ext cx="158496" cy="1584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CFDCBE-B64A-4F16-A180-4D6B606ED4C7}">
      <dsp:nvSpPr>
        <dsp:cNvPr id="0" name=""/>
        <dsp:cNvSpPr/>
      </dsp:nvSpPr>
      <dsp:spPr>
        <a:xfrm>
          <a:off x="527714" y="2935008"/>
          <a:ext cx="1747975" cy="836696"/>
        </a:xfrm>
        <a:prstGeom prst="rect">
          <a:avLst/>
        </a:prstGeom>
        <a:gradFill rotWithShape="1">
          <a:gsLst>
            <a:gs pos="0">
              <a:schemeClr val="accent2">
                <a:tint val="10000"/>
                <a:satMod val="300000"/>
              </a:schemeClr>
            </a:gs>
            <a:gs pos="34000">
              <a:schemeClr val="accent2">
                <a:tint val="13500"/>
                <a:satMod val="250000"/>
              </a:schemeClr>
            </a:gs>
            <a:gs pos="100000">
              <a:schemeClr val="accent2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ln w="9525" cap="flat" cmpd="sng" algn="ctr">
          <a:solidFill>
            <a:schemeClr val="accent2">
              <a:satMod val="120000"/>
            </a:schemeClr>
          </a:solidFill>
          <a:prstDash val="solid"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83984" tIns="0" rIns="0" bIns="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Řídící výraz je určen</a:t>
          </a:r>
          <a:endParaRPr lang="cs-CZ" sz="2800" b="1" kern="1200" dirty="0"/>
        </a:p>
      </dsp:txBody>
      <dsp:txXfrm>
        <a:off x="527714" y="2935008"/>
        <a:ext cx="1747975" cy="836696"/>
      </dsp:txXfrm>
    </dsp:sp>
    <dsp:sp modelId="{EA8BC02D-8014-4140-BA63-2A09B8EA5070}">
      <dsp:nvSpPr>
        <dsp:cNvPr id="0" name=""/>
        <dsp:cNvSpPr/>
      </dsp:nvSpPr>
      <dsp:spPr>
        <a:xfrm>
          <a:off x="2173224" y="1721104"/>
          <a:ext cx="286512" cy="28651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E922D8-5E91-4B43-A8B3-7E680B3130CD}">
      <dsp:nvSpPr>
        <dsp:cNvPr id="0" name=""/>
        <dsp:cNvSpPr/>
      </dsp:nvSpPr>
      <dsp:spPr>
        <a:xfrm>
          <a:off x="2471942" y="1671967"/>
          <a:ext cx="1463040" cy="998950"/>
        </a:xfrm>
        <a:prstGeom prst="rect">
          <a:avLst/>
        </a:prstGeom>
        <a:gradFill rotWithShape="1">
          <a:gsLst>
            <a:gs pos="0">
              <a:schemeClr val="accent1">
                <a:tint val="60000"/>
                <a:satMod val="160000"/>
              </a:schemeClr>
            </a:gs>
            <a:gs pos="46000">
              <a:schemeClr val="accent1">
                <a:tint val="86000"/>
                <a:satMod val="160000"/>
              </a:schemeClr>
            </a:gs>
            <a:gs pos="100000">
              <a:schemeClr val="accent1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 w="9525" cap="flat" cmpd="sng" algn="ctr">
          <a:solidFill>
            <a:schemeClr val="accent1">
              <a:satMod val="12000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151817" tIns="0" rIns="0" bIns="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Přímo 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VV přívlastková</a:t>
          </a:r>
        </a:p>
      </dsp:txBody>
      <dsp:txXfrm>
        <a:off x="2471942" y="1671967"/>
        <a:ext cx="1463040" cy="998950"/>
      </dsp:txXfrm>
    </dsp:sp>
    <dsp:sp modelId="{A68A273D-BA19-4948-88AD-EA0CE348552B}">
      <dsp:nvSpPr>
        <dsp:cNvPr id="0" name=""/>
        <dsp:cNvSpPr/>
      </dsp:nvSpPr>
      <dsp:spPr>
        <a:xfrm>
          <a:off x="3840088" y="951881"/>
          <a:ext cx="396240" cy="3962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9D1635-B075-47AD-87F0-1224E5B0B94E}">
      <dsp:nvSpPr>
        <dsp:cNvPr id="0" name=""/>
        <dsp:cNvSpPr/>
      </dsp:nvSpPr>
      <dsp:spPr>
        <a:xfrm>
          <a:off x="4272140" y="968237"/>
          <a:ext cx="1463040" cy="1063760"/>
        </a:xfrm>
        <a:prstGeom prst="rect">
          <a:avLst/>
        </a:prstGeom>
        <a:gradFill rotWithShape="1">
          <a:gsLst>
            <a:gs pos="0">
              <a:schemeClr val="accent2">
                <a:tint val="60000"/>
                <a:satMod val="160000"/>
              </a:schemeClr>
            </a:gs>
            <a:gs pos="46000">
              <a:schemeClr val="accent2">
                <a:tint val="86000"/>
                <a:satMod val="160000"/>
              </a:schemeClr>
            </a:gs>
            <a:gs pos="100000">
              <a:schemeClr val="accent2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 w="9525" cap="flat" cmpd="sng" algn="ctr">
          <a:solidFill>
            <a:schemeClr val="accent2">
              <a:satMod val="12000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hemeClr val="accent2"/>
        </a:lnRef>
        <a:fillRef idx="3">
          <a:schemeClr val="accent2"/>
        </a:fillRef>
        <a:effectRef idx="2">
          <a:schemeClr val="accent2"/>
        </a:effectRef>
        <a:fontRef idx="minor">
          <a:schemeClr val="lt1"/>
        </a:fontRef>
      </dsp:style>
      <dsp:txBody>
        <a:bodyPr spcFirstLastPara="0" vert="horz" wrap="square" lIns="209959" tIns="0" rIns="0" bIns="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Slovesem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 VV doplňková</a:t>
          </a:r>
          <a:endParaRPr lang="cs-CZ" sz="2000" b="1" kern="1200" dirty="0"/>
        </a:p>
      </dsp:txBody>
      <dsp:txXfrm>
        <a:off x="4272140" y="968237"/>
        <a:ext cx="1463040" cy="10637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C3E098-4DE1-4B28-9B5C-9F495A324678}">
      <dsp:nvSpPr>
        <dsp:cNvPr id="0" name=""/>
        <dsp:cNvSpPr/>
      </dsp:nvSpPr>
      <dsp:spPr>
        <a:xfrm rot="4396374">
          <a:off x="1571170" y="808704"/>
          <a:ext cx="3508285" cy="2446591"/>
        </a:xfrm>
        <a:prstGeom prst="swooshArrow">
          <a:avLst>
            <a:gd name="adj1" fmla="val 16310"/>
            <a:gd name="adj2" fmla="val 313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37C621-5C60-4B87-8389-163A30CFBE02}">
      <dsp:nvSpPr>
        <dsp:cNvPr id="0" name=""/>
        <dsp:cNvSpPr/>
      </dsp:nvSpPr>
      <dsp:spPr>
        <a:xfrm>
          <a:off x="2885385" y="1128166"/>
          <a:ext cx="88595" cy="88595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6C8394-CC99-4948-B5E5-ACF8BE840ECA}">
      <dsp:nvSpPr>
        <dsp:cNvPr id="0" name=""/>
        <dsp:cNvSpPr/>
      </dsp:nvSpPr>
      <dsp:spPr>
        <a:xfrm>
          <a:off x="3492019" y="1617472"/>
          <a:ext cx="88595" cy="88595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378245-E63B-44F6-8353-BC925FCCD94F}">
      <dsp:nvSpPr>
        <dsp:cNvPr id="0" name=""/>
        <dsp:cNvSpPr/>
      </dsp:nvSpPr>
      <dsp:spPr>
        <a:xfrm>
          <a:off x="3946658" y="2189683"/>
          <a:ext cx="88595" cy="88595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63F095-F169-4E8A-9629-178AC9CF9FDE}">
      <dsp:nvSpPr>
        <dsp:cNvPr id="0" name=""/>
        <dsp:cNvSpPr/>
      </dsp:nvSpPr>
      <dsp:spPr>
        <a:xfrm>
          <a:off x="70903" y="0"/>
          <a:ext cx="4184212" cy="650240"/>
        </a:xfrm>
        <a:prstGeom prst="rect">
          <a:avLst/>
        </a:prstGeom>
        <a:gradFill rotWithShape="1">
          <a:gsLst>
            <a:gs pos="0">
              <a:schemeClr val="accent1">
                <a:tint val="10000"/>
                <a:satMod val="300000"/>
              </a:schemeClr>
            </a:gs>
            <a:gs pos="34000">
              <a:schemeClr val="accent1">
                <a:tint val="13500"/>
                <a:satMod val="250000"/>
              </a:schemeClr>
            </a:gs>
            <a:gs pos="100000">
              <a:schemeClr val="accent1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ln w="9525" cap="flat" cmpd="sng" algn="ctr">
          <a:solidFill>
            <a:schemeClr val="accent1">
              <a:satMod val="120000"/>
            </a:schemeClr>
          </a:solidFill>
          <a:prstDash val="solid"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33020" tIns="33020" rIns="33020" bIns="33020" numCol="1" spcCol="1270" anchor="b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/>
            <a:t>Řídící výraz není – lze se ptát</a:t>
          </a:r>
          <a:endParaRPr lang="cs-CZ" sz="2600" b="1" kern="1200" dirty="0"/>
        </a:p>
      </dsp:txBody>
      <dsp:txXfrm>
        <a:off x="70903" y="0"/>
        <a:ext cx="4184212" cy="650240"/>
      </dsp:txXfrm>
    </dsp:sp>
    <dsp:sp modelId="{953A4122-2DDF-4045-A064-11B8EAF20776}">
      <dsp:nvSpPr>
        <dsp:cNvPr id="0" name=""/>
        <dsp:cNvSpPr/>
      </dsp:nvSpPr>
      <dsp:spPr>
        <a:xfrm>
          <a:off x="3392369" y="847344"/>
          <a:ext cx="2414016" cy="650240"/>
        </a:xfrm>
        <a:prstGeom prst="rect">
          <a:avLst/>
        </a:prstGeom>
        <a:gradFill rotWithShape="1">
          <a:gsLst>
            <a:gs pos="0">
              <a:schemeClr val="accent2">
                <a:tint val="60000"/>
                <a:satMod val="160000"/>
              </a:schemeClr>
            </a:gs>
            <a:gs pos="46000">
              <a:schemeClr val="accent2">
                <a:tint val="86000"/>
                <a:satMod val="160000"/>
              </a:schemeClr>
            </a:gs>
            <a:gs pos="100000">
              <a:schemeClr val="accent2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 w="9525" cap="flat" cmpd="sng" algn="ctr">
          <a:solidFill>
            <a:schemeClr val="accent2">
              <a:satMod val="12000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hemeClr val="accent2"/>
        </a:lnRef>
        <a:fillRef idx="3">
          <a:schemeClr val="accent2"/>
        </a:fillRef>
        <a:effectRef idx="2">
          <a:schemeClr val="accent2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sponovým slovesem  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 VV přísudková</a:t>
          </a:r>
          <a:endParaRPr lang="cs-CZ" sz="2000" b="1" kern="1200" dirty="0"/>
        </a:p>
      </dsp:txBody>
      <dsp:txXfrm>
        <a:off x="3392369" y="847344"/>
        <a:ext cx="2414016" cy="650240"/>
      </dsp:txXfrm>
    </dsp:sp>
    <dsp:sp modelId="{4EAB0563-AB05-49EB-9820-33E941B212E0}">
      <dsp:nvSpPr>
        <dsp:cNvPr id="0" name=""/>
        <dsp:cNvSpPr/>
      </dsp:nvSpPr>
      <dsp:spPr>
        <a:xfrm>
          <a:off x="1296146" y="1728191"/>
          <a:ext cx="2072228" cy="789924"/>
        </a:xfrm>
        <a:prstGeom prst="rect">
          <a:avLst/>
        </a:prstGeom>
        <a:gradFill rotWithShape="1">
          <a:gsLst>
            <a:gs pos="0">
              <a:schemeClr val="accent2">
                <a:tint val="10000"/>
                <a:satMod val="300000"/>
              </a:schemeClr>
            </a:gs>
            <a:gs pos="34000">
              <a:schemeClr val="accent2">
                <a:tint val="13500"/>
                <a:satMod val="250000"/>
              </a:schemeClr>
            </a:gs>
            <a:gs pos="100000">
              <a:schemeClr val="accent2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ln w="9525" cap="flat" cmpd="sng" algn="ctr">
          <a:solidFill>
            <a:schemeClr val="accent2">
              <a:satMod val="120000"/>
            </a:schemeClr>
          </a:solidFill>
          <a:prstDash val="solid"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zájmenem</a:t>
          </a:r>
          <a:r>
            <a:rPr lang="cs-CZ" sz="2000" b="1" kern="1200" baseline="0" dirty="0" smtClean="0"/>
            <a:t> koho co</a:t>
          </a:r>
        </a:p>
        <a:p>
          <a:pPr lvl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baseline="0" dirty="0" smtClean="0"/>
            <a:t>VV předmětná</a:t>
          </a:r>
          <a:endParaRPr lang="cs-CZ" sz="2000" b="1" kern="1200" dirty="0"/>
        </a:p>
      </dsp:txBody>
      <dsp:txXfrm>
        <a:off x="1296146" y="1728191"/>
        <a:ext cx="2072228" cy="789924"/>
      </dsp:txXfrm>
    </dsp:sp>
    <dsp:sp modelId="{5526E50E-2160-4854-8355-BCEC4758A406}">
      <dsp:nvSpPr>
        <dsp:cNvPr id="0" name=""/>
        <dsp:cNvSpPr/>
      </dsp:nvSpPr>
      <dsp:spPr>
        <a:xfrm>
          <a:off x="4183346" y="1815974"/>
          <a:ext cx="1912653" cy="650240"/>
        </a:xfrm>
        <a:prstGeom prst="rect">
          <a:avLst/>
        </a:prstGeom>
        <a:gradFill rotWithShape="1">
          <a:gsLst>
            <a:gs pos="0">
              <a:schemeClr val="accent3">
                <a:tint val="10000"/>
                <a:satMod val="300000"/>
              </a:schemeClr>
            </a:gs>
            <a:gs pos="34000">
              <a:schemeClr val="accent3">
                <a:tint val="13500"/>
                <a:satMod val="250000"/>
              </a:schemeClr>
            </a:gs>
            <a:gs pos="100000">
              <a:schemeClr val="accent3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ln w="9525" cap="flat" cmpd="sng" algn="ctr">
          <a:solidFill>
            <a:schemeClr val="accent3">
              <a:satMod val="120000"/>
            </a:schemeClr>
          </a:solidFill>
          <a:prstDash val="solid"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zájmenem kdo co  VV podmětná</a:t>
          </a:r>
          <a:endParaRPr lang="cs-CZ" sz="2000" b="1" kern="1200" dirty="0"/>
        </a:p>
      </dsp:txBody>
      <dsp:txXfrm>
        <a:off x="4183346" y="1815974"/>
        <a:ext cx="1912653" cy="650240"/>
      </dsp:txXfrm>
    </dsp:sp>
    <dsp:sp modelId="{4003CBD6-A8D7-4BA1-B08F-5E315328A064}">
      <dsp:nvSpPr>
        <dsp:cNvPr id="0" name=""/>
        <dsp:cNvSpPr/>
      </dsp:nvSpPr>
      <dsp:spPr>
        <a:xfrm>
          <a:off x="3535042" y="3328142"/>
          <a:ext cx="2235200" cy="650240"/>
        </a:xfrm>
        <a:prstGeom prst="rect">
          <a:avLst/>
        </a:prstGeom>
        <a:gradFill rotWithShape="1">
          <a:gsLst>
            <a:gs pos="0">
              <a:schemeClr val="accent1">
                <a:tint val="60000"/>
                <a:satMod val="160000"/>
              </a:schemeClr>
            </a:gs>
            <a:gs pos="46000">
              <a:schemeClr val="accent1">
                <a:tint val="86000"/>
                <a:satMod val="160000"/>
              </a:schemeClr>
            </a:gs>
            <a:gs pos="100000">
              <a:schemeClr val="accent1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 w="9525" cap="flat" cmpd="sng" algn="ctr">
          <a:solidFill>
            <a:schemeClr val="accent1">
              <a:satMod val="12000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t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příslovcem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VV příslovečná</a:t>
          </a:r>
          <a:endParaRPr lang="cs-CZ" sz="2000" b="1" kern="1200" dirty="0"/>
        </a:p>
      </dsp:txBody>
      <dsp:txXfrm>
        <a:off x="3535042" y="3328142"/>
        <a:ext cx="2235200" cy="650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DescendingProcess">
  <dgm:title val=""/>
  <dgm:desc val=""/>
  <dgm:catLst>
    <dgm:cat type="process" pri="23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clrData>
  <dgm:layoutNode name="Name0">
    <dgm:varLst>
      <dgm:chMax val="7"/>
      <dgm:chPref val="5"/>
    </dgm:varLst>
    <dgm:alg type="composite">
      <dgm:param type="ar" val="1.1"/>
    </dgm:alg>
    <dgm:shape xmlns:r="http://schemas.openxmlformats.org/officeDocument/2006/relationships" r:blip="">
      <dgm:adjLst/>
    </dgm:shape>
    <dgm:choose name="Name1">
      <dgm:if name="Name2" axis="ch" ptType="node" func="cnt" op="equ" val="1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</dgm:constrLst>
      </dgm:if>
      <dgm:if name="Name3" axis="ch" ptType="node" func="cnt" op="equ" val="2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"/>
          <dgm:constr type="b" for="ch" forName="txNode2" refType="h"/>
          <dgm:constr type="r" for="ch" forName="txNode2" refType="w"/>
          <dgm:constr type="h" for="ch" forName="txNode2" refType="h" fact="0.16"/>
        </dgm:constrLst>
      </dgm:if>
      <dgm:if name="Name4" axis="ch" ptType="node" func="cnt" op="equ" val="3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6"/>
          <dgm:constr type="ctrY" for="ch" forName="txNode2" refType="h" fact="0.3992"/>
          <dgm:constr type="r" for="ch" forName="txNode2" refType="w"/>
          <dgm:constr type="h" for="ch" forName="txNode2" refType="h" fact="0.16"/>
          <dgm:constr type="l" for="ch" forName="txNode3" refType="w" fact="0.5"/>
          <dgm:constr type="b" for="ch" forName="txNode3" refType="h"/>
          <dgm:constr type="r" for="ch" forName="txNode3" refType="w"/>
          <dgm:constr type="h" for="ch" forName="txNode3" refType="h" fact="0.16"/>
          <dgm:constr type="ctrX" for="ch" forName="dotNode2" refType="w" fact="0.4782"/>
          <dgm:constr type="ctrY" for="ch" forName="dotNode2" refType="h" fact="0.3992"/>
          <dgm:constr type="h" for="ch" forName="dotNode2" refType="h" fact="0.0218"/>
          <dgm:constr type="w" for="ch" forName="dotNode2" refType="h" refFor="ch" refForName="dotNode2"/>
        </dgm:constrLst>
      </dgm:if>
      <dgm:if name="Name5" axis="ch" ptType="node" func="cnt" op="equ" val="4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9"/>
          <dgm:constr type="ctrY" for="ch" forName="txNode2" refType="h" fact="0.315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5004"/>
          <dgm:constr type="r" for="ch" forName="txNode3" refType="w" fact="0.5"/>
          <dgm:constr type="h" for="ch" forName="txNode3" refType="h" fact="0.16"/>
          <dgm:constr type="l" for="ch" forName="txNode4" refType="w" fact="0.5"/>
          <dgm:constr type="b" for="ch" forName="txNode4" refType="h"/>
          <dgm:constr type="r" for="ch" forName="txNode4" refType="w"/>
          <dgm:constr type="h" for="ch" forName="txNode4" refType="h" fact="0.16"/>
          <dgm:constr type="ctrX" for="ch" forName="dotNode2" refType="w" fact="0.39"/>
          <dgm:constr type="ctrY" for="ch" forName="dotNode2" refType="h" fact="0.315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5626"/>
          <dgm:constr type="ctrY" for="ch" forName="dotNode3" refType="h" fact="0.5004"/>
          <dgm:constr type="h" for="ch" forName="dotNode3" refType="h" fact="0.0218"/>
          <dgm:constr type="w" for="ch" forName="dotNode3" refType="h" refFor="ch" refForName="dotNode3"/>
        </dgm:constrLst>
      </dgm:if>
      <dgm:if name="Name6" axis="ch" ptType="node" func="cnt" op="equ" val="5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6"/>
          <dgm:constr type="ctrY" for="ch" forName="txNode2" refType="h" fact="0.2885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4089"/>
          <dgm:constr type="r" for="ch" forName="txNode3" refType="w" fact="0.43"/>
          <dgm:constr type="h" for="ch" forName="txNode3" refType="h" fact="0.16"/>
          <dgm:constr type="l" for="ch" forName="txNode4" refType="w" fact="0.67"/>
          <dgm:constr type="ctrY" for="ch" forName="txNode4" refType="h" fact="0.5497"/>
          <dgm:constr type="r" for="ch" forName="txNode4" refType="w"/>
          <dgm:constr type="h" for="ch" forName="txNode4" refType="h" fact="0.16"/>
          <dgm:constr type="l" for="ch" forName="txNode5" refType="w" fact="0.5"/>
          <dgm:constr type="b" for="ch" forName="txNode5" refType="h"/>
          <dgm:constr type="r" for="ch" forName="txNode5" refType="w"/>
          <dgm:constr type="h" for="ch" forName="txNode5" refType="h" fact="0.16"/>
          <dgm:constr type="ctrX" for="ch" forName="dotNode2" refType="w" fact="0.3565"/>
          <dgm:constr type="ctrY" for="ch" forName="dotNode2" refType="h" fact="0.2885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922"/>
          <dgm:constr type="ctrY" for="ch" forName="dotNode3" refType="h" fact="0.4089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939"/>
          <dgm:constr type="ctrY" for="ch" forName="dotNode4" refType="h" fact="0.5497"/>
          <dgm:constr type="h" for="ch" forName="dotNode4" refType="h" fact="0.0218"/>
          <dgm:constr type="w" for="ch" forName="dotNode4" refType="h" refFor="ch" refForName="dotNode4"/>
        </dgm:constrLst>
      </dgm:if>
      <dgm:if name="Name7" axis="ch" ptType="node" func="cnt" op="equ" val="6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5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638"/>
          <dgm:constr type="r" for="ch" forName="txNode3" refType="w" fact="0.37"/>
          <dgm:constr type="h" for="ch" forName="txNode3" refType="h" fact="0.16"/>
          <dgm:constr type="l" for="ch" forName="txNode4" refType="w" fact="0.63"/>
          <dgm:constr type="ctrY" for="ch" forName="txNode4" refType="h" fact="0.4744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961"/>
          <dgm:constr type="r" for="ch" forName="txNode5" refType="w" fact="0.55"/>
          <dgm:constr type="h" for="ch" forName="txNode5" refType="h" fact="0.16"/>
          <dgm:constr type="l" for="ch" forName="txNode6" refType="w" fact="0.5"/>
          <dgm:constr type="b" for="ch" forName="txNode6" refType="h"/>
          <dgm:constr type="r" for="ch" forName="txNode6" refType="w"/>
          <dgm:constr type="h" for="ch" forName="txNode6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419"/>
          <dgm:constr type="ctrY" for="ch" forName="dotNode3" refType="h" fact="0.3638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425"/>
          <dgm:constr type="ctrY" for="ch" forName="dotNode4" refType="h" fact="0.4744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6153"/>
          <dgm:constr type="ctrY" for="ch" forName="dotNode5" refType="h" fact="0.5961"/>
          <dgm:constr type="h" for="ch" forName="dotNode5" refType="h" fact="0.0218"/>
          <dgm:constr type="w" for="ch" forName="dotNode5" refType="h" refFor="ch" refForName="dotNode5"/>
        </dgm:constrLst>
      </dgm:if>
      <dgm:else name="Name8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4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424"/>
          <dgm:constr type="r" for="ch" forName="txNode3" refType="w" fact="0.33"/>
          <dgm:constr type="h" for="ch" forName="txNode3" refType="h" fact="0.16"/>
          <dgm:constr type="l" for="ch" forName="txNode4" refType="w" fact="0.61"/>
          <dgm:constr type="ctrY" for="ch" forName="txNode4" refType="h" fact="0.4276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218"/>
          <dgm:constr type="r" for="ch" forName="txNode5" refType="w" fact="0.5"/>
          <dgm:constr type="h" for="ch" forName="txNode5" refType="h" fact="0.16"/>
          <dgm:constr type="l" for="ch" forName="txNode6" refType="w" fact="0.71"/>
          <dgm:constr type="ctrY" for="ch" forName="txNode6" refType="h" fact="0.6179"/>
          <dgm:constr type="r" for="ch" forName="txNode6" refType="w"/>
          <dgm:constr type="h" for="ch" forName="txNode6" refType="h" fact="0.16"/>
          <dgm:constr type="l" for="ch" forName="txNode7" refType="w" fact="0.5"/>
          <dgm:constr type="b" for="ch" forName="txNode7" refType="h"/>
          <dgm:constr type="r" for="ch" forName="txNode7" refType="w"/>
          <dgm:constr type="h" for="ch" forName="txNode7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25"/>
          <dgm:constr type="ctrY" for="ch" forName="dotNode3" refType="h" fact="0.3424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05"/>
          <dgm:constr type="ctrY" for="ch" forName="dotNode4" refType="h" fact="0.4276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5742"/>
          <dgm:constr type="ctrY" for="ch" forName="dotNode5" refType="h" fact="0.5218"/>
          <dgm:constr type="h" for="ch" forName="dotNode5" refType="h" fact="0.0218"/>
          <dgm:constr type="w" for="ch" forName="dotNode5" refType="h" refFor="ch" refForName="dotNode5"/>
          <dgm:constr type="ctrX" for="ch" forName="dotNode6" refType="w" fact="0.63"/>
          <dgm:constr type="ctrY" for="ch" forName="dotNode6" refType="h" fact="0.6179"/>
          <dgm:constr type="h" for="ch" forName="dotNode6" refType="h" fact="0.0218"/>
          <dgm:constr type="w" for="ch" forName="dotNode6" refType="h" refFor="ch" refForName="dotNode6"/>
        </dgm:constrLst>
      </dgm:else>
    </dgm:choose>
    <dgm:forEach name="Name9" axis="self" ptType="parTrans">
      <dgm:forEach name="Name10" axis="self" ptType="sibTrans" st="2">
        <dgm:forEach name="dotRepeat" axis="self">
          <dgm:layoutNode name="dotRepeatNode" styleLbl="fgShp">
            <dgm:alg type="sp"/>
            <dgm:shape xmlns:r="http://schemas.openxmlformats.org/officeDocument/2006/relationships" type="ellipse" r:blip="">
              <dgm:adjLst/>
            </dgm:shape>
            <dgm:presOf axis="self"/>
          </dgm:layoutNode>
        </dgm:forEach>
      </dgm:forEach>
    </dgm:forEach>
    <dgm:choose name="Name11">
      <dgm:if name="Name12" axis="ch" ptType="node" func="cnt" op="gte" val="1">
        <dgm:layoutNode name="arrowNode" styleLbl="node1">
          <dgm:alg type="sp"/>
          <dgm:shape xmlns:r="http://schemas.openxmlformats.org/officeDocument/2006/relationships" rot="73.2729" type="swooshArrow" r:blip="">
            <dgm:adjLst>
              <dgm:adj idx="1" val="0.1631"/>
              <dgm:adj idx="2" val="0.3137"/>
            </dgm:adjLst>
          </dgm:shape>
          <dgm:presOf/>
        </dgm:layoutNode>
      </dgm:if>
      <dgm:else name="Name13"/>
    </dgm:choose>
    <dgm:forEach name="Name14" axis="ch" ptType="node" cnt="1">
      <dgm:layoutNode name="txNode1" styleLbl="revTx">
        <dgm:varLst>
          <dgm:bulletEnabled val="1"/>
        </dgm:varLst>
        <dgm:alg type="tx">
          <dgm:param type="txAnchorVert" val="b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5" axis="ch" ptType="node" st="2" cnt="1">
      <dgm:layoutNode name="txNode2" styleLbl="revTx">
        <dgm:varLst>
          <dgm:bulletEnabled val="1"/>
        </dgm:varLst>
        <dgm:choose name="Name16">
          <dgm:if name="Name17" axis="self" ptType="node" func="revPos" op="equ" val="1">
            <dgm:alg type="tx">
              <dgm:param type="txAnchorVert" val="t"/>
            </dgm:alg>
          </dgm:if>
          <dgm:if name="Name18" axis="self" ptType="node" func="posOdd" op="equ" val="1">
            <dgm:alg type="tx">
              <dgm:param type="parTxLTRAlign" val="r"/>
              <dgm:param type="parTxRTLAlign" val="r"/>
            </dgm:alg>
          </dgm:if>
          <dgm:else name="Name1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20">
        <dgm:if name="Name21" axis="par ch" ptType="all node" func="cnt" op="neq" val="2">
          <dgm:forEach name="Name22" axis="follow" ptType="sibTrans" cnt="1">
            <dgm:layoutNode name="dotNode2">
              <dgm:alg type="sp"/>
              <dgm:shape xmlns:r="http://schemas.openxmlformats.org/officeDocument/2006/relationships" r:blip="">
                <dgm:adjLst/>
              </dgm:shape>
              <dgm:presOf/>
              <dgm:forEach name="Name23" ref="dotRepeat"/>
            </dgm:layoutNode>
          </dgm:forEach>
        </dgm:if>
        <dgm:else name="Name24"/>
      </dgm:choose>
    </dgm:forEach>
    <dgm:forEach name="Name25" axis="ch" ptType="node" st="3" cnt="1">
      <dgm:layoutNode name="txNode3" styleLbl="revTx">
        <dgm:varLst>
          <dgm:bulletEnabled val="1"/>
        </dgm:varLst>
        <dgm:choose name="Name26">
          <dgm:if name="Name27" axis="self" ptType="node" func="revPos" op="equ" val="1">
            <dgm:alg type="tx">
              <dgm:param type="txAnchorVert" val="t"/>
            </dgm:alg>
          </dgm:if>
          <dgm:if name="Name28" axis="self" ptType="node" func="posOdd" op="equ" val="1">
            <dgm:alg type="tx">
              <dgm:param type="parTxLTRAlign" val="r"/>
              <dgm:param type="parTxRTLAlign" val="r"/>
            </dgm:alg>
          </dgm:if>
          <dgm:else name="Name2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30">
        <dgm:if name="Name31" axis="par ch" ptType="all node" func="cnt" op="neq" val="3">
          <dgm:forEach name="Name32" axis="follow" ptType="sibTrans" cnt="1">
            <dgm:layoutNode name="dotNode3">
              <dgm:alg type="sp"/>
              <dgm:shape xmlns:r="http://schemas.openxmlformats.org/officeDocument/2006/relationships" r:blip="">
                <dgm:adjLst/>
              </dgm:shape>
              <dgm:presOf/>
              <dgm:forEach name="Name33" ref="dotRepeat"/>
            </dgm:layoutNode>
          </dgm:forEach>
        </dgm:if>
        <dgm:else name="Name34"/>
      </dgm:choose>
    </dgm:forEach>
    <dgm:forEach name="Name35" axis="ch" ptType="node" st="4" cnt="1">
      <dgm:layoutNode name="txNode4" styleLbl="revTx">
        <dgm:varLst>
          <dgm:bulletEnabled val="1"/>
        </dgm:varLst>
        <dgm:choose name="Name36">
          <dgm:if name="Name37" axis="self" ptType="node" func="revPos" op="equ" val="1">
            <dgm:alg type="tx">
              <dgm:param type="txAnchorVert" val="t"/>
            </dgm:alg>
          </dgm:if>
          <dgm:if name="Name38" axis="self" ptType="node" func="posOdd" op="equ" val="1">
            <dgm:alg type="tx">
              <dgm:param type="parTxLTRAlign" val="r"/>
              <dgm:param type="parTxRTLAlign" val="r"/>
            </dgm:alg>
          </dgm:if>
          <dgm:else name="Name3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40">
        <dgm:if name="Name41" axis="par ch" ptType="all node" func="cnt" op="neq" val="4">
          <dgm:forEach name="Name42" axis="follow" ptType="sibTrans" cnt="1">
            <dgm:layoutNode name="dotNode4">
              <dgm:alg type="sp"/>
              <dgm:shape xmlns:r="http://schemas.openxmlformats.org/officeDocument/2006/relationships" r:blip="">
                <dgm:adjLst/>
              </dgm:shape>
              <dgm:presOf/>
              <dgm:forEach name="Name43" ref="dotRepeat"/>
            </dgm:layoutNode>
          </dgm:forEach>
        </dgm:if>
        <dgm:else name="Name44"/>
      </dgm:choose>
    </dgm:forEach>
    <dgm:forEach name="Name45" axis="ch" ptType="node" st="5" cnt="1">
      <dgm:layoutNode name="txNode5" styleLbl="revTx">
        <dgm:varLst>
          <dgm:bulletEnabled val="1"/>
        </dgm:varLst>
        <dgm:choose name="Name46">
          <dgm:if name="Name47" axis="self" ptType="node" func="revPos" op="equ" val="1">
            <dgm:alg type="tx">
              <dgm:param type="txAnchorVert" val="t"/>
            </dgm:alg>
          </dgm:if>
          <dgm:if name="Name48" axis="self" ptType="node" func="posOdd" op="equ" val="1">
            <dgm:alg type="tx">
              <dgm:param type="parTxLTRAlign" val="r"/>
              <dgm:param type="parTxRTLAlign" val="r"/>
            </dgm:alg>
          </dgm:if>
          <dgm:else name="Name4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50">
        <dgm:if name="Name51" axis="par ch" ptType="all node" func="cnt" op="neq" val="5">
          <dgm:forEach name="Name52" axis="follow" ptType="sibTrans" cnt="1">
            <dgm:layoutNode name="dotNode5">
              <dgm:alg type="sp"/>
              <dgm:shape xmlns:r="http://schemas.openxmlformats.org/officeDocument/2006/relationships" r:blip="">
                <dgm:adjLst/>
              </dgm:shape>
              <dgm:presOf/>
              <dgm:forEach name="Name53" ref="dotRepeat"/>
            </dgm:layoutNode>
          </dgm:forEach>
        </dgm:if>
        <dgm:else name="Name54"/>
      </dgm:choose>
    </dgm:forEach>
    <dgm:forEach name="Name55" axis="ch" ptType="node" st="6" cnt="1">
      <dgm:layoutNode name="txNode6" styleLbl="revTx">
        <dgm:varLst>
          <dgm:bulletEnabled val="1"/>
        </dgm:varLst>
        <dgm:choose name="Name56">
          <dgm:if name="Name57" axis="self" ptType="node" func="revPos" op="equ" val="1">
            <dgm:alg type="tx">
              <dgm:param type="txAnchorVert" val="t"/>
            </dgm:alg>
          </dgm:if>
          <dgm:if name="Name58" axis="self" ptType="node" func="posOdd" op="equ" val="1">
            <dgm:alg type="tx">
              <dgm:param type="parTxLTRAlign" val="r"/>
              <dgm:param type="parTxRTLAlign" val="r"/>
            </dgm:alg>
          </dgm:if>
          <dgm:else name="Name5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60">
        <dgm:if name="Name61" axis="par ch" ptType="all node" func="cnt" op="neq" val="6">
          <dgm:forEach name="Name62" axis="follow" ptType="sibTrans" cnt="1">
            <dgm:layoutNode name="dotNode6">
              <dgm:alg type="sp"/>
              <dgm:shape xmlns:r="http://schemas.openxmlformats.org/officeDocument/2006/relationships" r:blip="">
                <dgm:adjLst/>
              </dgm:shape>
              <dgm:presOf/>
              <dgm:forEach name="Name63" ref="dotRepeat"/>
            </dgm:layoutNode>
          </dgm:forEach>
        </dgm:if>
        <dgm:else name="Name64"/>
      </dgm:choose>
    </dgm:forEach>
    <dgm:forEach name="Name65" axis="ch" ptType="node" st="7" cnt="1">
      <dgm:layoutNode name="txNode7" styleLbl="revTx">
        <dgm:varLst>
          <dgm:bulletEnabled val="1"/>
        </dgm:varLst>
        <dgm:alg type="tx">
          <dgm:param type="txAnchorVert" val="t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ČESKÝ JAZYK </a:t>
            </a:r>
          </a:p>
          <a:p>
            <a:r>
              <a:rPr lang="cs-CZ" dirty="0" smtClean="0"/>
              <a:t>ROČNÍK: </a:t>
            </a:r>
            <a:r>
              <a:rPr lang="cs-CZ" b="1" dirty="0" smtClean="0"/>
              <a:t>7.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SYNTAX III.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Mgr. Kateřina Mládková</a:t>
            </a:r>
          </a:p>
          <a:p>
            <a:r>
              <a:rPr lang="cs-CZ" dirty="0" smtClean="0"/>
              <a:t>DATUM VYTVOŘENÍ: </a:t>
            </a:r>
            <a:r>
              <a:rPr lang="cs-CZ" b="1" dirty="0" smtClean="0"/>
              <a:t>18. 8. 2012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VY_32_INOVACE_43_KM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6958187" cy="255454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Anotace:</a:t>
            </a:r>
          </a:p>
          <a:p>
            <a:r>
              <a:rPr lang="cs-CZ" sz="2000" b="1" dirty="0" smtClean="0"/>
              <a:t>Cílová skupina: Prezentace vytvořena k učivu 7. ročníku.</a:t>
            </a:r>
          </a:p>
          <a:p>
            <a:r>
              <a:rPr lang="cs-CZ" sz="2000" b="1" dirty="0" smtClean="0"/>
              <a:t>Téma: Syntax III. Druhy vedlejších vět.</a:t>
            </a:r>
          </a:p>
          <a:p>
            <a:r>
              <a:rPr lang="cs-CZ" sz="2000" b="1" dirty="0" smtClean="0"/>
              <a:t>Cíl: Výklad učiva druhů vedlejších vět.</a:t>
            </a:r>
          </a:p>
          <a:p>
            <a:r>
              <a:rPr lang="cs-CZ" sz="2000" b="1" dirty="0" smtClean="0"/>
              <a:t>Pomůcky: psací potřeby, školní sešit, pracovní listy</a:t>
            </a:r>
          </a:p>
          <a:p>
            <a:r>
              <a:rPr lang="cs-CZ" sz="2000" b="1" dirty="0" smtClean="0"/>
              <a:t>Pilotáž: Prezentace podává žákům přehled druhů vedlejších vět.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Žáci ocenili přehled vedlejších vět, příklady spojovacích 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výrazů.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62848" y="5301208"/>
            <a:ext cx="5343642" cy="830997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perspectiveRelaxed"/>
            <a:lightRig rig="threePt" dir="t"/>
          </a:scene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800" b="1" dirty="0" smtClean="0"/>
              <a:t>Druhy vedlejších vět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055205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11197562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35054" y="39300"/>
            <a:ext cx="5948873" cy="1384995"/>
          </a:xfrm>
          <a:prstGeom prst="rect">
            <a:avLst/>
          </a:prstGeom>
          <a:scene3d>
            <a:camera prst="perspectiveRelaxedModerately"/>
            <a:lightRig rig="threePt" dir="t"/>
          </a:scene3d>
          <a:sp3d>
            <a:bevelT prst="angle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VV určujeme podle větného členu,</a:t>
            </a:r>
          </a:p>
          <a:p>
            <a:r>
              <a:rPr lang="cs-CZ" sz="2800" b="1" dirty="0" smtClean="0"/>
              <a:t> který nahrazují. Důležitá je správná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otázka. Ptáme se VH, odpovídáme VV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9956" y="2564904"/>
            <a:ext cx="3972754" cy="46166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Poslal dopis, který mě potěšil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72200" y="3501008"/>
            <a:ext cx="2388859" cy="830997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Spatřil sestru, jak</a:t>
            </a:r>
          </a:p>
          <a:p>
            <a:r>
              <a:rPr lang="cs-CZ" sz="2400" b="1" dirty="0">
                <a:solidFill>
                  <a:schemeClr val="tx1"/>
                </a:solidFill>
              </a:rPr>
              <a:t>v</a:t>
            </a:r>
            <a:r>
              <a:rPr lang="cs-CZ" sz="2400" b="1" dirty="0" smtClean="0">
                <a:solidFill>
                  <a:schemeClr val="tx1"/>
                </a:solidFill>
              </a:rPr>
              <a:t>chází do dveří.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ZS SLOVAN\AppData\Local\Microsoft\Windows\Temporary Internet Files\Content.IE5\F9UHM5NR\MC9004404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9527" y="5445224"/>
            <a:ext cx="1828800" cy="115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688753" y="5501441"/>
            <a:ext cx="6094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VV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625608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574449256"/>
              </p:ext>
            </p:extLst>
          </p:nvPr>
        </p:nvGraphicFramePr>
        <p:xfrm>
          <a:off x="1219200" y="76470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Users\ZS SLOVAN\AppData\Local\Microsoft\Windows\Temporary Internet Files\Content.IE5\F9UHM5NR\MC9004404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5699125"/>
            <a:ext cx="1828800" cy="115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440880" y="5755342"/>
            <a:ext cx="6094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VV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0692" y="3322672"/>
            <a:ext cx="3547061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Zpozoroval, že se sestra ztratila.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79619" y="1196752"/>
            <a:ext cx="2318263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Nejsi, jak ses dělala.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15200" y="2814841"/>
            <a:ext cx="1477456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Je zřejmé,</a:t>
            </a:r>
          </a:p>
          <a:p>
            <a:r>
              <a:rPr lang="cs-CZ" sz="2000" b="1" dirty="0"/>
              <a:t>ž</a:t>
            </a:r>
            <a:r>
              <a:rPr lang="cs-CZ" sz="2000" b="1" dirty="0" smtClean="0"/>
              <a:t>e to udělal.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4805718"/>
            <a:ext cx="2798138" cy="1015663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Přijdu, až se setmí.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Šel, kam ho nohy nesly.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Běžel, seč mu síly stačily.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12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7327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     Druhy vedlejších vět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41748"/>
            <a:ext cx="8229600" cy="5013060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Přísudková:</a:t>
            </a:r>
            <a:r>
              <a:rPr lang="cs-CZ" sz="2000" b="1" dirty="0" smtClean="0">
                <a:latin typeface="Comic Sans MS" pitchFamily="66" charset="0"/>
              </a:rPr>
              <a:t> Obloha byla, jako by ji vymaloval. Ty jsi jako by tě vyměnili. Právě on je tím, kdo nás zradil.</a:t>
            </a: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Podmětná: </a:t>
            </a:r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Je nutné, abys tam šel. Kdo uteče, vyhraje. Kdo se bojí, nesmí do lesa. 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Předmětná: </a:t>
            </a:r>
            <a:r>
              <a:rPr lang="cs-CZ" sz="2000" b="1" dirty="0" smtClean="0">
                <a:solidFill>
                  <a:srgbClr val="FFC000"/>
                </a:solidFill>
                <a:latin typeface="Comic Sans MS" pitchFamily="66" charset="0"/>
              </a:rPr>
              <a:t>Nevím, proč bych ti měla věřit. Kdo ti říkal, abys to dělal. Kdo je čestný, toho si lidé váží.</a:t>
            </a:r>
            <a:endParaRPr lang="cs-CZ" b="1" dirty="0" smtClean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Přívlastková: </a:t>
            </a:r>
            <a:r>
              <a:rPr lang="cs-CZ" sz="2000" b="1" dirty="0" smtClean="0">
                <a:solidFill>
                  <a:srgbClr val="7030A0"/>
                </a:solidFill>
                <a:latin typeface="Comic Sans MS" pitchFamily="66" charset="0"/>
              </a:rPr>
              <a:t>Vrátila mi knihu, kterou si půjčila. Chtěla navštívit místa, kde se narodila.</a:t>
            </a: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Doplňková: </a:t>
            </a:r>
            <a:r>
              <a:rPr lang="cs-CZ" sz="2000" b="1" dirty="0" smtClean="0">
                <a:solidFill>
                  <a:schemeClr val="tx2"/>
                </a:solidFill>
                <a:latin typeface="Comic Sans MS" pitchFamily="66" charset="0"/>
              </a:rPr>
              <a:t>Pozoroval dceru, jak kreslí kočku. Zahlédl syna, jak odchází. Slyšel kočku, jak smutně mňouká.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3075" name="Picture 3" descr="C:\Users\ZS SLOVAN\AppData\Local\Microsoft\Windows\Temporary Internet Files\Content.IE5\Q2TO0XTT\MC900437575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0648"/>
            <a:ext cx="193675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0305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7327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 Vedlejší věty příslovečné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203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Místní:</a:t>
            </a:r>
            <a:r>
              <a:rPr lang="cs-CZ" sz="2400" b="1" dirty="0" smtClean="0">
                <a:latin typeface="Comic Sans MS" pitchFamily="66" charset="0"/>
              </a:rPr>
              <a:t> Vrátil se tam, odkud pocházel.</a:t>
            </a: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Časová: </a:t>
            </a:r>
            <a:r>
              <a:rPr lang="cs-CZ" sz="2400" b="1" dirty="0" smtClean="0">
                <a:latin typeface="Comic Sans MS" pitchFamily="66" charset="0"/>
              </a:rPr>
              <a:t>Až přestane pršet, půjdeme na vycházku.</a:t>
            </a: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Způsobová: </a:t>
            </a:r>
            <a:r>
              <a:rPr lang="cs-CZ" sz="2400" b="1" dirty="0" smtClean="0">
                <a:latin typeface="Comic Sans MS" pitchFamily="66" charset="0"/>
              </a:rPr>
              <a:t>Napište to tak, jak jsme se učili.</a:t>
            </a: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Měrová: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Byl tak unavený, že sotva stál na nohou.</a:t>
            </a:r>
            <a:endParaRPr lang="cs-CZ" b="1" dirty="0" smtClean="0"/>
          </a:p>
          <a:p>
            <a:r>
              <a:rPr lang="cs-CZ" b="1" dirty="0" smtClean="0">
                <a:solidFill>
                  <a:srgbClr val="002060"/>
                </a:solidFill>
              </a:rPr>
              <a:t>Příčinná:</a:t>
            </a:r>
            <a:r>
              <a:rPr lang="cs-CZ" sz="2400" b="1" dirty="0" smtClean="0">
                <a:latin typeface="Comic Sans MS" pitchFamily="66" charset="0"/>
              </a:rPr>
              <a:t> Pomohl jim, poněvadž mu jich bylo líto.</a:t>
            </a: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Účelová: </a:t>
            </a:r>
            <a:r>
              <a:rPr lang="cs-CZ" sz="2400" b="1" dirty="0" smtClean="0">
                <a:latin typeface="Comic Sans MS" pitchFamily="66" charset="0"/>
              </a:rPr>
              <a:t>Pavel jel do Brna, aby navštívil tetu.</a:t>
            </a: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Podmínková: </a:t>
            </a:r>
            <a:r>
              <a:rPr lang="cs-CZ" sz="2400" b="1" dirty="0" smtClean="0">
                <a:latin typeface="Comic Sans MS" pitchFamily="66" charset="0"/>
              </a:rPr>
              <a:t>Budeš-li opatrný, nic se ti nastane.</a:t>
            </a:r>
            <a:endParaRPr lang="cs-CZ" b="1" dirty="0" smtClean="0"/>
          </a:p>
          <a:p>
            <a:r>
              <a:rPr lang="cs-CZ" b="1" dirty="0" smtClean="0">
                <a:solidFill>
                  <a:srgbClr val="002060"/>
                </a:solidFill>
              </a:rPr>
              <a:t>Přípustková: </a:t>
            </a:r>
            <a:r>
              <a:rPr lang="cs-CZ" sz="2400" b="1" dirty="0" smtClean="0">
                <a:latin typeface="Comic Sans MS" pitchFamily="66" charset="0"/>
              </a:rPr>
              <a:t>V místnosti bylo teplo, třebaže se v ní netopilo. Přijdu k tobě, i když nemám čas.</a:t>
            </a:r>
            <a:endParaRPr lang="cs-CZ" b="1" dirty="0" smtClean="0">
              <a:solidFill>
                <a:srgbClr val="002060"/>
              </a:solidFill>
            </a:endParaRPr>
          </a:p>
          <a:p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099" name="Picture 3" descr="C:\Users\ZS SLOVAN\AppData\Local\Microsoft\Windows\Temporary Internet Files\Content.IE5\KDNOS1CX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5446"/>
            <a:ext cx="1854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133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4800" b="1" dirty="0">
                <a:solidFill>
                  <a:srgbClr val="002060"/>
                </a:solidFill>
              </a:rPr>
              <a:t/>
            </a:r>
            <a:br>
              <a:rPr lang="cs-CZ" sz="4800" b="1" dirty="0">
                <a:solidFill>
                  <a:srgbClr val="002060"/>
                </a:solidFill>
              </a:rPr>
            </a:br>
            <a:r>
              <a:rPr lang="cs-CZ" sz="4800" b="1" dirty="0" smtClean="0">
                <a:solidFill>
                  <a:srgbClr val="002060"/>
                </a:solidFill>
              </a:rPr>
              <a:t/>
            </a:r>
            <a:br>
              <a:rPr lang="cs-CZ" sz="4800" b="1" dirty="0" smtClean="0">
                <a:solidFill>
                  <a:srgbClr val="002060"/>
                </a:solidFill>
              </a:rPr>
            </a:br>
            <a:r>
              <a:rPr lang="cs-CZ" sz="4800" b="1" dirty="0">
                <a:solidFill>
                  <a:srgbClr val="002060"/>
                </a:solidFill>
              </a:rPr>
              <a:t/>
            </a:r>
            <a:br>
              <a:rPr lang="cs-CZ" sz="4800" b="1" dirty="0">
                <a:solidFill>
                  <a:srgbClr val="002060"/>
                </a:solidFill>
              </a:rPr>
            </a:br>
            <a:r>
              <a:rPr lang="cs-CZ" sz="4800" b="1" dirty="0" smtClean="0">
                <a:solidFill>
                  <a:srgbClr val="002060"/>
                </a:solidFill>
              </a:rPr>
              <a:t/>
            </a:r>
            <a:br>
              <a:rPr lang="cs-CZ" sz="4800" b="1" dirty="0" smtClean="0">
                <a:solidFill>
                  <a:srgbClr val="002060"/>
                </a:solidFill>
              </a:rPr>
            </a:br>
            <a:r>
              <a:rPr lang="cs-CZ" sz="4800" b="1" cap="none" dirty="0" smtClean="0">
                <a:solidFill>
                  <a:srgbClr val="002060"/>
                </a:solidFill>
              </a:rPr>
              <a:t>SO</a:t>
            </a:r>
            <a:r>
              <a:rPr lang="cs-CZ" sz="5300" b="1" cap="none" dirty="0" smtClean="0">
                <a:solidFill>
                  <a:srgbClr val="002060"/>
                </a:solidFill>
              </a:rPr>
              <a:t>UVĚTÍ PODŘADNÉ </a:t>
            </a:r>
            <a:endParaRPr lang="cs-CZ" sz="5300" b="1" dirty="0">
              <a:solidFill>
                <a:srgbClr val="00206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>
          <a:xfrm>
            <a:off x="1115616" y="349608"/>
            <a:ext cx="2438400" cy="594360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Jedna věta hlavní + jedna nebo více vět vedlejších.</a:t>
            </a:r>
          </a:p>
          <a:p>
            <a:r>
              <a:rPr lang="cs-CZ" sz="2800" b="1" dirty="0" smtClean="0"/>
              <a:t>Vedlejší závisí </a:t>
            </a:r>
            <a:r>
              <a:rPr lang="cs-CZ" sz="2800" b="1" dirty="0" smtClean="0">
                <a:solidFill>
                  <a:schemeClr val="bg1"/>
                </a:solidFill>
              </a:rPr>
              <a:t>na řídících.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Spojovací výrazy: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•spojky </a:t>
            </a:r>
            <a:r>
              <a:rPr lang="cs-CZ" sz="2800" b="1" dirty="0" err="1" smtClean="0">
                <a:solidFill>
                  <a:schemeClr val="tx1"/>
                </a:solidFill>
              </a:rPr>
              <a:t>podřadící</a:t>
            </a:r>
            <a:endParaRPr lang="cs-CZ" sz="2800" b="1" dirty="0" smtClean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chemeClr val="tx1"/>
                </a:solidFill>
              </a:rPr>
              <a:t>•vztažná zájmena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•vztažná příslovce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PubOvalCallout"/>
          <p:cNvSpPr>
            <a:spLocks noEditPoints="1" noChangeArrowheads="1"/>
          </p:cNvSpPr>
          <p:nvPr/>
        </p:nvSpPr>
        <p:spPr bwMode="auto">
          <a:xfrm>
            <a:off x="3851920" y="518204"/>
            <a:ext cx="1828800" cy="1600200"/>
          </a:xfrm>
          <a:custGeom>
            <a:avLst/>
            <a:gdLst>
              <a:gd name="G0" fmla="+- 0 0 0"/>
              <a:gd name="G1" fmla="+- 10766 0 0"/>
              <a:gd name="T0" fmla="*/ 10800 w 21600"/>
              <a:gd name="T1" fmla="*/ 0 h 21600"/>
              <a:gd name="T2" fmla="*/ 0 w 21600"/>
              <a:gd name="T3" fmla="*/ 8105 h 21600"/>
              <a:gd name="T4" fmla="*/ 10766 w 21600"/>
              <a:gd name="T5" fmla="*/ 21600 h 21600"/>
              <a:gd name="T6" fmla="*/ 10800 w 21600"/>
              <a:gd name="T7" fmla="*/ 16210 h 21600"/>
              <a:gd name="T8" fmla="*/ 21600 w 21600"/>
              <a:gd name="T9" fmla="*/ 8105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3163 w 21600"/>
              <a:gd name="T16" fmla="*/ 2374 h 21600"/>
              <a:gd name="T17" fmla="*/ 18437 w 21600"/>
              <a:gd name="T18" fmla="*/ 1383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10766" y="21600"/>
                </a:moveTo>
                <a:lnTo>
                  <a:pt x="9590" y="16158"/>
                </a:lnTo>
                <a:cubicBezTo>
                  <a:pt x="9991" y="16192"/>
                  <a:pt x="10395" y="16210"/>
                  <a:pt x="10800" y="16210"/>
                </a:cubicBezTo>
                <a:cubicBezTo>
                  <a:pt x="16764" y="16210"/>
                  <a:pt x="21600" y="12581"/>
                  <a:pt x="21600" y="8105"/>
                </a:cubicBezTo>
                <a:cubicBezTo>
                  <a:pt x="21600" y="3628"/>
                  <a:pt x="16764" y="0"/>
                  <a:pt x="10800" y="0"/>
                </a:cubicBezTo>
                <a:cubicBezTo>
                  <a:pt x="4835" y="0"/>
                  <a:pt x="0" y="3628"/>
                  <a:pt x="0" y="8105"/>
                </a:cubicBezTo>
                <a:cubicBezTo>
                  <a:pt x="-1" y="10568"/>
                  <a:pt x="1493" y="12898"/>
                  <a:pt x="4057" y="14436"/>
                </a:cubicBezTo>
                <a:close/>
              </a:path>
            </a:pathLst>
          </a:custGeom>
          <a:solidFill>
            <a:srgbClr val="CCCC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4400" b="1" dirty="0" smtClean="0"/>
              <a:t>aby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66320" y="2118404"/>
            <a:ext cx="43291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Zavolal, aby mi udělal radost. </a:t>
            </a:r>
            <a:r>
              <a:rPr lang="cs-CZ" sz="2000" b="1" dirty="0" smtClean="0">
                <a:solidFill>
                  <a:srgbClr val="FFFF00"/>
                </a:solidFill>
              </a:rPr>
              <a:t>(účelová)</a:t>
            </a:r>
          </a:p>
          <a:p>
            <a:r>
              <a:rPr lang="cs-CZ" sz="2000" b="1" dirty="0" smtClean="0"/>
              <a:t>Je nutné, aby přišli. </a:t>
            </a:r>
            <a:r>
              <a:rPr lang="cs-CZ" sz="2000" b="1" dirty="0" smtClean="0">
                <a:solidFill>
                  <a:srgbClr val="FFFF00"/>
                </a:solidFill>
              </a:rPr>
              <a:t>(podmětná)</a:t>
            </a:r>
          </a:p>
          <a:p>
            <a:r>
              <a:rPr lang="cs-CZ" sz="2000" b="1" dirty="0" smtClean="0"/>
              <a:t>Kdo ti říkal, abys to dělal. </a:t>
            </a:r>
            <a:r>
              <a:rPr lang="cs-CZ" sz="2000" b="1" dirty="0" smtClean="0">
                <a:solidFill>
                  <a:srgbClr val="FFFF00"/>
                </a:solidFill>
              </a:rPr>
              <a:t>(předmětná)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11" name="PubOvalCallout"/>
          <p:cNvSpPr>
            <a:spLocks noEditPoints="1" noChangeArrowheads="1"/>
          </p:cNvSpPr>
          <p:nvPr/>
        </p:nvSpPr>
        <p:spPr bwMode="auto">
          <a:xfrm>
            <a:off x="3851920" y="3573016"/>
            <a:ext cx="1828800" cy="1600200"/>
          </a:xfrm>
          <a:custGeom>
            <a:avLst/>
            <a:gdLst>
              <a:gd name="G0" fmla="+- 0 0 0"/>
              <a:gd name="G1" fmla="+- 10766 0 0"/>
              <a:gd name="T0" fmla="*/ 10800 w 21600"/>
              <a:gd name="T1" fmla="*/ 0 h 21600"/>
              <a:gd name="T2" fmla="*/ 0 w 21600"/>
              <a:gd name="T3" fmla="*/ 8105 h 21600"/>
              <a:gd name="T4" fmla="*/ 10766 w 21600"/>
              <a:gd name="T5" fmla="*/ 21600 h 21600"/>
              <a:gd name="T6" fmla="*/ 10800 w 21600"/>
              <a:gd name="T7" fmla="*/ 16210 h 21600"/>
              <a:gd name="T8" fmla="*/ 21600 w 21600"/>
              <a:gd name="T9" fmla="*/ 8105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3163 w 21600"/>
              <a:gd name="T16" fmla="*/ 2374 h 21600"/>
              <a:gd name="T17" fmla="*/ 18437 w 21600"/>
              <a:gd name="T18" fmla="*/ 1383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10766" y="21600"/>
                </a:moveTo>
                <a:lnTo>
                  <a:pt x="9590" y="16158"/>
                </a:lnTo>
                <a:cubicBezTo>
                  <a:pt x="9991" y="16192"/>
                  <a:pt x="10395" y="16210"/>
                  <a:pt x="10800" y="16210"/>
                </a:cubicBezTo>
                <a:cubicBezTo>
                  <a:pt x="16764" y="16210"/>
                  <a:pt x="21600" y="12581"/>
                  <a:pt x="21600" y="8105"/>
                </a:cubicBezTo>
                <a:cubicBezTo>
                  <a:pt x="21600" y="3628"/>
                  <a:pt x="16764" y="0"/>
                  <a:pt x="10800" y="0"/>
                </a:cubicBezTo>
                <a:cubicBezTo>
                  <a:pt x="4835" y="0"/>
                  <a:pt x="0" y="3628"/>
                  <a:pt x="0" y="8105"/>
                </a:cubicBezTo>
                <a:cubicBezTo>
                  <a:pt x="-1" y="10568"/>
                  <a:pt x="1493" y="12898"/>
                  <a:pt x="4057" y="14436"/>
                </a:cubicBezTo>
                <a:close/>
              </a:path>
            </a:pathLst>
          </a:custGeom>
          <a:solidFill>
            <a:srgbClr val="CCCC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4800" b="1" dirty="0" smtClean="0"/>
              <a:t>že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67237" y="5184723"/>
            <a:ext cx="542821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Slíbila, že mi zavolá. </a:t>
            </a:r>
            <a:r>
              <a:rPr lang="cs-CZ" sz="2000" b="1" dirty="0" smtClean="0">
                <a:solidFill>
                  <a:srgbClr val="FFFF00"/>
                </a:solidFill>
              </a:rPr>
              <a:t>(předmětná)</a:t>
            </a:r>
          </a:p>
          <a:p>
            <a:r>
              <a:rPr lang="cs-CZ" sz="2000" b="1" dirty="0" smtClean="0"/>
              <a:t>Že nejezdily tramvaje, opozdil se. </a:t>
            </a:r>
            <a:r>
              <a:rPr lang="cs-CZ" sz="2000" b="1" dirty="0" smtClean="0">
                <a:solidFill>
                  <a:srgbClr val="FFFF00"/>
                </a:solidFill>
              </a:rPr>
              <a:t>(příčinná)</a:t>
            </a:r>
          </a:p>
          <a:p>
            <a:r>
              <a:rPr lang="cs-CZ" sz="2000" b="1" dirty="0" smtClean="0"/>
              <a:t>Byl tak unavený, že sotva stál na nohou. </a:t>
            </a:r>
            <a:r>
              <a:rPr lang="cs-CZ" sz="2000" b="1" dirty="0" smtClean="0">
                <a:solidFill>
                  <a:srgbClr val="FFFF00"/>
                </a:solidFill>
              </a:rPr>
              <a:t>(měrová)</a:t>
            </a:r>
            <a:endParaRPr lang="cs-CZ" sz="2000" b="1" dirty="0">
              <a:solidFill>
                <a:srgbClr val="FFFF00"/>
              </a:solidFill>
            </a:endParaRPr>
          </a:p>
        </p:txBody>
      </p:sp>
      <p:pic>
        <p:nvPicPr>
          <p:cNvPr id="5126" name="Picture 6" descr="C:\Users\ZS SLOVAN\AppData\Local\Microsoft\Windows\Temporary Internet Files\Content.IE5\Q2TO0XTT\MC900228831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7876" y="189020"/>
            <a:ext cx="1818742" cy="11292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157548" y="753662"/>
            <a:ext cx="2160656" cy="523220"/>
          </a:xfrm>
          <a:prstGeom prst="rect">
            <a:avLst/>
          </a:prstGeom>
          <a:scene3d>
            <a:camera prst="perspectiveContrastingLeftFacing"/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accent2"/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porovnávejte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05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ubOvalCallout"/>
          <p:cNvSpPr>
            <a:spLocks noEditPoints="1" noChangeArrowheads="1"/>
          </p:cNvSpPr>
          <p:nvPr/>
        </p:nvSpPr>
        <p:spPr bwMode="auto">
          <a:xfrm>
            <a:off x="1447056" y="188640"/>
            <a:ext cx="1828800" cy="1600200"/>
          </a:xfrm>
          <a:custGeom>
            <a:avLst/>
            <a:gdLst>
              <a:gd name="G0" fmla="+- 0 0 0"/>
              <a:gd name="G1" fmla="+- 10766 0 0"/>
              <a:gd name="T0" fmla="*/ 10800 w 21600"/>
              <a:gd name="T1" fmla="*/ 0 h 21600"/>
              <a:gd name="T2" fmla="*/ 0 w 21600"/>
              <a:gd name="T3" fmla="*/ 8105 h 21600"/>
              <a:gd name="T4" fmla="*/ 10766 w 21600"/>
              <a:gd name="T5" fmla="*/ 21600 h 21600"/>
              <a:gd name="T6" fmla="*/ 10800 w 21600"/>
              <a:gd name="T7" fmla="*/ 16210 h 21600"/>
              <a:gd name="T8" fmla="*/ 21600 w 21600"/>
              <a:gd name="T9" fmla="*/ 8105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3163 w 21600"/>
              <a:gd name="T16" fmla="*/ 2374 h 21600"/>
              <a:gd name="T17" fmla="*/ 18437 w 21600"/>
              <a:gd name="T18" fmla="*/ 1383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10766" y="21600"/>
                </a:moveTo>
                <a:lnTo>
                  <a:pt x="9590" y="16158"/>
                </a:lnTo>
                <a:cubicBezTo>
                  <a:pt x="9991" y="16192"/>
                  <a:pt x="10395" y="16210"/>
                  <a:pt x="10800" y="16210"/>
                </a:cubicBezTo>
                <a:cubicBezTo>
                  <a:pt x="16764" y="16210"/>
                  <a:pt x="21600" y="12581"/>
                  <a:pt x="21600" y="8105"/>
                </a:cubicBezTo>
                <a:cubicBezTo>
                  <a:pt x="21600" y="3628"/>
                  <a:pt x="16764" y="0"/>
                  <a:pt x="10800" y="0"/>
                </a:cubicBezTo>
                <a:cubicBezTo>
                  <a:pt x="4835" y="0"/>
                  <a:pt x="0" y="3628"/>
                  <a:pt x="0" y="8105"/>
                </a:cubicBezTo>
                <a:cubicBezTo>
                  <a:pt x="-1" y="10568"/>
                  <a:pt x="1493" y="12898"/>
                  <a:pt x="4057" y="14436"/>
                </a:cubicBezTo>
                <a:close/>
              </a:path>
            </a:pathLst>
          </a:custGeom>
          <a:solidFill>
            <a:srgbClr val="CCCC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/>
              <a:t>p</a:t>
            </a:r>
            <a:r>
              <a:rPr lang="cs-CZ" sz="2000" b="1" dirty="0" smtClean="0"/>
              <a:t>rotože, poněvadž</a:t>
            </a:r>
            <a:endParaRPr lang="cs-CZ" sz="2000" b="1" dirty="0"/>
          </a:p>
        </p:txBody>
      </p:sp>
      <p:sp>
        <p:nvSpPr>
          <p:cNvPr id="6" name="PubOvalCallout"/>
          <p:cNvSpPr>
            <a:spLocks noEditPoints="1" noChangeArrowheads="1"/>
          </p:cNvSpPr>
          <p:nvPr/>
        </p:nvSpPr>
        <p:spPr bwMode="auto">
          <a:xfrm>
            <a:off x="4126988" y="410126"/>
            <a:ext cx="1828800" cy="1600200"/>
          </a:xfrm>
          <a:custGeom>
            <a:avLst/>
            <a:gdLst>
              <a:gd name="G0" fmla="+- 0 0 0"/>
              <a:gd name="G1" fmla="+- 10766 0 0"/>
              <a:gd name="T0" fmla="*/ 10800 w 21600"/>
              <a:gd name="T1" fmla="*/ 0 h 21600"/>
              <a:gd name="T2" fmla="*/ 0 w 21600"/>
              <a:gd name="T3" fmla="*/ 8105 h 21600"/>
              <a:gd name="T4" fmla="*/ 10766 w 21600"/>
              <a:gd name="T5" fmla="*/ 21600 h 21600"/>
              <a:gd name="T6" fmla="*/ 10800 w 21600"/>
              <a:gd name="T7" fmla="*/ 16210 h 21600"/>
              <a:gd name="T8" fmla="*/ 21600 w 21600"/>
              <a:gd name="T9" fmla="*/ 8105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3163 w 21600"/>
              <a:gd name="T16" fmla="*/ 2374 h 21600"/>
              <a:gd name="T17" fmla="*/ 18437 w 21600"/>
              <a:gd name="T18" fmla="*/ 1383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10766" y="21600"/>
                </a:moveTo>
                <a:lnTo>
                  <a:pt x="9590" y="16158"/>
                </a:lnTo>
                <a:cubicBezTo>
                  <a:pt x="9991" y="16192"/>
                  <a:pt x="10395" y="16210"/>
                  <a:pt x="10800" y="16210"/>
                </a:cubicBezTo>
                <a:cubicBezTo>
                  <a:pt x="16764" y="16210"/>
                  <a:pt x="21600" y="12581"/>
                  <a:pt x="21600" y="8105"/>
                </a:cubicBezTo>
                <a:cubicBezTo>
                  <a:pt x="21600" y="3628"/>
                  <a:pt x="16764" y="0"/>
                  <a:pt x="10800" y="0"/>
                </a:cubicBezTo>
                <a:cubicBezTo>
                  <a:pt x="4835" y="0"/>
                  <a:pt x="0" y="3628"/>
                  <a:pt x="0" y="8105"/>
                </a:cubicBezTo>
                <a:cubicBezTo>
                  <a:pt x="-1" y="10568"/>
                  <a:pt x="1493" y="12898"/>
                  <a:pt x="4057" y="14436"/>
                </a:cubicBezTo>
                <a:close/>
              </a:path>
            </a:pathLst>
          </a:custGeom>
          <a:solidFill>
            <a:srgbClr val="CCCC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b="1" dirty="0" smtClean="0"/>
              <a:t>jestliže, -</a:t>
            </a:r>
            <a:r>
              <a:rPr lang="cs-CZ" b="1" dirty="0" err="1" smtClean="0"/>
              <a:t>li</a:t>
            </a:r>
            <a:r>
              <a:rPr lang="cs-CZ" b="1" dirty="0" smtClean="0"/>
              <a:t>,</a:t>
            </a:r>
          </a:p>
          <a:p>
            <a:r>
              <a:rPr lang="cs-CZ" b="1" dirty="0" smtClean="0"/>
              <a:t>kdyby, když</a:t>
            </a:r>
            <a:endParaRPr lang="cs-CZ" b="1" dirty="0"/>
          </a:p>
        </p:txBody>
      </p:sp>
      <p:sp>
        <p:nvSpPr>
          <p:cNvPr id="7" name="PubOvalCallout"/>
          <p:cNvSpPr>
            <a:spLocks noEditPoints="1" noChangeArrowheads="1"/>
          </p:cNvSpPr>
          <p:nvPr/>
        </p:nvSpPr>
        <p:spPr bwMode="auto">
          <a:xfrm>
            <a:off x="6151681" y="188640"/>
            <a:ext cx="2664296" cy="1600200"/>
          </a:xfrm>
          <a:custGeom>
            <a:avLst/>
            <a:gdLst>
              <a:gd name="G0" fmla="+- 0 0 0"/>
              <a:gd name="G1" fmla="+- 10766 0 0"/>
              <a:gd name="T0" fmla="*/ 10800 w 21600"/>
              <a:gd name="T1" fmla="*/ 0 h 21600"/>
              <a:gd name="T2" fmla="*/ 0 w 21600"/>
              <a:gd name="T3" fmla="*/ 8105 h 21600"/>
              <a:gd name="T4" fmla="*/ 10766 w 21600"/>
              <a:gd name="T5" fmla="*/ 21600 h 21600"/>
              <a:gd name="T6" fmla="*/ 10800 w 21600"/>
              <a:gd name="T7" fmla="*/ 16210 h 21600"/>
              <a:gd name="T8" fmla="*/ 21600 w 21600"/>
              <a:gd name="T9" fmla="*/ 8105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3163 w 21600"/>
              <a:gd name="T16" fmla="*/ 2374 h 21600"/>
              <a:gd name="T17" fmla="*/ 18437 w 21600"/>
              <a:gd name="T18" fmla="*/ 1383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10766" y="21600"/>
                </a:moveTo>
                <a:lnTo>
                  <a:pt x="9590" y="16158"/>
                </a:lnTo>
                <a:cubicBezTo>
                  <a:pt x="9991" y="16192"/>
                  <a:pt x="10395" y="16210"/>
                  <a:pt x="10800" y="16210"/>
                </a:cubicBezTo>
                <a:cubicBezTo>
                  <a:pt x="16764" y="16210"/>
                  <a:pt x="21600" y="12581"/>
                  <a:pt x="21600" y="8105"/>
                </a:cubicBezTo>
                <a:cubicBezTo>
                  <a:pt x="21600" y="3628"/>
                  <a:pt x="16764" y="0"/>
                  <a:pt x="10800" y="0"/>
                </a:cubicBezTo>
                <a:cubicBezTo>
                  <a:pt x="4835" y="0"/>
                  <a:pt x="0" y="3628"/>
                  <a:pt x="0" y="8105"/>
                </a:cubicBezTo>
                <a:cubicBezTo>
                  <a:pt x="-1" y="10568"/>
                  <a:pt x="1493" y="12898"/>
                  <a:pt x="4057" y="14436"/>
                </a:cubicBezTo>
                <a:close/>
              </a:path>
            </a:pathLst>
          </a:custGeom>
          <a:solidFill>
            <a:srgbClr val="CCCC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b="1" dirty="0"/>
              <a:t>a</a:t>
            </a:r>
            <a:r>
              <a:rPr lang="cs-CZ" b="1" dirty="0" smtClean="0"/>
              <a:t>č, ačkoli, i když, třebaže, přestože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20762" y="1553652"/>
            <a:ext cx="13949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příčinná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54875" y="1825660"/>
            <a:ext cx="20308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podmínková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59515" y="1788840"/>
            <a:ext cx="19386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přípustková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PubOvalCallout"/>
          <p:cNvSpPr>
            <a:spLocks noEditPoints="1" noChangeArrowheads="1"/>
          </p:cNvSpPr>
          <p:nvPr/>
        </p:nvSpPr>
        <p:spPr bwMode="auto">
          <a:xfrm>
            <a:off x="1028623" y="4437112"/>
            <a:ext cx="1828800" cy="1600200"/>
          </a:xfrm>
          <a:custGeom>
            <a:avLst/>
            <a:gdLst>
              <a:gd name="G0" fmla="+- 0 0 0"/>
              <a:gd name="G1" fmla="+- 10766 0 0"/>
              <a:gd name="T0" fmla="*/ 10800 w 21600"/>
              <a:gd name="T1" fmla="*/ 0 h 21600"/>
              <a:gd name="T2" fmla="*/ 0 w 21600"/>
              <a:gd name="T3" fmla="*/ 8105 h 21600"/>
              <a:gd name="T4" fmla="*/ 10766 w 21600"/>
              <a:gd name="T5" fmla="*/ 21600 h 21600"/>
              <a:gd name="T6" fmla="*/ 10800 w 21600"/>
              <a:gd name="T7" fmla="*/ 16210 h 21600"/>
              <a:gd name="T8" fmla="*/ 21600 w 21600"/>
              <a:gd name="T9" fmla="*/ 8105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3163 w 21600"/>
              <a:gd name="T16" fmla="*/ 2374 h 21600"/>
              <a:gd name="T17" fmla="*/ 18437 w 21600"/>
              <a:gd name="T18" fmla="*/ 1383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10766" y="21600"/>
                </a:moveTo>
                <a:lnTo>
                  <a:pt x="9590" y="16158"/>
                </a:lnTo>
                <a:cubicBezTo>
                  <a:pt x="9991" y="16192"/>
                  <a:pt x="10395" y="16210"/>
                  <a:pt x="10800" y="16210"/>
                </a:cubicBezTo>
                <a:cubicBezTo>
                  <a:pt x="16764" y="16210"/>
                  <a:pt x="21600" y="12581"/>
                  <a:pt x="21600" y="8105"/>
                </a:cubicBezTo>
                <a:cubicBezTo>
                  <a:pt x="21600" y="3628"/>
                  <a:pt x="16764" y="0"/>
                  <a:pt x="10800" y="0"/>
                </a:cubicBezTo>
                <a:cubicBezTo>
                  <a:pt x="4835" y="0"/>
                  <a:pt x="0" y="3628"/>
                  <a:pt x="0" y="8105"/>
                </a:cubicBezTo>
                <a:cubicBezTo>
                  <a:pt x="-1" y="10568"/>
                  <a:pt x="1493" y="12898"/>
                  <a:pt x="4057" y="14436"/>
                </a:cubicBezTo>
                <a:close/>
              </a:path>
            </a:pathLst>
          </a:custGeom>
          <a:solidFill>
            <a:srgbClr val="CCCC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3600" b="1" dirty="0" smtClean="0"/>
              <a:t> kde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8309" y="5895149"/>
            <a:ext cx="54998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Pojedeme tam, kde to ještě neznáme. </a:t>
            </a:r>
            <a:r>
              <a:rPr lang="cs-CZ" sz="2000" b="1" dirty="0" smtClean="0">
                <a:solidFill>
                  <a:srgbClr val="FFFF00"/>
                </a:solidFill>
              </a:rPr>
              <a:t>(místní)</a:t>
            </a:r>
          </a:p>
          <a:p>
            <a:r>
              <a:rPr lang="cs-CZ" sz="2000" b="1" dirty="0" smtClean="0"/>
              <a:t>Pojedeme do míst, kde to neznáme. </a:t>
            </a:r>
            <a:r>
              <a:rPr lang="cs-CZ" sz="2000" b="1" dirty="0" smtClean="0">
                <a:solidFill>
                  <a:srgbClr val="FFFF00"/>
                </a:solidFill>
              </a:rPr>
              <a:t>(přívlastková)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13" name="PubOvalCallout"/>
          <p:cNvSpPr>
            <a:spLocks noEditPoints="1" noChangeArrowheads="1"/>
          </p:cNvSpPr>
          <p:nvPr/>
        </p:nvSpPr>
        <p:spPr bwMode="auto">
          <a:xfrm>
            <a:off x="3747086" y="2968061"/>
            <a:ext cx="1828800" cy="1600200"/>
          </a:xfrm>
          <a:custGeom>
            <a:avLst/>
            <a:gdLst>
              <a:gd name="G0" fmla="+- 0 0 0"/>
              <a:gd name="G1" fmla="+- 10766 0 0"/>
              <a:gd name="T0" fmla="*/ 10800 w 21600"/>
              <a:gd name="T1" fmla="*/ 0 h 21600"/>
              <a:gd name="T2" fmla="*/ 0 w 21600"/>
              <a:gd name="T3" fmla="*/ 8105 h 21600"/>
              <a:gd name="T4" fmla="*/ 10766 w 21600"/>
              <a:gd name="T5" fmla="*/ 21600 h 21600"/>
              <a:gd name="T6" fmla="*/ 10800 w 21600"/>
              <a:gd name="T7" fmla="*/ 16210 h 21600"/>
              <a:gd name="T8" fmla="*/ 21600 w 21600"/>
              <a:gd name="T9" fmla="*/ 8105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3163 w 21600"/>
              <a:gd name="T16" fmla="*/ 2374 h 21600"/>
              <a:gd name="T17" fmla="*/ 18437 w 21600"/>
              <a:gd name="T18" fmla="*/ 1383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10766" y="21600"/>
                </a:moveTo>
                <a:lnTo>
                  <a:pt x="9590" y="16158"/>
                </a:lnTo>
                <a:cubicBezTo>
                  <a:pt x="9991" y="16192"/>
                  <a:pt x="10395" y="16210"/>
                  <a:pt x="10800" y="16210"/>
                </a:cubicBezTo>
                <a:cubicBezTo>
                  <a:pt x="16764" y="16210"/>
                  <a:pt x="21600" y="12581"/>
                  <a:pt x="21600" y="8105"/>
                </a:cubicBezTo>
                <a:cubicBezTo>
                  <a:pt x="21600" y="3628"/>
                  <a:pt x="16764" y="0"/>
                  <a:pt x="10800" y="0"/>
                </a:cubicBezTo>
                <a:cubicBezTo>
                  <a:pt x="4835" y="0"/>
                  <a:pt x="0" y="3628"/>
                  <a:pt x="0" y="8105"/>
                </a:cubicBezTo>
                <a:cubicBezTo>
                  <a:pt x="-1" y="10568"/>
                  <a:pt x="1493" y="12898"/>
                  <a:pt x="4057" y="14436"/>
                </a:cubicBezTo>
                <a:close/>
              </a:path>
            </a:pathLst>
          </a:custGeom>
          <a:solidFill>
            <a:srgbClr val="CCCC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4000" b="1" dirty="0" smtClean="0"/>
              <a:t>jako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54875" y="4568261"/>
            <a:ext cx="46799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Tvářil se, jako by ho to nezajímalo. </a:t>
            </a:r>
            <a:r>
              <a:rPr lang="cs-CZ" b="1" dirty="0" smtClean="0">
                <a:solidFill>
                  <a:srgbClr val="FFFF00"/>
                </a:solidFill>
              </a:rPr>
              <a:t>(způsobová)</a:t>
            </a:r>
          </a:p>
          <a:p>
            <a:r>
              <a:rPr lang="cs-CZ" b="1" dirty="0" smtClean="0"/>
              <a:t>Obloha byla, jako by ji vymaloval. </a:t>
            </a:r>
            <a:r>
              <a:rPr lang="cs-CZ" b="1" dirty="0" smtClean="0">
                <a:solidFill>
                  <a:srgbClr val="FFFF00"/>
                </a:solidFill>
              </a:rPr>
              <a:t>(přísudková)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6152" name="Picture 8" descr="C:\Users\ZS SLOVAN\AppData\Local\Microsoft\Windows\Temporary Internet Files\Content.IE5\LZCCO805\MC900434782[1].png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3836" y="2464005"/>
            <a:ext cx="2452141" cy="21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637857" y="3135496"/>
            <a:ext cx="22426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kdo, co, jaký, který, čí, jenž</a:t>
            </a:r>
            <a:endParaRPr lang="cs-CZ" b="1" dirty="0"/>
          </a:p>
        </p:txBody>
      </p:sp>
      <p:pic>
        <p:nvPicPr>
          <p:cNvPr id="6153" name="Picture 9" descr="C:\Users\ZS SLOVAN\AppData\Local\Microsoft\Windows\Temporary Internet Files\Content.IE5\LZCCO805\MC900434782[1]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91" y="2010326"/>
            <a:ext cx="3068166" cy="2191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762777" y="2736524"/>
            <a:ext cx="24441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kde, kam, kudy, kdy, jak</a:t>
            </a:r>
            <a:endParaRPr lang="cs-CZ" b="1" dirty="0"/>
          </a:p>
        </p:txBody>
      </p:sp>
      <p:pic>
        <p:nvPicPr>
          <p:cNvPr id="6155" name="Picture 11" descr="C:\Users\ZS SLOVAN\AppData\Local\Microsoft\Windows\Temporary Internet Files\Content.IE5\OQ9V50OP\MC900228831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9445" y="5654731"/>
            <a:ext cx="1818742" cy="11292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5687157" y="5744924"/>
            <a:ext cx="2441694" cy="584775"/>
          </a:xfrm>
          <a:prstGeom prst="rect">
            <a:avLst/>
          </a:prstGeom>
          <a:scene3d>
            <a:camera prst="perspectiveContrastingLeftFacing"/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accent2"/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porovnávejte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4718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       </a:t>
            </a:r>
            <a:r>
              <a:rPr lang="cs-CZ" sz="6000" b="1" dirty="0" smtClean="0">
                <a:solidFill>
                  <a:srgbClr val="002060"/>
                </a:solidFill>
              </a:rPr>
              <a:t>Pracovní list    1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 smtClean="0"/>
              <a:t>Určete druh VV uvozené zájmenem </a:t>
            </a:r>
            <a:r>
              <a:rPr lang="cs-CZ" sz="3200" b="1" dirty="0" smtClean="0">
                <a:solidFill>
                  <a:srgbClr val="C00000"/>
                </a:solidFill>
              </a:rPr>
              <a:t>který</a:t>
            </a:r>
            <a:r>
              <a:rPr lang="cs-CZ" sz="3200" b="1" dirty="0" smtClean="0"/>
              <a:t>:</a:t>
            </a:r>
          </a:p>
          <a:p>
            <a:pPr marL="64008" indent="0">
              <a:buNone/>
            </a:pPr>
            <a:r>
              <a:rPr lang="cs-CZ" b="1" dirty="0" smtClean="0">
                <a:latin typeface="Comic Sans MS" pitchFamily="66" charset="0"/>
              </a:rPr>
              <a:t>1. Kteří z vás mají zájem, mohou dostat dvě vstupenky na koncert.</a:t>
            </a:r>
          </a:p>
          <a:p>
            <a:pPr marL="64008" indent="0">
              <a:buNone/>
            </a:pPr>
            <a:r>
              <a:rPr lang="cs-CZ" b="1" dirty="0" smtClean="0">
                <a:latin typeface="Comic Sans MS" pitchFamily="66" charset="0"/>
              </a:rPr>
              <a:t>2. Nevzpomínám si, kteří chlapci to udělali.</a:t>
            </a:r>
          </a:p>
          <a:p>
            <a:pPr marL="64008" indent="0">
              <a:buNone/>
            </a:pPr>
            <a:r>
              <a:rPr lang="cs-CZ" b="1" dirty="0" smtClean="0">
                <a:latin typeface="Comic Sans MS" pitchFamily="66" charset="0"/>
              </a:rPr>
              <a:t>3. Kluci, kteří se honili kolem kašny, se náhle rozprchli pryč.</a:t>
            </a:r>
          </a:p>
          <a:p>
            <a:pPr marL="64008" indent="0">
              <a:buNone/>
            </a:pPr>
            <a:endParaRPr lang="cs-CZ" b="1" dirty="0">
              <a:latin typeface="Comic Sans MS" pitchFamily="66" charset="0"/>
            </a:endParaRPr>
          </a:p>
        </p:txBody>
      </p:sp>
      <p:pic>
        <p:nvPicPr>
          <p:cNvPr id="7171" name="Picture 3" descr="C:\Users\ZS SLOVAN\AppData\Local\Microsoft\Windows\Temporary Internet Files\Content.IE5\Q0E2LMF4\MC90043440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0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6093296"/>
            <a:ext cx="5903860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Řešení: 1. VV podmětná, 2. VV předmětná, 3. VV přívlastková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720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  Pracovní list      2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Použijte spojovací výraz</a:t>
            </a:r>
            <a:r>
              <a:rPr lang="cs-CZ" sz="4000" b="1" dirty="0" smtClean="0">
                <a:solidFill>
                  <a:srgbClr val="C00000"/>
                </a:solidFill>
              </a:rPr>
              <a:t> kde </a:t>
            </a:r>
          </a:p>
          <a:p>
            <a:pPr marL="64008"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v různých souvětí tak, aby uvozoval</a:t>
            </a:r>
          </a:p>
          <a:p>
            <a:pPr marL="64008" indent="0">
              <a:buNone/>
            </a:pPr>
            <a:r>
              <a:rPr lang="cs-CZ" sz="4000" b="1" dirty="0" smtClean="0"/>
              <a:t>   vždy jinou větu vedlejší.</a:t>
            </a:r>
            <a:endParaRPr lang="cs-CZ" sz="4000" b="1" dirty="0"/>
          </a:p>
        </p:txBody>
      </p:sp>
      <p:pic>
        <p:nvPicPr>
          <p:cNvPr id="1026" name="Picture 2" descr="C:\Users\ZS SLOVAN\AppData\Local\Microsoft\Windows\Temporary Internet Files\Content.IE5\39IBZD7A\MC90043440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9141" y="0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4599" y="5301208"/>
            <a:ext cx="6006324" cy="120032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Řešení: Není známo, kde se to stalo. (podmětná)</a:t>
            </a:r>
          </a:p>
          <a:p>
            <a:r>
              <a:rPr lang="cs-CZ" dirty="0"/>
              <a:t> </a:t>
            </a:r>
            <a:r>
              <a:rPr lang="cs-CZ" dirty="0" smtClean="0"/>
              <a:t>             Řekl mi, kde se bratr schoval. (předmětná)</a:t>
            </a:r>
          </a:p>
          <a:p>
            <a:r>
              <a:rPr lang="cs-CZ" dirty="0"/>
              <a:t> </a:t>
            </a:r>
            <a:r>
              <a:rPr lang="cs-CZ" dirty="0" smtClean="0"/>
              <a:t>             Navštívil město, kde se narodil. (přívlastková)</a:t>
            </a:r>
          </a:p>
          <a:p>
            <a:r>
              <a:rPr lang="cs-CZ" dirty="0"/>
              <a:t> </a:t>
            </a:r>
            <a:r>
              <a:rPr lang="cs-CZ" dirty="0" smtClean="0"/>
              <a:t>             Našel ho tam, kde ho ráno nechal. (příslovečná místní)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5838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     Pracovní list    3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908175"/>
            <a:ext cx="8686800" cy="4572000"/>
          </a:xfrm>
        </p:spPr>
        <p:txBody>
          <a:bodyPr/>
          <a:lstStyle/>
          <a:p>
            <a:r>
              <a:rPr lang="cs-CZ" b="1" dirty="0" smtClean="0"/>
              <a:t>Je dána vedlejší věta: </a:t>
            </a:r>
          </a:p>
          <a:p>
            <a:pPr marL="64008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….. </a:t>
            </a:r>
            <a:r>
              <a:rPr lang="cs-CZ" b="1" dirty="0" smtClean="0">
                <a:latin typeface="Comic Sans MS" pitchFamily="66" charset="0"/>
              </a:rPr>
              <a:t>,aby nepřišel pozdě.</a:t>
            </a:r>
          </a:p>
          <a:p>
            <a:pPr marL="64008" indent="0">
              <a:buNone/>
            </a:pPr>
            <a:r>
              <a:rPr lang="cs-CZ" b="1" dirty="0">
                <a:latin typeface="Comic Sans MS" pitchFamily="66" charset="0"/>
              </a:rPr>
              <a:t> 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smtClean="0"/>
              <a:t>Uvedenou větu začleňte do souvětí tak, aby </a:t>
            </a:r>
          </a:p>
          <a:p>
            <a:pPr marL="64008" indent="0">
              <a:buNone/>
            </a:pPr>
            <a:r>
              <a:rPr lang="cs-CZ" b="1" dirty="0" smtClean="0"/>
              <a:t>    měla platnost různých druhů VV.</a:t>
            </a:r>
            <a:endParaRPr lang="cs-CZ" b="1" dirty="0"/>
          </a:p>
        </p:txBody>
      </p:sp>
      <p:pic>
        <p:nvPicPr>
          <p:cNvPr id="2052" name="Picture 4" descr="C:\Users\ZS SLOVAN\AppData\Local\Microsoft\Windows\Temporary Internet Files\Content.IE5\39IBZD7A\MC90043440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0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9552" y="4437112"/>
            <a:ext cx="7061870" cy="203132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</a:p>
          <a:p>
            <a:r>
              <a:rPr lang="cs-CZ" dirty="0" smtClean="0"/>
              <a:t>Bylo nutno, aby nepřišel pozdě. (podmětná)</a:t>
            </a:r>
          </a:p>
          <a:p>
            <a:r>
              <a:rPr lang="cs-CZ" dirty="0" smtClean="0"/>
              <a:t>Přikázal mu, aby nepřišel pozdě. (předmětná)</a:t>
            </a:r>
          </a:p>
          <a:p>
            <a:r>
              <a:rPr lang="cs-CZ" dirty="0" smtClean="0"/>
              <a:t>Spěchal, aby nepřišel pozdě. (účelová)</a:t>
            </a:r>
          </a:p>
          <a:p>
            <a:r>
              <a:rPr lang="cs-CZ" dirty="0" smtClean="0"/>
              <a:t>Měl přání, aby nepřišel pozdě. (přívlastková)</a:t>
            </a:r>
          </a:p>
          <a:p>
            <a:r>
              <a:rPr lang="cs-CZ" dirty="0" smtClean="0"/>
              <a:t>Nešel do divadla, aby nepřišel pozdě. (způsobová-hovorově, ve významu: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do divadla vždy přišel pozdě)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5177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92696"/>
            <a:ext cx="3020058" cy="101566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Zdroje:</a:t>
            </a:r>
          </a:p>
          <a:p>
            <a:r>
              <a:rPr lang="cs-CZ" sz="2000" b="1" dirty="0" smtClean="0"/>
              <a:t>Vlastní tvorba</a:t>
            </a:r>
          </a:p>
          <a:p>
            <a:r>
              <a:rPr lang="cs-CZ" sz="2000" b="1" dirty="0" smtClean="0"/>
              <a:t>www.microsoft.office.com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984500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289</TotalTime>
  <Words>886</Words>
  <Application>Microsoft Office PowerPoint</Application>
  <PresentationFormat>Předvádění na obrazovce (4:3)</PresentationFormat>
  <Paragraphs>131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Prezentace aplikace PowerPoint</vt:lpstr>
      <vt:lpstr>Prezentace aplikace PowerPoint</vt:lpstr>
      <vt:lpstr>Prezentace aplikace PowerPoint</vt:lpstr>
      <vt:lpstr>Prezentace aplikace PowerPoint</vt:lpstr>
      <vt:lpstr>     Druhy vedlejších vět</vt:lpstr>
      <vt:lpstr> Vedlejší věty příslovečné</vt:lpstr>
      <vt:lpstr>    SOUVĚTÍ PODŘADNÉ </vt:lpstr>
      <vt:lpstr>Prezentace aplikace PowerPoint</vt:lpstr>
      <vt:lpstr>       Pracovní list    1</vt:lpstr>
      <vt:lpstr>  Pracovní list      2</vt:lpstr>
      <vt:lpstr>     Pracovní list    3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ZS SLOVAN</cp:lastModifiedBy>
  <cp:revision>33</cp:revision>
  <dcterms:created xsi:type="dcterms:W3CDTF">2011-10-14T09:00:52Z</dcterms:created>
  <dcterms:modified xsi:type="dcterms:W3CDTF">2013-05-26T09:52:54Z</dcterms:modified>
</cp:coreProperties>
</file>