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EDDF0D-3A5F-417F-A533-21466837CB84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9190B2-C937-4A8D-8E57-7006025747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97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9190B2-C937-4A8D-8E57-70060257472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42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35DD7AD-D036-49DC-B144-AC6C18C06E1C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7.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SLOVNÍ ZÁSOBA I.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19. 8. 2012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VY_32_INOVACE_44_KM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51520" y="332656"/>
            <a:ext cx="7920880" cy="316835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000" b="1" cap="none" dirty="0" smtClean="0"/>
              <a:t>Anotace:</a:t>
            </a:r>
            <a:br>
              <a:rPr lang="cs-CZ" sz="2000" b="1" cap="none" dirty="0" smtClean="0"/>
            </a:br>
            <a:r>
              <a:rPr lang="cs-CZ" sz="2000" b="1" cap="none" dirty="0" smtClean="0"/>
              <a:t>CÍLOVÁ SKUPINA: Prezentace vytvořena jako doplněk k učivu 7. ročníku.</a:t>
            </a:r>
            <a:br>
              <a:rPr lang="cs-CZ" sz="2000" b="1" cap="none" dirty="0" smtClean="0"/>
            </a:br>
            <a:r>
              <a:rPr lang="cs-CZ" sz="2000" b="1" cap="none" dirty="0" smtClean="0"/>
              <a:t>TÉMA: Slovní zásoba I.</a:t>
            </a:r>
            <a:br>
              <a:rPr lang="cs-CZ" sz="2000" b="1" cap="none" dirty="0" smtClean="0"/>
            </a:br>
            <a:r>
              <a:rPr lang="cs-CZ" sz="2000" b="1" cap="none" dirty="0" smtClean="0"/>
              <a:t>CÍL: Slovo a jeho významy. Vznik nových slov. Stavba slova.</a:t>
            </a:r>
            <a:br>
              <a:rPr lang="cs-CZ" sz="2000" b="1" cap="none" dirty="0" smtClean="0"/>
            </a:br>
            <a:r>
              <a:rPr lang="cs-CZ" sz="2000" b="1" cap="none" dirty="0" smtClean="0"/>
              <a:t>KLÍČOVÁ SLOVA: </a:t>
            </a:r>
            <a:r>
              <a:rPr lang="cs-CZ" sz="2200" b="1" cap="none" dirty="0" smtClean="0">
                <a:solidFill>
                  <a:srgbClr val="FF0000"/>
                </a:solidFill>
                <a:latin typeface="Comic Sans MS" pitchFamily="66" charset="0"/>
              </a:rPr>
              <a:t>slova nadřazená, podřazená a souřadná, sousloví, kořen, předpona a přípona, kmen, slovotvorný základ</a:t>
            </a:r>
            <a:r>
              <a:rPr lang="cs-CZ" sz="2000" b="1" cap="none" dirty="0" smtClean="0"/>
              <a:t/>
            </a:r>
            <a:br>
              <a:rPr lang="cs-CZ" sz="2000" b="1" cap="none" dirty="0" smtClean="0"/>
            </a:br>
            <a:r>
              <a:rPr lang="cs-CZ" sz="2000" b="1" cap="none" dirty="0" smtClean="0"/>
              <a:t>POMŮCKY: psací potřeby, školní sešit, slovníky, pracovní listy</a:t>
            </a:r>
            <a:br>
              <a:rPr lang="cs-CZ" sz="2000" b="1" cap="none" dirty="0" smtClean="0"/>
            </a:br>
            <a:r>
              <a:rPr lang="cs-CZ" sz="2000" b="1" cap="none" dirty="0" smtClean="0"/>
              <a:t>PILOTÁŽ: Žáci pracují s přehledem učiva – slovní zásoba a význam slov, vznik nových slov, stavba slova. Seznámíme žáky s jazykovými příručkami a slovníky.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4725144"/>
            <a:ext cx="6059864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CVIČENÍ SLOVOTVORNÁ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899663"/>
            <a:ext cx="3798669" cy="646331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STAVBA SLOVA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1539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 Slovní zásoba a významy slov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34108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b="1" dirty="0" smtClean="0"/>
              <a:t>VÝZNAM SLOVA: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SLOVNÍ</a:t>
            </a:r>
            <a:r>
              <a:rPr lang="cs-CZ" dirty="0" smtClean="0"/>
              <a:t> (VĚCNÝ, OBSAHOVÝ, LEXIKÁLNÍ)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MLUVNICKÝ</a:t>
            </a:r>
            <a:r>
              <a:rPr lang="cs-CZ" dirty="0" smtClean="0"/>
              <a:t> (GRAMATICKÝ)</a:t>
            </a:r>
          </a:p>
          <a:p>
            <a:r>
              <a:rPr lang="cs-CZ" b="1" dirty="0" smtClean="0"/>
              <a:t>SLOVA: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NADŘAZENÁ –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nábytek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PODŘAZENÁ –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stůl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SOUŘADNÁ –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židle 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SOUSLOVÍ=USTÁLENÉ   SLOVNÍ SPOJENÍ –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jízdní kolo, vinná réva, skrz naskrz, den co den, český jazyk</a:t>
            </a:r>
            <a:endParaRPr lang="cs-CZ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34108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/>
              <a:t>SLOVNÍKY: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PŘEKLADOVÉ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VÝKLADOVÉ: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Franklin Gothic Book"/>
              </a:rPr>
              <a:t>●</a:t>
            </a:r>
            <a:r>
              <a:rPr lang="cs-CZ" b="1" dirty="0" smtClean="0">
                <a:solidFill>
                  <a:srgbClr val="7030A0"/>
                </a:solidFill>
              </a:rPr>
              <a:t>JAZYKOVÉ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(Příruční slovník jazyka českého, Slovník spisovného jazyka českého, Slovník spisovné češtiny pro školu a veřejnost)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Franklin Gothic Book"/>
              </a:rPr>
              <a:t>●</a:t>
            </a:r>
            <a:r>
              <a:rPr lang="cs-CZ" b="1" dirty="0" smtClean="0">
                <a:solidFill>
                  <a:srgbClr val="7030A0"/>
                </a:solidFill>
              </a:rPr>
              <a:t>ENCYKLOPEDICKÉ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SPECIÁLNÍ</a:t>
            </a:r>
            <a:r>
              <a:rPr lang="cs-CZ" b="1" dirty="0" smtClean="0"/>
              <a:t>(Český etymologický slovník, Akademický slovních cizích slov, Slovník české frazeologie a idiomatiky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180689"/>
            <a:ext cx="5008102" cy="584775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41909" dir="5400000" rotWithShape="0">
              <a:srgbClr val="000000">
                <a:alpha val="40000"/>
              </a:srgbClr>
            </a:outerShdw>
          </a:effectLst>
          <a:scene3d>
            <a:camera prst="obliqueTopLeft"/>
            <a:lightRig rig="threePt" dir="t"/>
          </a:scene3d>
          <a:sp3d>
            <a:bevelT prst="angle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Důležitá teorie s příklady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08301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51470" y="116632"/>
            <a:ext cx="77724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         </a:t>
            </a:r>
            <a:r>
              <a:rPr lang="cs-CZ" b="1" dirty="0" smtClean="0"/>
              <a:t>VZNIK NOVÝCH SLOV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412777"/>
            <a:ext cx="8496944" cy="4032448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 </a:t>
            </a:r>
            <a:r>
              <a:rPr lang="cs-CZ" b="1" dirty="0" smtClean="0">
                <a:solidFill>
                  <a:srgbClr val="FF0000"/>
                </a:solidFill>
              </a:rPr>
              <a:t>TVOŘENÍ NOVÝCH SLOV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ODVOZOVÁNÍM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(přeskok, školník, žákovská, prostudovat)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SKLÁDÁNÍM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(vodovod, koloběžka, pravděpodobný, spolupracovat)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ZKRACOVÁNÍM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(ZŠ, VOŠ, UK, OSN, Sazka, Čedok)</a:t>
            </a:r>
            <a:endParaRPr lang="cs-CZ" b="1" dirty="0" smtClean="0">
              <a:latin typeface="Comic Sans MS" pitchFamily="66" charset="0"/>
            </a:endParaRPr>
          </a:p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 </a:t>
            </a:r>
            <a:r>
              <a:rPr lang="cs-CZ" b="1" dirty="0" smtClean="0">
                <a:solidFill>
                  <a:srgbClr val="FF0000"/>
                </a:solidFill>
              </a:rPr>
              <a:t>PŘEJÍMÁNÍ Z CIZÍCH JAZYKŮ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(leasing)</a:t>
            </a:r>
            <a:endParaRPr lang="cs-CZ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6858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 </a:t>
            </a:r>
            <a:r>
              <a:rPr lang="cs-CZ" b="1" dirty="0" smtClean="0">
                <a:solidFill>
                  <a:srgbClr val="FF0000"/>
                </a:solidFill>
              </a:rPr>
              <a:t>PŘENESENÍ VÝZNAMU NA NOVÉ SKUTEČNOSTI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(jádro-atomu)</a:t>
            </a:r>
            <a:endParaRPr lang="cs-CZ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6858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Verdana"/>
                <a:ea typeface="Verdana"/>
                <a:cs typeface="Verdana"/>
              </a:rPr>
              <a:t>√ </a:t>
            </a:r>
            <a:r>
              <a:rPr lang="cs-CZ" b="1" dirty="0" smtClean="0">
                <a:solidFill>
                  <a:srgbClr val="FF0000"/>
                </a:solidFill>
              </a:rPr>
              <a:t>SPOJOVÁNÍ SLOV V SOUSLOVÍ 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(písemná práce)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ZS SLOVAN\AppData\Local\Microsoft\Windows\Temporary Internet Files\Content.IE5\DCTFPF2K\MC900428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-69273"/>
            <a:ext cx="9715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25" y="5857978"/>
            <a:ext cx="5321585" cy="646331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bliqueTopLeft"/>
            <a:lightRig rig="flat" dir="t"/>
          </a:scene3d>
          <a:sp3d contourW="15875">
            <a:bevelT w="95250" h="127000"/>
            <a:contourClr>
              <a:schemeClr val="accent1">
                <a:shade val="3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odvozuj, skládej, zkracuj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63335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            STAVBA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12968" cy="42050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KOŘEN </a:t>
            </a:r>
            <a:r>
              <a:rPr lang="cs-CZ" b="1" dirty="0" smtClean="0"/>
              <a:t>(SPOLEČNÝ VŠEM SLOVŮM PŘÍBUZNÝM, NEDĚLITELNÝ)</a:t>
            </a:r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les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-ní,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les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</a:t>
            </a:r>
            <a:r>
              <a:rPr lang="cs-CZ" sz="2400" b="1" dirty="0" err="1" smtClean="0">
                <a:solidFill>
                  <a:srgbClr val="002060"/>
                </a:solidFill>
                <a:latin typeface="Comic Sans MS" pitchFamily="66" charset="0"/>
              </a:rPr>
              <a:t>ík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les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</a:t>
            </a:r>
            <a:r>
              <a:rPr lang="cs-CZ" sz="2400" b="1" dirty="0" err="1" smtClean="0">
                <a:solidFill>
                  <a:srgbClr val="002060"/>
                </a:solidFill>
                <a:latin typeface="Comic Sans MS" pitchFamily="66" charset="0"/>
              </a:rPr>
              <a:t>natý</a:t>
            </a:r>
            <a:endParaRPr lang="cs-CZ" sz="2400" b="1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PŘEDPONA</a:t>
            </a:r>
            <a:r>
              <a:rPr lang="cs-CZ" b="1" dirty="0" smtClean="0"/>
              <a:t> (PŘED KOŘENEM NEBO SLOVEM ZÁKLADOVÝM)</a:t>
            </a:r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při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-nést,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pře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-krásný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PŘÍPONA</a:t>
            </a:r>
            <a:r>
              <a:rPr lang="cs-CZ" b="1" dirty="0" smtClean="0"/>
              <a:t> (ZA KOŘENEM SLOVA NEBO KMENEM)</a:t>
            </a:r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 </a:t>
            </a:r>
            <a:r>
              <a:rPr lang="cs-CZ" sz="2400" b="1" dirty="0" err="1" smtClean="0">
                <a:solidFill>
                  <a:srgbClr val="002060"/>
                </a:solidFill>
                <a:latin typeface="Comic Sans MS" pitchFamily="66" charset="0"/>
              </a:rPr>
              <a:t>klepa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dl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-o, hor-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sk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-ý, děla-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-i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KONCOVKA</a:t>
            </a:r>
            <a:r>
              <a:rPr lang="cs-CZ" b="1" dirty="0" smtClean="0"/>
              <a:t> ( NESE MLUVNICKÝ VÝZNAM, MĚNÍ SE)</a:t>
            </a:r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 škol-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, škol-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y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, dělá-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me</a:t>
            </a:r>
            <a:endParaRPr lang="cs-CZ" sz="24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KMEN</a:t>
            </a:r>
            <a:r>
              <a:rPr lang="cs-CZ" b="1" dirty="0" smtClean="0"/>
              <a:t> (ČÁST SLOVA PO ODDĚLENÍ KONCOVKY, NEMĚNÍ S</a:t>
            </a:r>
            <a:r>
              <a:rPr lang="cs-CZ" dirty="0" smtClean="0"/>
              <a:t>E)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prác</a:t>
            </a:r>
            <a:r>
              <a:rPr lang="cs-CZ" sz="2400" b="1" dirty="0" smtClean="0">
                <a:solidFill>
                  <a:srgbClr val="002060"/>
                </a:solidFill>
              </a:rPr>
              <a:t>-e, </a:t>
            </a:r>
            <a:r>
              <a:rPr lang="cs-CZ" sz="2400" b="1" dirty="0" err="1" smtClean="0">
                <a:solidFill>
                  <a:srgbClr val="FF0000"/>
                </a:solidFill>
              </a:rPr>
              <a:t>chovatelk</a:t>
            </a:r>
            <a:r>
              <a:rPr lang="cs-CZ" sz="2400" b="1" dirty="0" smtClean="0">
                <a:solidFill>
                  <a:srgbClr val="002060"/>
                </a:solidFill>
              </a:rPr>
              <a:t>-a, </a:t>
            </a:r>
            <a:r>
              <a:rPr lang="cs-CZ" sz="2400" b="1" dirty="0" err="1" smtClean="0">
                <a:solidFill>
                  <a:srgbClr val="FF0000"/>
                </a:solidFill>
              </a:rPr>
              <a:t>horsk</a:t>
            </a:r>
            <a:r>
              <a:rPr lang="cs-CZ" sz="2400" b="1" dirty="0" smtClean="0">
                <a:solidFill>
                  <a:srgbClr val="002060"/>
                </a:solidFill>
              </a:rPr>
              <a:t>-ý, </a:t>
            </a:r>
            <a:r>
              <a:rPr lang="cs-CZ" sz="2400" b="1" dirty="0" smtClean="0">
                <a:solidFill>
                  <a:srgbClr val="FF0000"/>
                </a:solidFill>
              </a:rPr>
              <a:t>dělal</a:t>
            </a:r>
            <a:r>
              <a:rPr lang="cs-CZ" sz="2400" b="1" dirty="0" smtClean="0">
                <a:solidFill>
                  <a:srgbClr val="002060"/>
                </a:solidFill>
              </a:rPr>
              <a:t>-i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053" name="Picture 5" descr="C:\Users\ZS SLOVAN\AppData\Local\Microsoft\Windows\Temporary Internet Files\Content.IE5\O55NU5UP\MC90022883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818742" cy="11292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40" y="5972285"/>
            <a:ext cx="8183202" cy="461665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  <a:scene3d>
            <a:camera prst="obliqueBottomLeft"/>
            <a:lightRig rig="threePt" dir="t"/>
          </a:scene3d>
          <a:sp3d>
            <a:bevelT prst="angle"/>
          </a:sp3d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PŘEDPONA+KOŘEN /KMEN+PŘÍPONA+KONCOVKA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8875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915816" y="940077"/>
            <a:ext cx="3218189" cy="584775"/>
          </a:xfrm>
          <a:prstGeom prst="rect">
            <a:avLst/>
          </a:prstGeom>
          <a:ln w="57150"/>
          <a:effectLst>
            <a:glow rad="228600">
              <a:schemeClr val="accent5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Slovo základové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2276291"/>
            <a:ext cx="3154069" cy="584775"/>
          </a:xfrm>
          <a:prstGeom prst="rect">
            <a:avLst/>
          </a:prstGeom>
          <a:ln w="57150"/>
          <a:effectLst>
            <a:glow rad="228600">
              <a:schemeClr val="accent2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Slovo odvozené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5538" y="3645024"/>
            <a:ext cx="2174121" cy="954107"/>
          </a:xfrm>
          <a:prstGeom prst="rect">
            <a:avLst/>
          </a:prstGeom>
          <a:ln w="57150"/>
          <a:effectLst>
            <a:glow rad="228600">
              <a:schemeClr val="accent1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Slovotvorný</a:t>
            </a:r>
          </a:p>
          <a:p>
            <a:r>
              <a:rPr lang="cs-CZ" sz="2800" b="1" dirty="0" smtClean="0"/>
              <a:t>    základ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3645024"/>
            <a:ext cx="2273508" cy="954107"/>
          </a:xfrm>
          <a:prstGeom prst="rect">
            <a:avLst/>
          </a:prstGeom>
          <a:ln w="57150"/>
          <a:effectLst>
            <a:glow rad="228600">
              <a:schemeClr val="accent3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Slovotvorný </a:t>
            </a:r>
          </a:p>
          <a:p>
            <a:r>
              <a:rPr lang="cs-CZ" sz="2800" b="1" dirty="0" smtClean="0"/>
              <a:t>prostředek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16915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ubOvalCallout"/>
          <p:cNvSpPr>
            <a:spLocks noEditPoints="1" noChangeArrowheads="1"/>
          </p:cNvSpPr>
          <p:nvPr/>
        </p:nvSpPr>
        <p:spPr bwMode="auto">
          <a:xfrm>
            <a:off x="2411760" y="0"/>
            <a:ext cx="3528392" cy="3068960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2800" b="1" dirty="0" smtClean="0"/>
          </a:p>
          <a:p>
            <a:r>
              <a:rPr lang="cs-CZ" sz="3600" b="1" dirty="0" smtClean="0"/>
              <a:t>  KOŘEN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3142424"/>
            <a:ext cx="8739893" cy="1200329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společná část příbuzných slov vzniklých odvozováním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škol – školní, školník, školnice, školička, školák, záškolák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2452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ubOvalCallout"/>
          <p:cNvSpPr>
            <a:spLocks noEditPoints="1" noChangeArrowheads="1"/>
          </p:cNvSpPr>
          <p:nvPr/>
        </p:nvSpPr>
        <p:spPr bwMode="auto">
          <a:xfrm>
            <a:off x="2267744" y="116632"/>
            <a:ext cx="4608512" cy="3096344"/>
          </a:xfrm>
          <a:custGeom>
            <a:avLst/>
            <a:gdLst>
              <a:gd name="G0" fmla="+- 0 0 0"/>
              <a:gd name="G1" fmla="+- 10766 0 0"/>
              <a:gd name="T0" fmla="*/ 10800 w 21600"/>
              <a:gd name="T1" fmla="*/ 0 h 21600"/>
              <a:gd name="T2" fmla="*/ 0 w 21600"/>
              <a:gd name="T3" fmla="*/ 8105 h 21600"/>
              <a:gd name="T4" fmla="*/ 10766 w 21600"/>
              <a:gd name="T5" fmla="*/ 21600 h 21600"/>
              <a:gd name="T6" fmla="*/ 10800 w 21600"/>
              <a:gd name="T7" fmla="*/ 16210 h 21600"/>
              <a:gd name="T8" fmla="*/ 21600 w 21600"/>
              <a:gd name="T9" fmla="*/ 8105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3163 w 21600"/>
              <a:gd name="T16" fmla="*/ 2374 h 21600"/>
              <a:gd name="T17" fmla="*/ 18437 w 21600"/>
              <a:gd name="T18" fmla="*/ 1383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10766" y="21600"/>
                </a:moveTo>
                <a:lnTo>
                  <a:pt x="9590" y="16158"/>
                </a:lnTo>
                <a:cubicBezTo>
                  <a:pt x="9991" y="16192"/>
                  <a:pt x="10395" y="16210"/>
                  <a:pt x="10800" y="16210"/>
                </a:cubicBezTo>
                <a:cubicBezTo>
                  <a:pt x="16764" y="16210"/>
                  <a:pt x="21600" y="12581"/>
                  <a:pt x="21600" y="8105"/>
                </a:cubicBezTo>
                <a:cubicBezTo>
                  <a:pt x="21600" y="3628"/>
                  <a:pt x="16764" y="0"/>
                  <a:pt x="10800" y="0"/>
                </a:cubicBezTo>
                <a:cubicBezTo>
                  <a:pt x="4835" y="0"/>
                  <a:pt x="0" y="3628"/>
                  <a:pt x="0" y="8105"/>
                </a:cubicBezTo>
                <a:cubicBezTo>
                  <a:pt x="-1" y="10568"/>
                  <a:pt x="1493" y="12898"/>
                  <a:pt x="4057" y="14436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sz="2000" b="1" dirty="0"/>
          </a:p>
          <a:p>
            <a:r>
              <a:rPr lang="cs-CZ" sz="2800" b="1" dirty="0" smtClean="0"/>
              <a:t>SLOVOTVORNÝ</a:t>
            </a:r>
          </a:p>
          <a:p>
            <a:r>
              <a:rPr lang="cs-CZ" sz="2800" b="1" dirty="0" smtClean="0"/>
              <a:t>            ZÁKLAD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219903"/>
            <a:ext cx="7922553" cy="2092881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polečná část slova základového a odvozeného</a:t>
            </a:r>
          </a:p>
          <a:p>
            <a:endParaRPr lang="cs-CZ" sz="2800" b="1" dirty="0"/>
          </a:p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             školnice  – </a:t>
            </a:r>
            <a:r>
              <a:rPr lang="cs-CZ" sz="2800" b="1" dirty="0" err="1" smtClean="0">
                <a:solidFill>
                  <a:srgbClr val="002060"/>
                </a:solidFill>
                <a:latin typeface="Comic Sans MS" pitchFamily="66" charset="0"/>
              </a:rPr>
              <a:t>školn</a:t>
            </a:r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Comic Sans MS" pitchFamily="66" charset="0"/>
              </a:rPr>
              <a:t>              záškolák - školák</a:t>
            </a:r>
          </a:p>
          <a:p>
            <a:r>
              <a:rPr lang="cs-CZ" dirty="0" smtClean="0"/>
              <a:t>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8606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UZPWBPH9\MC9003385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025" y="2881029"/>
            <a:ext cx="3281975" cy="386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74287" y="3471841"/>
            <a:ext cx="28574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 ve slovníku nenajdete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aneb</a:t>
            </a:r>
          </a:p>
          <a:p>
            <a:r>
              <a:rPr lang="cs-CZ" b="1" dirty="0" smtClean="0"/>
              <a:t>        jazykové hříčky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pro zasmání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724749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FFFF00"/>
                </a:solidFill>
                <a:latin typeface="Comic Sans MS" pitchFamily="66" charset="0"/>
              </a:rPr>
              <a:t>Pražák</a:t>
            </a:r>
            <a:r>
              <a:rPr lang="cs-CZ" sz="2400" b="1" dirty="0" smtClean="0">
                <a:latin typeface="Comic Sans MS" pitchFamily="66" charset="0"/>
              </a:rPr>
              <a:t> – bájný předchůdce dnešních školáků</a:t>
            </a:r>
          </a:p>
          <a:p>
            <a:r>
              <a:rPr lang="cs-CZ" sz="2400" b="1" dirty="0">
                <a:solidFill>
                  <a:srgbClr val="7030A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paraple </a:t>
            </a:r>
            <a:r>
              <a:rPr lang="cs-CZ" sz="2400" b="1" dirty="0" smtClean="0">
                <a:latin typeface="Comic Sans MS" pitchFamily="66" charset="0"/>
              </a:rPr>
              <a:t>– sbohem blázne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hadr </a:t>
            </a:r>
            <a:r>
              <a:rPr lang="cs-CZ" sz="2400" b="1" dirty="0" smtClean="0">
                <a:latin typeface="Comic Sans MS" pitchFamily="66" charset="0"/>
              </a:rPr>
              <a:t>– vyjádření údivu při vstupu lékaře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katapult</a:t>
            </a:r>
            <a:r>
              <a:rPr lang="cs-CZ" sz="2400" b="1" dirty="0" smtClean="0">
                <a:latin typeface="Comic Sans MS" pitchFamily="66" charset="0"/>
              </a:rPr>
              <a:t> – popravčí špalek</a:t>
            </a:r>
          </a:p>
          <a:p>
            <a:r>
              <a:rPr lang="cs-CZ" sz="2400" b="1" dirty="0" smtClean="0">
                <a:solidFill>
                  <a:srgbClr val="FFFF0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FFFF00"/>
                </a:solidFill>
                <a:latin typeface="Comic Sans MS" pitchFamily="66" charset="0"/>
              </a:rPr>
              <a:t>telefon </a:t>
            </a:r>
            <a:r>
              <a:rPr lang="cs-CZ" sz="2400" b="1" dirty="0" smtClean="0">
                <a:latin typeface="Comic Sans MS" pitchFamily="66" charset="0"/>
              </a:rPr>
              <a:t>– mládě krávy šlechtického původu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astma </a:t>
            </a:r>
            <a:r>
              <a:rPr lang="cs-CZ" sz="2400" b="1" dirty="0" smtClean="0">
                <a:latin typeface="Comic Sans MS" pitchFamily="66" charset="0"/>
              </a:rPr>
              <a:t>– tušení tmy</a:t>
            </a:r>
          </a:p>
          <a:p>
            <a:r>
              <a:rPr lang="cs-CZ" sz="2400" b="1" dirty="0" smtClean="0">
                <a:solidFill>
                  <a:srgbClr val="C0000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Havana </a:t>
            </a:r>
            <a:r>
              <a:rPr lang="cs-CZ" sz="2400" b="1" dirty="0" smtClean="0">
                <a:latin typeface="Comic Sans MS" pitchFamily="66" charset="0"/>
              </a:rPr>
              <a:t>– výraz podivu při vstupu do koupelny</a:t>
            </a:r>
          </a:p>
          <a:p>
            <a:r>
              <a:rPr lang="cs-CZ" sz="2400" b="1" dirty="0" smtClean="0">
                <a:solidFill>
                  <a:srgbClr val="0070C0"/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pakostnice </a:t>
            </a:r>
            <a:r>
              <a:rPr lang="cs-CZ" sz="2400" b="1" dirty="0" smtClean="0">
                <a:latin typeface="Comic Sans MS" pitchFamily="66" charset="0"/>
              </a:rPr>
              <a:t>– poslední slova Jana Husa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Franklin Gothic Book"/>
              </a:rPr>
              <a:t>☺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Comic Sans MS" pitchFamily="66" charset="0"/>
              </a:rPr>
              <a:t>Pacifik </a:t>
            </a:r>
            <a:r>
              <a:rPr lang="cs-CZ" sz="2400" b="1" dirty="0" smtClean="0">
                <a:latin typeface="Comic Sans MS" pitchFamily="66" charset="0"/>
              </a:rPr>
              <a:t>– useknutí ručičky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53602"/>
            <a:ext cx="590097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                  Přísloví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        Komu se nelení, tomu se zelení</a:t>
            </a:r>
          </a:p>
          <a:p>
            <a:r>
              <a:rPr lang="cs-CZ" sz="2400" b="1" dirty="0">
                <a:solidFill>
                  <a:srgbClr val="002060"/>
                </a:solidFill>
                <a:latin typeface="Comic Sans MS" pitchFamily="66" charset="0"/>
              </a:rPr>
              <a:t>m</a:t>
            </a:r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á ten smysl, že když se hodně učím,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Comic Sans MS" pitchFamily="66" charset="0"/>
              </a:rPr>
              <a:t>tak z toho zezelenám.</a:t>
            </a:r>
            <a:endParaRPr lang="cs-CZ" sz="2400" b="1" dirty="0">
              <a:solidFill>
                <a:srgbClr val="00206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90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/>
              <a:t>         Pracovní listy – slova příbuzná </a:t>
            </a:r>
            <a:r>
              <a:rPr lang="cs-CZ" b="1" dirty="0" smtClean="0"/>
              <a:t>         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1.Najděte kořen příbuzných slov:</a:t>
            </a:r>
          </a:p>
          <a:p>
            <a:pPr marL="68580" indent="0">
              <a:buNone/>
            </a:pPr>
            <a:r>
              <a:rPr lang="cs-CZ" b="1" dirty="0">
                <a:latin typeface="Franklin Gothic Book"/>
              </a:rPr>
              <a:t>●</a:t>
            </a:r>
            <a:r>
              <a:rPr lang="cs-CZ" b="1" dirty="0" smtClean="0"/>
              <a:t>pahorek, horník, prahory, horský, horal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poškolák, školník, školský, školní, záškolák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rybář, porybný, rybníček, rybařit, rybníkářství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postroj, přístroj, strojník, strojový, nástroj</a:t>
            </a:r>
          </a:p>
          <a:p>
            <a:pPr marL="68580" indent="0">
              <a:buNone/>
            </a:pPr>
            <a:r>
              <a:rPr lang="cs-CZ" b="1" dirty="0" smtClean="0">
                <a:latin typeface="Franklin Gothic Book"/>
              </a:rPr>
              <a:t>●</a:t>
            </a:r>
            <a:r>
              <a:rPr lang="cs-CZ" b="1" dirty="0" smtClean="0"/>
              <a:t>spisovatel, dopis, výpisky, předpisy, zápis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 K zadaným slovům uveďte různé předpony tak, aby vznikla slova příbuzná: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002060"/>
                </a:solidFill>
              </a:rPr>
              <a:t>l</a:t>
            </a:r>
            <a:r>
              <a:rPr lang="cs-CZ" b="1" dirty="0" smtClean="0">
                <a:solidFill>
                  <a:srgbClr val="002060"/>
                </a:solidFill>
              </a:rPr>
              <a:t>omit, let, mazat, dát, skok, brát, spát, jet, konat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 Připojte ke kořenům různé předpony či přípony a vytvořte co nejvíce slov příbuzných: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002060"/>
                </a:solidFill>
              </a:rPr>
              <a:t>h</a:t>
            </a:r>
            <a:r>
              <a:rPr lang="cs-CZ" b="1" dirty="0" smtClean="0">
                <a:solidFill>
                  <a:srgbClr val="002060"/>
                </a:solidFill>
              </a:rPr>
              <a:t>vězd(a), zem(ě), knih(a), lov, tříd(a), uč(</a:t>
            </a:r>
            <a:r>
              <a:rPr lang="cs-CZ" b="1" dirty="0" err="1" smtClean="0">
                <a:solidFill>
                  <a:srgbClr val="002060"/>
                </a:solidFill>
              </a:rPr>
              <a:t>it</a:t>
            </a:r>
            <a:r>
              <a:rPr lang="cs-CZ" b="1" dirty="0" smtClean="0">
                <a:solidFill>
                  <a:srgbClr val="002060"/>
                </a:solidFill>
              </a:rPr>
              <a:t>), mil(ý)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5776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143000"/>
          </a:xfrm>
        </p:spPr>
        <p:txBody>
          <a:bodyPr/>
          <a:lstStyle/>
          <a:p>
            <a:r>
              <a:rPr lang="cs-CZ" b="1" dirty="0" smtClean="0"/>
              <a:t> </a:t>
            </a:r>
            <a:r>
              <a:rPr lang="cs-CZ" sz="2400" b="1" dirty="0" smtClean="0"/>
              <a:t>PRACOVNÍ LISTY –  Vytvořte co nejvíce složenin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a) jejichž první část bude tvořena z uvedených adjektiv:</a:t>
            </a:r>
          </a:p>
          <a:p>
            <a:pPr marL="6858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m</a:t>
            </a:r>
            <a:r>
              <a:rPr lang="cs-CZ" sz="2400" b="1" dirty="0" smtClean="0">
                <a:solidFill>
                  <a:srgbClr val="002060"/>
                </a:solidFill>
              </a:rPr>
              <a:t>alý, nový, starý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b) která budou mít v první části zájmeno </a:t>
            </a:r>
            <a:r>
              <a:rPr lang="cs-CZ" sz="2400" b="1" dirty="0" smtClean="0">
                <a:solidFill>
                  <a:srgbClr val="002060"/>
                </a:solidFill>
              </a:rPr>
              <a:t>sám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c) jejichž druhá část bude tvořena základem </a:t>
            </a:r>
            <a:r>
              <a:rPr lang="cs-CZ" sz="2400" b="1" dirty="0" smtClean="0">
                <a:solidFill>
                  <a:srgbClr val="002060"/>
                </a:solidFill>
              </a:rPr>
              <a:t>–měr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d) která budou mít v první části substantiva:</a:t>
            </a:r>
          </a:p>
          <a:p>
            <a:pPr marL="6858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z</a:t>
            </a:r>
            <a:r>
              <a:rPr lang="cs-CZ" sz="2400" b="1" dirty="0" smtClean="0">
                <a:solidFill>
                  <a:srgbClr val="002060"/>
                </a:solidFill>
              </a:rPr>
              <a:t>emě, voda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e) jejichž první částí bude:</a:t>
            </a:r>
          </a:p>
          <a:p>
            <a:pPr marL="6858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bio-, kilo-, tele-, astro-, </a:t>
            </a:r>
            <a:r>
              <a:rPr lang="cs-CZ" sz="2400" b="1" dirty="0" err="1" smtClean="0">
                <a:solidFill>
                  <a:srgbClr val="002060"/>
                </a:solidFill>
              </a:rPr>
              <a:t>eko</a:t>
            </a:r>
            <a:r>
              <a:rPr lang="cs-CZ" sz="2400" b="1" dirty="0" smtClean="0">
                <a:solidFill>
                  <a:srgbClr val="002060"/>
                </a:solidFill>
              </a:rPr>
              <a:t>-,</a:t>
            </a:r>
          </a:p>
          <a:p>
            <a:pPr marL="68580" indent="0">
              <a:buNone/>
            </a:pPr>
            <a:r>
              <a:rPr lang="cs-CZ" dirty="0" smtClean="0"/>
              <a:t>(význam cizích slov vysvětlete)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1904706"/>
      </p:ext>
    </p:extLst>
  </p:cSld>
  <p:clrMapOvr>
    <a:masterClrMapping/>
  </p:clrMapOvr>
  <p:transition spd="slow">
    <p:pu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99592" y="764704"/>
            <a:ext cx="24234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www.microsoft.office.cz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76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362</TotalTime>
  <Words>681</Words>
  <Application>Microsoft Office PowerPoint</Application>
  <PresentationFormat>Předvádění na obrazovce (4:3)</PresentationFormat>
  <Paragraphs>126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Prezentace aplikace PowerPoint</vt:lpstr>
      <vt:lpstr>Anotace: CÍLOVÁ SKUPINA: Prezentace vytvořena jako doplněk k učivu 7. ročníku. TÉMA: Slovní zásoba I. CÍL: Slovo a jeho významy. Vznik nových slov. Stavba slova. KLÍČOVÁ SLOVA: slova nadřazená, podřazená a souřadná, sousloví, kořen, předpona a přípona, kmen, slovotvorný základ POMŮCKY: psací potřeby, školní sešit, slovníky, pracovní listy PILOTÁŽ: Žáci pracují s přehledem učiva – slovní zásoba a význam slov, vznik nových slov, stavba slova. Seznámíme žáky s jazykovými příručkami a slovníky. </vt:lpstr>
      <vt:lpstr> Slovní zásoba a významy slov</vt:lpstr>
      <vt:lpstr>         VZNIK NOVÝCH SLOV</vt:lpstr>
      <vt:lpstr>            STAVBA SLOVA</vt:lpstr>
      <vt:lpstr>Prezentace aplikace PowerPoint</vt:lpstr>
      <vt:lpstr>Prezentace aplikace PowerPoint</vt:lpstr>
      <vt:lpstr>Prezentace aplikace PowerPoint</vt:lpstr>
      <vt:lpstr>Prezentace aplikace PowerPoint</vt:lpstr>
      <vt:lpstr>         Pracovní listy – slova příbuzná           </vt:lpstr>
      <vt:lpstr> PRACOVNÍ LISTY –  Vytvořte co nejvíce složenin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35</cp:revision>
  <dcterms:created xsi:type="dcterms:W3CDTF">2011-10-14T09:00:52Z</dcterms:created>
  <dcterms:modified xsi:type="dcterms:W3CDTF">2013-05-26T09:52:16Z</dcterms:modified>
</cp:coreProperties>
</file>