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485" autoAdjust="0"/>
    <p:restoredTop sz="94660"/>
  </p:normalViewPr>
  <p:slideViewPr>
    <p:cSldViewPr>
      <p:cViewPr varScale="1">
        <p:scale>
          <a:sx n="70" d="100"/>
          <a:sy n="70" d="100"/>
        </p:scale>
        <p:origin x="-16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ČESKÝ JAZYK </a:t>
            </a:r>
          </a:p>
          <a:p>
            <a:r>
              <a:rPr lang="cs-CZ" dirty="0" smtClean="0"/>
              <a:t>ROČNÍK: 8. ROČNÍK</a:t>
            </a:r>
          </a:p>
          <a:p>
            <a:r>
              <a:rPr lang="cs-CZ" dirty="0" smtClean="0"/>
              <a:t>TÉMA: SYNTAX IV.</a:t>
            </a:r>
          </a:p>
          <a:p>
            <a:r>
              <a:rPr lang="cs-CZ" dirty="0" smtClean="0"/>
              <a:t>AUTOR: Mgr. Kateřina Mládková</a:t>
            </a:r>
          </a:p>
          <a:p>
            <a:r>
              <a:rPr lang="cs-CZ" dirty="0" smtClean="0"/>
              <a:t>DATUM VYTVOŘENÍ: 20. 8.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VY_32_INOVACE_46_KM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6480720" cy="230832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Anotace</a:t>
            </a:r>
          </a:p>
          <a:p>
            <a:r>
              <a:rPr lang="cs-CZ" dirty="0" smtClean="0"/>
              <a:t>Cílová skupina: 8. ročník</a:t>
            </a:r>
          </a:p>
          <a:p>
            <a:r>
              <a:rPr lang="cs-CZ" dirty="0" smtClean="0"/>
              <a:t>Téma: Syntax IV. </a:t>
            </a:r>
            <a:endParaRPr lang="cs-CZ" dirty="0"/>
          </a:p>
          <a:p>
            <a:r>
              <a:rPr lang="cs-CZ" dirty="0" smtClean="0"/>
              <a:t>Cíl: Procvičování učiva o souvětí. Druhy vedlejších vět.</a:t>
            </a:r>
          </a:p>
          <a:p>
            <a:r>
              <a:rPr lang="cs-CZ" dirty="0" smtClean="0"/>
              <a:t>Pomůcky: psací potřeby, pracovní listy, PC </a:t>
            </a:r>
          </a:p>
          <a:p>
            <a:r>
              <a:rPr lang="cs-CZ" dirty="0" smtClean="0"/>
              <a:t>Pilotáž: Žáci si ověřili schopnost samostatně pracovat </a:t>
            </a:r>
          </a:p>
          <a:p>
            <a:r>
              <a:rPr lang="cs-CZ" dirty="0"/>
              <a:t> </a:t>
            </a:r>
            <a:r>
              <a:rPr lang="cs-CZ" dirty="0" smtClean="0"/>
              <a:t>           a aplikovat své vědomosti. Žáky upozorňujeme </a:t>
            </a:r>
          </a:p>
          <a:p>
            <a:r>
              <a:rPr lang="cs-CZ" dirty="0"/>
              <a:t> </a:t>
            </a:r>
            <a:r>
              <a:rPr lang="cs-CZ" dirty="0" smtClean="0"/>
              <a:t>           na různé formy zadávání úkolů v testech.  </a:t>
            </a:r>
            <a:endParaRPr lang="cs-CZ" dirty="0"/>
          </a:p>
        </p:txBody>
      </p:sp>
      <p:pic>
        <p:nvPicPr>
          <p:cNvPr id="1026" name="Picture 2" descr="C:\Users\ZS SLOVAN\AppData\Local\Microsoft\Windows\Temporary Internet Files\Content.IE5\1P8YZH6P\MC900398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022" y="4941168"/>
            <a:ext cx="1817827" cy="1735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2066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4500000">
            <a:off x="5517025" y="1674689"/>
            <a:ext cx="4178522" cy="1435608"/>
          </a:xfrm>
        </p:spPr>
        <p:txBody>
          <a:bodyPr/>
          <a:lstStyle/>
          <a:p>
            <a:r>
              <a:rPr lang="cs-CZ" dirty="0" smtClean="0"/>
              <a:t>Činnostní učení pro jednotlivce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4848" y="997933"/>
            <a:ext cx="5343100" cy="3888220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lphaLcParenR"/>
            </a:pPr>
            <a:r>
              <a:rPr lang="cs-CZ" dirty="0" smtClean="0"/>
              <a:t>Půjčíš mi, Tomáši, dnešní noviny?</a:t>
            </a:r>
          </a:p>
          <a:p>
            <a:pPr marL="514350" indent="-514350">
              <a:buAutoNum type="alphaLcParenR"/>
            </a:pPr>
            <a:r>
              <a:rPr lang="cs-CZ" dirty="0" smtClean="0"/>
              <a:t>Ředitel naší školy, pan Němec, je dlouhodobě nemocen.</a:t>
            </a:r>
          </a:p>
          <a:p>
            <a:pPr marL="514350" indent="-514350">
              <a:buAutoNum type="alphaLcParenR"/>
            </a:pPr>
            <a:r>
              <a:rPr lang="cs-CZ" dirty="0" smtClean="0"/>
              <a:t>Koupili si auto starší, ale v dobrém stavu.</a:t>
            </a:r>
          </a:p>
          <a:p>
            <a:pPr marL="514350" indent="-514350">
              <a:buAutoNum type="alphaLcParenR"/>
            </a:pPr>
            <a:r>
              <a:rPr lang="cs-CZ" dirty="0" smtClean="0"/>
              <a:t>Petr nejen závodně plaval, ale běhal i maraton.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56277" y="5378077"/>
            <a:ext cx="3930375" cy="988131"/>
          </a:xfrm>
        </p:spPr>
        <p:txBody>
          <a:bodyPr>
            <a:normAutofit fontScale="85000" lnSpcReduction="10000"/>
          </a:bodyPr>
          <a:lstStyle/>
          <a:p>
            <a:r>
              <a:rPr lang="cs-CZ" sz="4400" b="1" dirty="0" smtClean="0"/>
              <a:t>Vyberte souvětí.</a:t>
            </a:r>
            <a:endParaRPr lang="cs-CZ" sz="4400" b="1" dirty="0"/>
          </a:p>
        </p:txBody>
      </p:sp>
      <p:pic>
        <p:nvPicPr>
          <p:cNvPr id="1026" name="Picture 2" descr="C:\Users\ZS SLOVAN\AppData\Local\Microsoft\Windows\Temporary Internet Files\Content.IE5\L64688HW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9505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S SLOVAN\AppData\Local\Microsoft\Windows\Temporary Internet Files\Content.IE5\L64688HW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81" y="5591175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4500000">
            <a:off x="5451923" y="1665688"/>
            <a:ext cx="4159885" cy="1435608"/>
          </a:xfrm>
        </p:spPr>
        <p:txBody>
          <a:bodyPr/>
          <a:lstStyle/>
          <a:p>
            <a:r>
              <a:rPr lang="cs-CZ" dirty="0" smtClean="0"/>
              <a:t>Činnostní učení pro jednotlivce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4848" y="997933"/>
            <a:ext cx="5343100" cy="3888220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AutoNum type="alphaLcParenR"/>
            </a:pPr>
            <a:r>
              <a:rPr lang="cs-CZ" dirty="0" smtClean="0"/>
              <a:t>Vyberte, postavu, která je vám sympatická.</a:t>
            </a:r>
          </a:p>
          <a:p>
            <a:pPr marL="514350" indent="-514350">
              <a:buAutoNum type="alphaLcParenR"/>
            </a:pPr>
            <a:r>
              <a:rPr lang="cs-CZ" dirty="0" smtClean="0"/>
              <a:t>Horolezectví je pokud vím, velmi nákladný sport.</a:t>
            </a:r>
          </a:p>
          <a:p>
            <a:pPr marL="514350" indent="-514350">
              <a:buAutoNum type="alphaLcParenR"/>
            </a:pPr>
            <a:r>
              <a:rPr lang="cs-CZ" dirty="0" smtClean="0"/>
              <a:t>Až když se uzdravil mohl jít do školy.</a:t>
            </a:r>
          </a:p>
          <a:p>
            <a:pPr marL="514350" indent="-514350">
              <a:buAutoNum type="alphaLcParenR"/>
            </a:pPr>
            <a:r>
              <a:rPr lang="cs-CZ" dirty="0" smtClean="0"/>
              <a:t>Trápí se, trápí, ale co může jiného dělat?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244160" y="5320114"/>
            <a:ext cx="4378270" cy="988131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Vyberte větu, v níž je správně interpunkce.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68695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4500000">
            <a:off x="5470793" y="1641097"/>
            <a:ext cx="4108968" cy="1435608"/>
          </a:xfrm>
        </p:spPr>
        <p:txBody>
          <a:bodyPr/>
          <a:lstStyle/>
          <a:p>
            <a:r>
              <a:rPr lang="cs-CZ" dirty="0" smtClean="0"/>
              <a:t>Činnostní učení pro jednotlivce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4848" y="997933"/>
            <a:ext cx="5343100" cy="3888220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AutoNum type="alphaLcParenR"/>
            </a:pPr>
            <a:r>
              <a:rPr lang="cs-CZ" dirty="0" smtClean="0"/>
              <a:t>Mám ráda borůvky, jahody i maliny, nepohrdnu ani třešněmi.</a:t>
            </a:r>
          </a:p>
          <a:p>
            <a:pPr marL="514350" indent="-514350">
              <a:buAutoNum type="alphaLcParenR"/>
            </a:pPr>
            <a:r>
              <a:rPr lang="cs-CZ" dirty="0" smtClean="0"/>
              <a:t>Až zavolám, rychle vyskočíš a vybafneš na ni.</a:t>
            </a:r>
          </a:p>
          <a:p>
            <a:pPr marL="514350" indent="-514350">
              <a:buAutoNum type="alphaLcParenR"/>
            </a:pPr>
            <a:r>
              <a:rPr lang="cs-CZ" dirty="0" smtClean="0"/>
              <a:t>Potkali Janu a Petra, kteří bydlí naproti, v domě číslo pět.</a:t>
            </a:r>
          </a:p>
          <a:p>
            <a:pPr marL="514350" indent="-514350">
              <a:buAutoNum type="alphaLcParenR"/>
            </a:pPr>
            <a:r>
              <a:rPr lang="cs-CZ" dirty="0" smtClean="0"/>
              <a:t>Dávej pozor, hrozí nebezpečí uklouznutí nebo úrazu.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64759" y="5347841"/>
            <a:ext cx="3930375" cy="988131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Který z větných celků se skládá ze tří vět?</a:t>
            </a:r>
            <a:endParaRPr lang="cs-CZ" sz="2800" b="1" dirty="0"/>
          </a:p>
        </p:txBody>
      </p:sp>
      <p:pic>
        <p:nvPicPr>
          <p:cNvPr id="3074" name="Picture 2" descr="C:\Users\ZS SLOVAN\AppData\Local\Microsoft\Windows\Temporary Internet Files\Content.IE5\L64688HW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229200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5276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4500000">
            <a:off x="5542801" y="1785114"/>
            <a:ext cx="4108968" cy="1435608"/>
          </a:xfrm>
        </p:spPr>
        <p:txBody>
          <a:bodyPr/>
          <a:lstStyle/>
          <a:p>
            <a:r>
              <a:rPr lang="cs-CZ" dirty="0" smtClean="0"/>
              <a:t>Činnostní učení pro jednotlivce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91654" y="741836"/>
            <a:ext cx="5343100" cy="3888220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Udělali to tak, aby to bylo co nejlepší.</a:t>
            </a:r>
          </a:p>
          <a:p>
            <a:pPr marL="514350" indent="-514350">
              <a:buAutoNum type="alphaLcParenR"/>
            </a:pPr>
            <a:r>
              <a:rPr lang="cs-CZ" dirty="0" smtClean="0"/>
              <a:t>Chtěl jsem, aby mi řekli, co bude dělat.</a:t>
            </a:r>
          </a:p>
          <a:p>
            <a:pPr marL="514350" indent="-514350">
              <a:buAutoNum type="alphaLcParenR"/>
            </a:pPr>
            <a:r>
              <a:rPr lang="cs-CZ" dirty="0" smtClean="0"/>
              <a:t>Vyžadoval, aby to udělal včas, co nejdříve.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16573" y="5144589"/>
            <a:ext cx="3930375" cy="988131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Urči, které ze souvětí lze označit vzorcem 1H, aby 2V, co 3V</a:t>
            </a:r>
            <a:endParaRPr lang="cs-CZ" sz="2800" b="1" dirty="0"/>
          </a:p>
        </p:txBody>
      </p:sp>
      <p:pic>
        <p:nvPicPr>
          <p:cNvPr id="4098" name="Picture 2" descr="C:\Users\ZS SLOVAN\AppData\Local\Microsoft\Windows\Temporary Internet Files\Content.IE5\L64688HW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445224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05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4500000">
            <a:off x="5649078" y="1834294"/>
            <a:ext cx="4210801" cy="1435608"/>
          </a:xfrm>
        </p:spPr>
        <p:txBody>
          <a:bodyPr/>
          <a:lstStyle/>
          <a:p>
            <a:r>
              <a:rPr lang="cs-CZ" dirty="0" smtClean="0"/>
              <a:t>Činnostní učení pro jednotlivce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4848" y="997933"/>
            <a:ext cx="5343100" cy="3888220"/>
          </a:xfrm>
        </p:spPr>
        <p:txBody>
          <a:bodyPr>
            <a:normAutofit fontScale="92500"/>
          </a:bodyPr>
          <a:lstStyle/>
          <a:p>
            <a:pPr marL="514350" indent="-514350">
              <a:buAutoNum type="alphaLcParenR"/>
            </a:pPr>
            <a:r>
              <a:rPr lang="cs-CZ" dirty="0" smtClean="0"/>
              <a:t>Kteří z vás mají zájem, mohou dostat dvě vstupenky.</a:t>
            </a:r>
          </a:p>
          <a:p>
            <a:pPr marL="514350" indent="-514350">
              <a:buAutoNum type="alphaLcParenR"/>
            </a:pPr>
            <a:r>
              <a:rPr lang="cs-CZ" dirty="0" smtClean="0"/>
              <a:t>Nevzpomínám si, kteří to byli kluci.</a:t>
            </a:r>
          </a:p>
          <a:p>
            <a:pPr marL="514350" indent="-514350">
              <a:buAutoNum type="alphaLcParenR"/>
            </a:pPr>
            <a:r>
              <a:rPr lang="cs-CZ" dirty="0" smtClean="0"/>
              <a:t>Kluci, kteří nám pomohli, se rychle rozprchli.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16573" y="5144589"/>
            <a:ext cx="3930375" cy="988131"/>
          </a:xfrm>
        </p:spPr>
        <p:txBody>
          <a:bodyPr>
            <a:normAutofit fontScale="85000" lnSpcReduction="10000"/>
          </a:bodyPr>
          <a:lstStyle/>
          <a:p>
            <a:r>
              <a:rPr lang="cs-CZ" sz="2800" b="1" dirty="0" smtClean="0"/>
              <a:t>Určete druh věty uvozené zájmenem </a:t>
            </a:r>
            <a:r>
              <a:rPr lang="cs-CZ" sz="3300" b="1" dirty="0" smtClean="0">
                <a:latin typeface="Comic Sans MS" pitchFamily="66" charset="0"/>
              </a:rPr>
              <a:t>který</a:t>
            </a:r>
            <a:endParaRPr lang="cs-CZ" sz="3300" b="1" dirty="0">
              <a:latin typeface="Comic Sans MS" pitchFamily="66" charset="0"/>
            </a:endParaRPr>
          </a:p>
        </p:txBody>
      </p:sp>
      <p:pic>
        <p:nvPicPr>
          <p:cNvPr id="5122" name="Picture 2" descr="C:\Users\ZS SLOVAN\AppData\Local\Microsoft\Windows\Temporary Internet Files\Content.IE5\L64688HW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412" y="5157192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7843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4500000">
            <a:off x="5484606" y="1551087"/>
            <a:ext cx="4071694" cy="1435608"/>
          </a:xfrm>
        </p:spPr>
        <p:txBody>
          <a:bodyPr/>
          <a:lstStyle/>
          <a:p>
            <a:r>
              <a:rPr lang="cs-CZ" dirty="0" smtClean="0"/>
              <a:t>Činnostní učení pro jednotlivce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526" y="820972"/>
            <a:ext cx="5343100" cy="3469882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AutoNum type="alphaLcParenR"/>
            </a:pPr>
            <a:r>
              <a:rPr lang="cs-CZ" dirty="0"/>
              <a:t>s</a:t>
            </a:r>
            <a:r>
              <a:rPr lang="cs-CZ" dirty="0" smtClean="0"/>
              <a:t>ouvětí souřadné s příčinným poměrem vět</a:t>
            </a:r>
          </a:p>
          <a:p>
            <a:pPr marL="514350" indent="-514350">
              <a:buAutoNum type="alphaLcParenR"/>
            </a:pPr>
            <a:r>
              <a:rPr lang="cs-CZ" dirty="0"/>
              <a:t>s</a:t>
            </a:r>
            <a:r>
              <a:rPr lang="cs-CZ" dirty="0" smtClean="0"/>
              <a:t>ouvětí souřadné s důsledkovým poměrem vět</a:t>
            </a:r>
          </a:p>
          <a:p>
            <a:pPr marL="514350" indent="-514350">
              <a:buAutoNum type="alphaLcParenR"/>
            </a:pPr>
            <a:r>
              <a:rPr lang="cs-CZ" dirty="0"/>
              <a:t>s</a:t>
            </a:r>
            <a:r>
              <a:rPr lang="cs-CZ" dirty="0" smtClean="0"/>
              <a:t>ouvětí podřadné s VV příčinnou</a:t>
            </a:r>
          </a:p>
          <a:p>
            <a:pPr marL="514350" indent="-514350">
              <a:buAutoNum type="alphaLcParenR"/>
            </a:pPr>
            <a:r>
              <a:rPr lang="cs-CZ" dirty="0"/>
              <a:t>s</a:t>
            </a:r>
            <a:r>
              <a:rPr lang="cs-CZ" dirty="0" smtClean="0"/>
              <a:t>ouvětí podřadné s VV časovou</a:t>
            </a:r>
          </a:p>
          <a:p>
            <a:pPr marL="514350" indent="-514350">
              <a:buAutoNum type="alphaLcParenR"/>
            </a:pPr>
            <a:r>
              <a:rPr lang="cs-CZ" dirty="0"/>
              <a:t>s</a:t>
            </a:r>
            <a:r>
              <a:rPr lang="cs-CZ" dirty="0" smtClean="0"/>
              <a:t>ouvětí podřadné s VV podmínkovou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14301" y="5356867"/>
            <a:ext cx="5020271" cy="1053478"/>
          </a:xfrm>
        </p:spPr>
        <p:txBody>
          <a:bodyPr>
            <a:no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Honza šel k lékaři. Bolel ho zub.</a:t>
            </a:r>
          </a:p>
          <a:p>
            <a:r>
              <a:rPr lang="cs-CZ" sz="2000" b="1" dirty="0" smtClean="0"/>
              <a:t>Uvedené věty spojte v souvětí tak, aby vzniklo …</a:t>
            </a:r>
          </a:p>
        </p:txBody>
      </p:sp>
      <p:pic>
        <p:nvPicPr>
          <p:cNvPr id="4098" name="Picture 2" descr="C:\Users\ZS SLOVAN\AppData\Local\Microsoft\Windows\Temporary Internet Files\Content.IE5\E1LOR52Q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95300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188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4500000">
            <a:off x="5354139" y="1771290"/>
            <a:ext cx="4229440" cy="1435608"/>
          </a:xfrm>
        </p:spPr>
        <p:txBody>
          <a:bodyPr/>
          <a:lstStyle/>
          <a:p>
            <a:r>
              <a:rPr lang="cs-CZ" dirty="0" smtClean="0"/>
              <a:t>Činnostní učení pro jednotlivce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064" y="551430"/>
            <a:ext cx="5913181" cy="3888220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Dostal příkaz, aby se vrátil.</a:t>
            </a:r>
          </a:p>
          <a:p>
            <a:pPr marL="514350" indent="-514350">
              <a:buAutoNum type="alphaLcParenR"/>
            </a:pPr>
            <a:r>
              <a:rPr lang="cs-CZ" dirty="0" smtClean="0"/>
              <a:t>Dal slib, že přestane kouřit.</a:t>
            </a:r>
          </a:p>
          <a:p>
            <a:pPr marL="514350" indent="-514350">
              <a:buAutoNum type="alphaLcParenR"/>
            </a:pPr>
            <a:r>
              <a:rPr lang="cs-CZ" dirty="0" smtClean="0"/>
              <a:t>Splnil svůj plán, jak letos vyhraje aspoň dva závody.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123179" y="5291311"/>
            <a:ext cx="4939698" cy="988131"/>
          </a:xfrm>
        </p:spPr>
        <p:txBody>
          <a:bodyPr>
            <a:normAutofit/>
          </a:bodyPr>
          <a:lstStyle/>
          <a:p>
            <a:r>
              <a:rPr lang="cs-CZ" b="1" dirty="0" smtClean="0"/>
              <a:t>1. Určete druh VV v daných souvětí.</a:t>
            </a:r>
          </a:p>
          <a:p>
            <a:r>
              <a:rPr lang="cs-CZ" b="1" dirty="0" smtClean="0"/>
              <a:t>2. Souvětí převeďte na větu jednoduchou.</a:t>
            </a:r>
            <a:endParaRPr lang="cs-CZ" b="1" dirty="0"/>
          </a:p>
        </p:txBody>
      </p:sp>
      <p:pic>
        <p:nvPicPr>
          <p:cNvPr id="1026" name="Picture 2" descr="C:\Users\ZS SLOVAN\AppData\Local\Microsoft\Windows\Temporary Internet Files\Content.IE5\E1LOR52Q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251278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2893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 rot="-4500000">
            <a:off x="-524419" y="3661054"/>
            <a:ext cx="4104074" cy="1691640"/>
          </a:xfrm>
        </p:spPr>
        <p:txBody>
          <a:bodyPr/>
          <a:lstStyle/>
          <a:p>
            <a:r>
              <a:rPr lang="cs-CZ" dirty="0" smtClean="0"/>
              <a:t>Činnostní učení </a:t>
            </a:r>
            <a:br>
              <a:rPr lang="cs-CZ" dirty="0" smtClean="0"/>
            </a:br>
            <a:r>
              <a:rPr lang="cs-CZ" dirty="0" smtClean="0"/>
              <a:t>pro skupiny</a:t>
            </a:r>
            <a:endParaRPr lang="cs-CZ" dirty="0"/>
          </a:p>
        </p:txBody>
      </p:sp>
      <p:pic>
        <p:nvPicPr>
          <p:cNvPr id="2050" name="Picture 2" descr="C:\Users\ZS SLOVAN\AppData\Local\Microsoft\Windows\Temporary Internet Files\Content.IE5\E1LOR52Q\MC900437575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24744"/>
            <a:ext cx="193675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559422" y="1124744"/>
            <a:ext cx="5355978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Rozhodněte, kdy se před spojkami</a:t>
            </a:r>
          </a:p>
          <a:p>
            <a:r>
              <a:rPr lang="cs-CZ" sz="2400" b="1" dirty="0" smtClean="0"/>
              <a:t>jako, jak, než </a:t>
            </a:r>
            <a:r>
              <a:rPr lang="cs-CZ" sz="2400" b="1" dirty="0" smtClean="0">
                <a:solidFill>
                  <a:srgbClr val="FF0000"/>
                </a:solidFill>
              </a:rPr>
              <a:t>napíše čárka:</a:t>
            </a:r>
          </a:p>
          <a:p>
            <a:endParaRPr lang="cs-CZ" sz="2000" b="1" dirty="0"/>
          </a:p>
          <a:p>
            <a:pPr marL="457200" indent="-457200">
              <a:buAutoNum type="alphaLcParenR"/>
            </a:pPr>
            <a:r>
              <a:rPr lang="cs-CZ" sz="2000" b="1" dirty="0" smtClean="0"/>
              <a:t>Odříkal básničku jako když bičem mrská.</a:t>
            </a:r>
          </a:p>
          <a:p>
            <a:pPr marL="457200" indent="-457200">
              <a:buAutoNum type="alphaLcParenR"/>
            </a:pPr>
            <a:r>
              <a:rPr lang="cs-CZ" sz="2000" b="1" dirty="0" smtClean="0"/>
              <a:t>Venku lilo jako z konve.</a:t>
            </a:r>
          </a:p>
          <a:p>
            <a:pPr marL="457200" indent="-457200">
              <a:buAutoNum type="alphaLcParenR"/>
            </a:pPr>
            <a:r>
              <a:rPr lang="cs-CZ" sz="2000" b="1" dirty="0" smtClean="0"/>
              <a:t>Tvářil se jako by neuměl do pěti počítat.</a:t>
            </a:r>
          </a:p>
          <a:p>
            <a:pPr marL="457200" indent="-457200">
              <a:buAutoNum type="alphaLcParenR"/>
            </a:pPr>
            <a:r>
              <a:rPr lang="cs-CZ" sz="2000" b="1" dirty="0" smtClean="0"/>
              <a:t>Tvářil se jako čerstvě vyoraná myš.</a:t>
            </a:r>
          </a:p>
          <a:p>
            <a:pPr marL="457200" indent="-457200">
              <a:buAutoNum type="alphaLcParenR"/>
            </a:pPr>
            <a:r>
              <a:rPr lang="cs-CZ" sz="2000" b="1" dirty="0" smtClean="0"/>
              <a:t>Letos jsem u zkoušek dopadl lépe než loni.</a:t>
            </a:r>
          </a:p>
          <a:p>
            <a:pPr marL="457200" indent="-457200">
              <a:buAutoNum type="alphaLcParenR"/>
            </a:pPr>
            <a:r>
              <a:rPr lang="cs-CZ" sz="2000" b="1" dirty="0" smtClean="0"/>
              <a:t>Letos jsou moje známky lepší než byly v minulém roce.</a:t>
            </a:r>
          </a:p>
          <a:p>
            <a:pPr marL="457200" indent="-457200">
              <a:buAutoNum type="alphaLcParenR"/>
            </a:pPr>
            <a:r>
              <a:rPr lang="cs-CZ" sz="2000" b="1" dirty="0" smtClean="0"/>
              <a:t>Obloha byla jako by ji vymaloval.</a:t>
            </a:r>
          </a:p>
          <a:p>
            <a:pPr marL="457200" indent="-457200">
              <a:buAutoNum type="alphaLcParenR"/>
            </a:pPr>
            <a:r>
              <a:rPr lang="cs-CZ" sz="2000" b="1" dirty="0" smtClean="0"/>
              <a:t>Obloha byla jak vymalovaná.</a:t>
            </a:r>
          </a:p>
          <a:p>
            <a:pPr marL="457200" indent="-457200">
              <a:buAutoNum type="alphaLcParenR"/>
            </a:pP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586415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-4500000">
            <a:off x="-314189" y="3401773"/>
            <a:ext cx="3925400" cy="169164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Činnostní učení </a:t>
            </a:r>
            <a:br>
              <a:rPr lang="cs-CZ" dirty="0" smtClean="0"/>
            </a:br>
            <a:r>
              <a:rPr lang="cs-CZ" dirty="0" smtClean="0"/>
              <a:t>pro skupiny</a:t>
            </a:r>
            <a:endParaRPr lang="cs-CZ" dirty="0"/>
          </a:p>
        </p:txBody>
      </p:sp>
      <p:pic>
        <p:nvPicPr>
          <p:cNvPr id="3074" name="Picture 2" descr="C:\Users\ZS SLOVAN\AppData\Local\Microsoft\Windows\Temporary Internet Files\Content.IE5\E1LOR52Q\MC900437575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24744"/>
            <a:ext cx="193675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35896" y="404664"/>
            <a:ext cx="5112568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Určete druhy vedlejších vět</a:t>
            </a:r>
          </a:p>
          <a:p>
            <a:endParaRPr lang="cs-CZ" b="1" dirty="0"/>
          </a:p>
          <a:p>
            <a:pPr marL="342900" indent="-342900">
              <a:buAutoNum type="alphaLcParenR"/>
            </a:pPr>
            <a:r>
              <a:rPr lang="cs-CZ" b="1" dirty="0" smtClean="0"/>
              <a:t>Člověk se citově ochuzuje, žije-li bez barev, zvuků a vůně přírody.</a:t>
            </a:r>
          </a:p>
          <a:p>
            <a:pPr marL="342900" indent="-342900">
              <a:buAutoNum type="alphaLcParenR"/>
            </a:pPr>
            <a:r>
              <a:rPr lang="cs-CZ" b="1" dirty="0" smtClean="0"/>
              <a:t>Můj vztah k domovu se nezměnil, třebaže mě život a čas na čas odvál do různých míst.</a:t>
            </a:r>
          </a:p>
          <a:p>
            <a:pPr marL="342900" indent="-342900">
              <a:buAutoNum type="alphaLcParenR"/>
            </a:pPr>
            <a:r>
              <a:rPr lang="cs-CZ" b="1" dirty="0" smtClean="0"/>
              <a:t>V podvečer, když děda vezl čerstvou trávu na krmení, vylezly si děti na žebřiňák plný zelené trávy.</a:t>
            </a:r>
          </a:p>
          <a:p>
            <a:pPr marL="342900" indent="-342900">
              <a:buAutoNum type="alphaLcParenR"/>
            </a:pPr>
            <a:r>
              <a:rPr lang="cs-CZ" b="1" dirty="0" smtClean="0"/>
              <a:t>Rozevřela jsem okna do kořán, abych pustila dovnitř svěží vzduch.</a:t>
            </a:r>
          </a:p>
          <a:p>
            <a:pPr marL="342900" indent="-342900">
              <a:buAutoNum type="alphaLcParenR"/>
            </a:pPr>
            <a:r>
              <a:rPr lang="cs-CZ" b="1" dirty="0" smtClean="0"/>
              <a:t>Děti křičely, až úplně ochraptěly.</a:t>
            </a:r>
          </a:p>
          <a:p>
            <a:pPr marL="342900" indent="-342900">
              <a:buAutoNum type="alphaLcParenR"/>
            </a:pPr>
            <a:r>
              <a:rPr lang="cs-CZ" b="1" dirty="0" smtClean="0"/>
              <a:t>Na začátku května nám bylo sděleno, že se chystají velké události.</a:t>
            </a:r>
          </a:p>
          <a:p>
            <a:pPr marL="342900" indent="-342900">
              <a:buAutoNum type="alphaLcParenR"/>
            </a:pPr>
            <a:r>
              <a:rPr lang="cs-CZ" b="1" dirty="0" smtClean="0"/>
              <a:t>Už jsme zahlédli vlak, jak mizí v zatáčce.</a:t>
            </a:r>
          </a:p>
          <a:p>
            <a:pPr marL="342900" indent="-342900">
              <a:buAutoNum type="alphaLcParenR"/>
            </a:pPr>
            <a:r>
              <a:rPr lang="cs-CZ" b="1" dirty="0" smtClean="0"/>
              <a:t>Když strýček odjel do ciziny, nic jsme o něm nevěděli.</a:t>
            </a:r>
          </a:p>
          <a:p>
            <a:pPr marL="342900" indent="-342900">
              <a:buAutoNum type="alphaLcParenR"/>
            </a:pPr>
            <a:r>
              <a:rPr lang="cs-CZ" b="1" dirty="0" smtClean="0"/>
              <a:t>Pohladil si bradu, aby zakryl úsměv.</a:t>
            </a:r>
          </a:p>
          <a:p>
            <a:pPr marL="342900" indent="-342900">
              <a:buAutoNum type="alphaLcParenR"/>
            </a:pPr>
            <a:r>
              <a:rPr lang="cs-CZ" b="1" dirty="0" smtClean="0"/>
              <a:t>Měli jsme dojem, že nás Monika vůbec nevnímá.</a:t>
            </a:r>
          </a:p>
          <a:p>
            <a:pPr marL="342900" indent="-342900">
              <a:buAutoNum type="alphaLcParenR"/>
            </a:pPr>
            <a:r>
              <a:rPr lang="cs-CZ" b="1" dirty="0" smtClean="0"/>
              <a:t>Ona je taková, že každému ráda pomůže</a:t>
            </a:r>
            <a:r>
              <a:rPr lang="cs-CZ" dirty="0" smtClean="0"/>
              <a:t>.</a:t>
            </a:r>
          </a:p>
          <a:p>
            <a:pPr marL="342900" indent="-34290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7296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87624" y="764704"/>
            <a:ext cx="272985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www.microsoft.office.cz</a:t>
            </a:r>
            <a:endParaRPr lang="cs-CZ" dirty="0"/>
          </a:p>
        </p:txBody>
      </p:sp>
      <p:pic>
        <p:nvPicPr>
          <p:cNvPr id="2050" name="Picture 2" descr="C:\Users\ZS SLOVAN\AppData\Local\Microsoft\Windows\Temporary Internet Files\Content.IE5\VI01YA77\MC900398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97152"/>
            <a:ext cx="1677924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1260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Pořádek</Template>
  <TotalTime>187</TotalTime>
  <Words>683</Words>
  <Application>Microsoft Office PowerPoint</Application>
  <PresentationFormat>Předvádění na obrazovce (4:3)</PresentationFormat>
  <Paragraphs>97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Kilter</vt:lpstr>
      <vt:lpstr>Prezentace aplikace PowerPoint</vt:lpstr>
      <vt:lpstr>Prezentace aplikace PowerPoint</vt:lpstr>
      <vt:lpstr>Činnostní učení pro jednotlivce </vt:lpstr>
      <vt:lpstr>Činnostní učení pro jednotlivce</vt:lpstr>
      <vt:lpstr>Činnostní učení pro jednotlivce</vt:lpstr>
      <vt:lpstr>Činnostní učení pro jednotlivce</vt:lpstr>
      <vt:lpstr>Činnostní učení pro jednotlivce</vt:lpstr>
      <vt:lpstr>Činnostní učení pro jednotlivce</vt:lpstr>
      <vt:lpstr>Činnostní učení pro jednotlivce</vt:lpstr>
      <vt:lpstr>Činnostní učení  pro skupiny</vt:lpstr>
      <vt:lpstr>Činnostní učení  pro skupiny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ZS SLOVAN</cp:lastModifiedBy>
  <cp:revision>24</cp:revision>
  <dcterms:created xsi:type="dcterms:W3CDTF">2011-10-14T09:00:52Z</dcterms:created>
  <dcterms:modified xsi:type="dcterms:W3CDTF">2013-05-26T09:56:27Z</dcterms:modified>
</cp:coreProperties>
</file>