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9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86EAA-3FEF-4B7D-987E-03FBC7BE0149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745739-4B53-438D-A0E7-6633182AFD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862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745739-4B53-438D-A0E7-6633182AFDB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231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SYNTAX V.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VYTVOŘENÍ:20.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VY_32_INOVACE_47_KM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6509603" cy="25853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Cílová skupina: 8. ročník</a:t>
            </a:r>
          </a:p>
          <a:p>
            <a:r>
              <a:rPr lang="cs-CZ" dirty="0" smtClean="0"/>
              <a:t>Téma: Syntax V.</a:t>
            </a:r>
          </a:p>
          <a:p>
            <a:r>
              <a:rPr lang="cs-CZ" dirty="0" smtClean="0"/>
              <a:t>Cíl: Procvičování učiva – větné členy, souvětí, práce s textem</a:t>
            </a:r>
          </a:p>
          <a:p>
            <a:r>
              <a:rPr lang="cs-CZ" dirty="0" smtClean="0"/>
              <a:t>Pomůcky: psací potřeby, pracovní listy</a:t>
            </a:r>
          </a:p>
          <a:p>
            <a:r>
              <a:rPr lang="cs-CZ" dirty="0" smtClean="0"/>
              <a:t>Pilotáž: Žáci ocenili souhrnné opakování a procvičování</a:t>
            </a:r>
          </a:p>
          <a:p>
            <a:r>
              <a:rPr lang="cs-CZ" dirty="0"/>
              <a:t> </a:t>
            </a:r>
            <a:r>
              <a:rPr lang="cs-CZ" dirty="0" smtClean="0"/>
              <a:t>           syntaktického učiva. Žáky připravujeme na testy</a:t>
            </a:r>
          </a:p>
          <a:p>
            <a:r>
              <a:rPr lang="cs-CZ" dirty="0"/>
              <a:t> </a:t>
            </a:r>
            <a:r>
              <a:rPr lang="cs-CZ" dirty="0" smtClean="0"/>
              <a:t>           a přijímací zkoušky, učíme je pracovat s textem,</a:t>
            </a:r>
          </a:p>
          <a:p>
            <a:r>
              <a:rPr lang="cs-CZ" dirty="0"/>
              <a:t> </a:t>
            </a:r>
            <a:r>
              <a:rPr lang="cs-CZ" dirty="0" smtClean="0"/>
              <a:t>           s formami zadávání úkolů.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50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1321772" y="2978201"/>
            <a:ext cx="5479798" cy="1549468"/>
          </a:xfrm>
        </p:spPr>
        <p:txBody>
          <a:bodyPr>
            <a:normAutofit/>
          </a:bodyPr>
          <a:lstStyle/>
          <a:p>
            <a:r>
              <a:rPr lang="cs-CZ" dirty="0" smtClean="0"/>
              <a:t>Zvýrazněný větný člen nahraď větou: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575204"/>
            <a:ext cx="5256584" cy="4141519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Nohu jsem si zlomil </a:t>
            </a:r>
            <a:r>
              <a:rPr lang="cs-CZ" dirty="0" smtClean="0">
                <a:solidFill>
                  <a:srgbClr val="FF0000"/>
                </a:solidFill>
              </a:rPr>
              <a:t>při lyžování</a:t>
            </a:r>
            <a:r>
              <a:rPr lang="cs-CZ" dirty="0" smtClean="0"/>
              <a:t>.</a:t>
            </a:r>
          </a:p>
          <a:p>
            <a:pPr marL="514350" indent="-514350">
              <a:buAutoNum type="alphaLcParenR"/>
            </a:pPr>
            <a:r>
              <a:rPr lang="cs-CZ" dirty="0" smtClean="0"/>
              <a:t>Odborníci zkoumají </a:t>
            </a:r>
            <a:r>
              <a:rPr lang="cs-CZ" dirty="0" smtClean="0">
                <a:solidFill>
                  <a:srgbClr val="FF0000"/>
                </a:solidFill>
              </a:rPr>
              <a:t>chování zvířat v zajetí</a:t>
            </a:r>
            <a:r>
              <a:rPr lang="cs-CZ" dirty="0" smtClean="0"/>
              <a:t>.</a:t>
            </a:r>
          </a:p>
          <a:p>
            <a:pPr marL="514350" indent="-514350">
              <a:buAutoNum type="alphaLcParenR"/>
            </a:pPr>
            <a:r>
              <a:rPr lang="cs-CZ" dirty="0" smtClean="0"/>
              <a:t>Slíbila nám </a:t>
            </a:r>
            <a:r>
              <a:rPr lang="cs-CZ" dirty="0" smtClean="0">
                <a:solidFill>
                  <a:srgbClr val="FF0000"/>
                </a:solidFill>
              </a:rPr>
              <a:t>napsat nebo zavolat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0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</a:t>
            </a:r>
            <a:endParaRPr lang="cs-CZ" sz="6600" b="1" dirty="0"/>
          </a:p>
        </p:txBody>
      </p:sp>
      <p:pic>
        <p:nvPicPr>
          <p:cNvPr id="1028" name="Picture 4" descr="C:\Users\ZS SLOVAN\AppData\Local\Microsoft\Windows\Temporary Internet Files\Content.IE5\O9Y0Y4A7\MC900434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18573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17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1242430" y="2684394"/>
            <a:ext cx="5512078" cy="2105904"/>
          </a:xfrm>
        </p:spPr>
        <p:txBody>
          <a:bodyPr>
            <a:normAutofit/>
          </a:bodyPr>
          <a:lstStyle/>
          <a:p>
            <a:r>
              <a:rPr lang="cs-CZ" dirty="0" smtClean="0"/>
              <a:t>Najdi podmět a urči, jakým slovním druhem je vyjádřen: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650892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Všichni musí donést do vyučování knihy.</a:t>
            </a:r>
          </a:p>
          <a:p>
            <a:pPr marL="514350" indent="-514350">
              <a:buAutoNum type="alphaLcParenR"/>
            </a:pPr>
            <a:r>
              <a:rPr lang="cs-CZ" dirty="0" smtClean="0"/>
              <a:t>Učit se práci s počítačem je velmi důležité.</a:t>
            </a:r>
          </a:p>
          <a:p>
            <a:pPr marL="514350" indent="-514350">
              <a:buAutoNum type="alphaLcParenR"/>
            </a:pPr>
            <a:r>
              <a:rPr lang="cs-CZ" dirty="0" smtClean="0"/>
              <a:t>Na kostelní věži právě odbila dvanáctá.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2765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</a:t>
            </a:r>
            <a:endParaRPr lang="cs-CZ" sz="6600" b="1" dirty="0"/>
          </a:p>
        </p:txBody>
      </p:sp>
      <p:pic>
        <p:nvPicPr>
          <p:cNvPr id="2050" name="Picture 2" descr="C:\Users\ZS SLOVAN\AppData\Local\Microsoft\Windows\Temporary Internet Files\Content.IE5\UZPWBPH9\MC900435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373216"/>
            <a:ext cx="1860550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6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</a:t>
            </a:r>
            <a:r>
              <a:rPr lang="cs-CZ" dirty="0" smtClean="0">
                <a:solidFill>
                  <a:srgbClr val="FF0000"/>
                </a:solidFill>
              </a:rPr>
              <a:t>zájmena</a:t>
            </a:r>
            <a:r>
              <a:rPr lang="cs-CZ" dirty="0" smtClean="0"/>
              <a:t> a urči jejich </a:t>
            </a:r>
            <a:r>
              <a:rPr lang="cs-CZ" dirty="0" smtClean="0">
                <a:solidFill>
                  <a:srgbClr val="FF0000"/>
                </a:solidFill>
              </a:rPr>
              <a:t>větnou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platnost</a:t>
            </a:r>
            <a:r>
              <a:rPr lang="cs-CZ" dirty="0" smtClean="0"/>
              <a:t> (kterým jsou větným členem)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595491"/>
            <a:ext cx="4658735" cy="5077623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Přišli tam všichni.</a:t>
            </a:r>
          </a:p>
          <a:p>
            <a:pPr marL="514350" indent="-514350">
              <a:buAutoNum type="alphaLcParenR"/>
            </a:pPr>
            <a:r>
              <a:rPr lang="cs-CZ" dirty="0" smtClean="0"/>
              <a:t>Každý z nás se těšil na večírek.</a:t>
            </a:r>
          </a:p>
          <a:p>
            <a:pPr marL="514350" indent="-514350">
              <a:buAutoNum type="alphaLcParenR"/>
            </a:pPr>
            <a:r>
              <a:rPr lang="cs-CZ" dirty="0" smtClean="0"/>
              <a:t>Uviděl jsem v dálce komín, který znečišťoval celé okolí.</a:t>
            </a:r>
          </a:p>
          <a:p>
            <a:pPr marL="514350" indent="-514350">
              <a:buAutoNum type="alphaLcParenR"/>
            </a:pPr>
            <a:r>
              <a:rPr lang="cs-CZ" dirty="0" smtClean="0"/>
              <a:t>Naši přátelé nepřijeli.</a:t>
            </a:r>
          </a:p>
          <a:p>
            <a:pPr marL="514350" indent="-514350">
              <a:buAutoNum type="alphaLcParenR"/>
            </a:pPr>
            <a:r>
              <a:rPr lang="cs-CZ" dirty="0" smtClean="0"/>
              <a:t>Ten člověk, kterého jsem znala už pět let, prošel kolem mě bez povšimnutí.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41493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3</a:t>
            </a:r>
          </a:p>
        </p:txBody>
      </p:sp>
      <p:pic>
        <p:nvPicPr>
          <p:cNvPr id="14338" name="Picture 2" descr="C:\Users\ZS SLOVAN\AppData\Local\Microsoft\Windows\Temporary Internet Files\Content.IE5\XZIKAPTA\MC9004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669986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22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5588" y="836712"/>
            <a:ext cx="5495377" cy="50776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všichni – podmět</a:t>
            </a:r>
          </a:p>
          <a:p>
            <a:pPr marL="0" indent="0">
              <a:buNone/>
            </a:pPr>
            <a:r>
              <a:rPr lang="cs-CZ" dirty="0" smtClean="0"/>
              <a:t>každý – podmět</a:t>
            </a:r>
          </a:p>
          <a:p>
            <a:pPr marL="0" indent="0">
              <a:buNone/>
            </a:pPr>
            <a:r>
              <a:rPr lang="cs-CZ" dirty="0" smtClean="0"/>
              <a:t>(z) nás – přívlastek neshodný</a:t>
            </a:r>
          </a:p>
          <a:p>
            <a:pPr marL="0" indent="0">
              <a:buNone/>
            </a:pPr>
            <a:r>
              <a:rPr lang="cs-CZ" dirty="0" smtClean="0"/>
              <a:t>který – podmět</a:t>
            </a:r>
          </a:p>
          <a:p>
            <a:pPr marL="0" indent="0">
              <a:buNone/>
            </a:pPr>
            <a:r>
              <a:rPr lang="cs-CZ" dirty="0" smtClean="0"/>
              <a:t>naši – přívlastek shodný</a:t>
            </a:r>
          </a:p>
          <a:p>
            <a:pPr marL="0" indent="0">
              <a:buNone/>
            </a:pPr>
            <a:r>
              <a:rPr lang="cs-CZ" dirty="0" smtClean="0"/>
              <a:t>kterého – předmět</a:t>
            </a:r>
          </a:p>
          <a:p>
            <a:pPr marL="0" indent="0">
              <a:buNone/>
            </a:pPr>
            <a:r>
              <a:rPr lang="cs-CZ" dirty="0" smtClean="0"/>
              <a:t>(kolem) mě – příslovečné určení </a:t>
            </a:r>
          </a:p>
          <a:p>
            <a:pPr marL="0" indent="0">
              <a:buNone/>
            </a:pPr>
            <a:r>
              <a:rPr lang="cs-CZ" dirty="0" smtClean="0"/>
              <a:t>                    místa</a:t>
            </a:r>
            <a:endParaRPr lang="cs-CZ" dirty="0"/>
          </a:p>
        </p:txBody>
      </p:sp>
      <p:pic>
        <p:nvPicPr>
          <p:cNvPr id="3074" name="Picture 2" descr="C:\Users\ZS SLOVAN\AppData\Local\Microsoft\Windows\Temporary Internet Files\Content.IE5\JO4S3FN5\MC900435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28606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934619" y="2530073"/>
            <a:ext cx="5064953" cy="2318299"/>
          </a:xfrm>
        </p:spPr>
        <p:txBody>
          <a:bodyPr>
            <a:normAutofit/>
          </a:bodyPr>
          <a:lstStyle/>
          <a:p>
            <a:r>
              <a:rPr lang="cs-CZ" dirty="0" smtClean="0"/>
              <a:t>Kterým </a:t>
            </a:r>
            <a:r>
              <a:rPr lang="cs-CZ" dirty="0" smtClean="0">
                <a:solidFill>
                  <a:srgbClr val="FF0000"/>
                </a:solidFill>
              </a:rPr>
              <a:t>větným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členem</a:t>
            </a:r>
            <a:r>
              <a:rPr lang="cs-CZ" dirty="0" smtClean="0"/>
              <a:t> je ve větách tvar </a:t>
            </a:r>
            <a:r>
              <a:rPr lang="cs-CZ" dirty="0" smtClean="0">
                <a:solidFill>
                  <a:srgbClr val="FF0000"/>
                </a:solidFill>
              </a:rPr>
              <a:t>jíst: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127468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Jíst je příjemné.</a:t>
            </a:r>
          </a:p>
          <a:p>
            <a:pPr marL="514350" indent="-514350">
              <a:buAutoNum type="alphaLcParenR"/>
            </a:pPr>
            <a:r>
              <a:rPr lang="cs-CZ" dirty="0" smtClean="0"/>
              <a:t>Tatínek mi nakázal jíst.</a:t>
            </a:r>
          </a:p>
          <a:p>
            <a:pPr marL="514350" indent="-514350">
              <a:buAutoNum type="alphaLcParenR"/>
            </a:pPr>
            <a:r>
              <a:rPr lang="cs-CZ" dirty="0" smtClean="0"/>
              <a:t>Byl tak rozrušen, že nemohl jíst.</a:t>
            </a:r>
          </a:p>
          <a:p>
            <a:pPr marL="514350" indent="-514350">
              <a:buAutoNum type="alphaLcParenR"/>
            </a:pPr>
            <a:r>
              <a:rPr lang="cs-CZ" dirty="0" smtClean="0"/>
              <a:t>Hned jak se vrátil domů, pospíchal jíst.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85559" y="19472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</a:t>
            </a:r>
            <a:endParaRPr lang="cs-CZ" sz="6600" b="1" dirty="0"/>
          </a:p>
        </p:txBody>
      </p:sp>
      <p:pic>
        <p:nvPicPr>
          <p:cNvPr id="4099" name="Picture 3" descr="C:\Users\ZS SLOVAN\AppData\Local\Microsoft\Windows\Temporary Internet Files\Content.IE5\L64688HW\MC900440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8288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47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692696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podmět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předmět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přísudek (tvořený slovesem modálním moci a infinitivem jíst)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příslovečné určení účelu.</a:t>
            </a:r>
            <a:endParaRPr lang="cs-CZ" dirty="0"/>
          </a:p>
        </p:txBody>
      </p:sp>
      <p:pic>
        <p:nvPicPr>
          <p:cNvPr id="5122" name="Picture 2" descr="C:\Users\ZS SLOVAN\AppData\Local\Microsoft\Windows\Temporary Internet Files\Content.IE5\JO4S3FN5\MC900435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0320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neshodné přívlastky a změň je na shodné: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584751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V lese bylo slyšet ránu jako hrom.</a:t>
            </a:r>
          </a:p>
          <a:p>
            <a:pPr marL="514350" indent="-514350">
              <a:buAutoNum type="alphaLcParenR"/>
            </a:pPr>
            <a:r>
              <a:rPr lang="cs-CZ" dirty="0" smtClean="0"/>
              <a:t>Cesta nazpátek byla nepříjemná.</a:t>
            </a:r>
          </a:p>
          <a:p>
            <a:pPr marL="514350" indent="-514350">
              <a:buAutoNum type="alphaLcParenR"/>
            </a:pPr>
            <a:r>
              <a:rPr lang="cs-CZ" dirty="0" smtClean="0"/>
              <a:t>Most z kamene odolal povodni.</a:t>
            </a:r>
          </a:p>
          <a:p>
            <a:pPr marL="514350" indent="-514350">
              <a:buAutoNum type="alphaLcParenR"/>
            </a:pPr>
            <a:r>
              <a:rPr lang="cs-CZ" dirty="0" smtClean="0"/>
              <a:t>Nápoj pro občerstvení musí být chladný.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0903" y="30753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</a:t>
            </a:r>
            <a:endParaRPr lang="cs-CZ" sz="6600" b="1" dirty="0"/>
          </a:p>
        </p:txBody>
      </p:sp>
      <p:pic>
        <p:nvPicPr>
          <p:cNvPr id="13316" name="Picture 4" descr="C:\Users\ZS SLOVAN\AppData\Local\Microsoft\Windows\Temporary Internet Files\Content.IE5\I1PRYHK7\MC900434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85184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88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548680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jako hrom – hromovou (silnou)</a:t>
            </a:r>
          </a:p>
          <a:p>
            <a:pPr marL="514350" indent="-514350">
              <a:buAutoNum type="alphaLcParenR"/>
            </a:pPr>
            <a:r>
              <a:rPr lang="cs-CZ" dirty="0" smtClean="0"/>
              <a:t>nazpátek – zpáteční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z kamene – kamenný</a:t>
            </a:r>
          </a:p>
          <a:p>
            <a:pPr marL="514350" indent="-514350">
              <a:buAutoNum type="alphaLcParenR"/>
            </a:pPr>
            <a:r>
              <a:rPr lang="cs-CZ" dirty="0" smtClean="0"/>
              <a:t>pro občerstvení - občerstvující</a:t>
            </a:r>
            <a:endParaRPr lang="cs-CZ" dirty="0"/>
          </a:p>
        </p:txBody>
      </p:sp>
      <p:pic>
        <p:nvPicPr>
          <p:cNvPr id="6146" name="Picture 2" descr="C:\Users\ZS SLOVAN\AppData\Local\Microsoft\Windows\Temporary Internet Files\Content.IE5\JO4S3FN5\MC900435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4555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42247" y="2261674"/>
            <a:ext cx="4638004" cy="2327299"/>
          </a:xfrm>
        </p:spPr>
        <p:txBody>
          <a:bodyPr>
            <a:normAutofit/>
          </a:bodyPr>
          <a:lstStyle/>
          <a:p>
            <a:r>
              <a:rPr lang="cs-CZ" dirty="0" smtClean="0"/>
              <a:t>Ve které větě je nevyjádřený subjekt?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116632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Ale on se jen vymlouvá.</a:t>
            </a:r>
          </a:p>
          <a:p>
            <a:pPr marL="514350" indent="-514350">
              <a:buAutoNum type="alphaLcParenR"/>
            </a:pPr>
            <a:r>
              <a:rPr lang="cs-CZ" dirty="0" smtClean="0"/>
              <a:t>Všichni se těší na výlet.</a:t>
            </a:r>
          </a:p>
          <a:p>
            <a:pPr marL="514350" indent="-514350">
              <a:buAutoNum type="alphaLcParenR"/>
            </a:pPr>
            <a:r>
              <a:rPr lang="cs-CZ" dirty="0" smtClean="0"/>
              <a:t>Ani druzí se nedostavili.</a:t>
            </a:r>
          </a:p>
          <a:p>
            <a:pPr marL="514350" indent="-514350">
              <a:buAutoNum type="alphaLcParenR"/>
            </a:pPr>
            <a:r>
              <a:rPr lang="cs-CZ" dirty="0" smtClean="0"/>
              <a:t>S tebou o tom nechci mluvit.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0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</a:t>
            </a:r>
            <a:endParaRPr lang="cs-CZ" sz="6600" b="1" dirty="0"/>
          </a:p>
        </p:txBody>
      </p:sp>
      <p:pic>
        <p:nvPicPr>
          <p:cNvPr id="7171" name="Picture 3" descr="C:\Users\ZS SLOVAN\AppData\Local\Microsoft\Windows\Temporary Internet Files\Content.IE5\0L0J39M2\MC900435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013176"/>
            <a:ext cx="2009775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78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1111928" y="2726519"/>
            <a:ext cx="5064953" cy="169563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 které větě je predikát jmenný se sponou?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980728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Jeho vlasy se bělaly jako sníh.</a:t>
            </a:r>
          </a:p>
          <a:p>
            <a:pPr marL="514350" indent="-514350">
              <a:buAutoNum type="alphaLcParenR"/>
            </a:pPr>
            <a:r>
              <a:rPr lang="cs-CZ" dirty="0" smtClean="0"/>
              <a:t>Odměnou jí byl bouřlivý potlesk.</a:t>
            </a:r>
          </a:p>
          <a:p>
            <a:pPr marL="514350" indent="-514350">
              <a:buAutoNum type="alphaLcParenR"/>
            </a:pPr>
            <a:r>
              <a:rPr lang="cs-CZ" dirty="0" smtClean="0"/>
              <a:t>Pstruh znamenitě chutná.</a:t>
            </a:r>
          </a:p>
          <a:p>
            <a:pPr marL="514350" indent="-514350">
              <a:buAutoNum type="alphaLcParenR"/>
            </a:pPr>
            <a:r>
              <a:rPr lang="cs-CZ" dirty="0" smtClean="0"/>
              <a:t>Oči zvířete se smaragdově leskly.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0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7</a:t>
            </a:r>
            <a:endParaRPr lang="cs-CZ" sz="6600" b="1" dirty="0"/>
          </a:p>
        </p:txBody>
      </p:sp>
      <p:pic>
        <p:nvPicPr>
          <p:cNvPr id="8195" name="Picture 3" descr="C:\Users\ZS SLOVAN\AppData\Local\Microsoft\Windows\Temporary Internet Files\Content.IE5\L64688HW\MC9004352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32375"/>
            <a:ext cx="14859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70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1235057" y="2925795"/>
            <a:ext cx="5064953" cy="1695631"/>
          </a:xfrm>
        </p:spPr>
        <p:txBody>
          <a:bodyPr/>
          <a:lstStyle/>
          <a:p>
            <a:r>
              <a:rPr lang="cs-CZ" dirty="0" smtClean="0"/>
              <a:t>V dané větě vyhledej predikát: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332656"/>
            <a:ext cx="4658735" cy="507762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Král byl mladý, hezký a celkem rozumný člověk.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byl člověk</a:t>
            </a:r>
          </a:p>
          <a:p>
            <a:pPr marL="514350" indent="-514350">
              <a:buAutoNum type="alphaLcParenR"/>
            </a:pPr>
            <a:r>
              <a:rPr lang="cs-CZ" dirty="0" smtClean="0"/>
              <a:t>byl mladý</a:t>
            </a:r>
          </a:p>
          <a:p>
            <a:pPr marL="514350" indent="-514350">
              <a:buAutoNum type="alphaLcParenR"/>
            </a:pPr>
            <a:r>
              <a:rPr lang="cs-CZ" dirty="0" smtClean="0"/>
              <a:t>byl mladý, hezký a rozumný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0"/>
            <a:ext cx="6799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8</a:t>
            </a:r>
            <a:endParaRPr lang="cs-CZ" sz="6600" b="1" dirty="0"/>
          </a:p>
        </p:txBody>
      </p:sp>
      <p:pic>
        <p:nvPicPr>
          <p:cNvPr id="12291" name="Picture 3" descr="C:\Users\ZS SLOVAN\AppData\Local\Microsoft\Windows\Temporary Internet Files\Content.IE5\E1LOR52Q\MC900425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739" y="4886325"/>
            <a:ext cx="1393825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145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7166316">
            <a:off x="-655736" y="2718457"/>
            <a:ext cx="4134804" cy="1071314"/>
          </a:xfrm>
        </p:spPr>
        <p:txBody>
          <a:bodyPr/>
          <a:lstStyle/>
          <a:p>
            <a:r>
              <a:rPr lang="cs-CZ" dirty="0" smtClean="0"/>
              <a:t>Urči počet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332656"/>
            <a:ext cx="4658735" cy="507762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Děti s hráběmi, lopatkami a igelitovými pytli chodily čistit les.</a:t>
            </a:r>
          </a:p>
          <a:p>
            <a:pPr marL="514350" indent="-514350">
              <a:buAutoNum type="alphaLcParenR"/>
            </a:pPr>
            <a:r>
              <a:rPr lang="cs-CZ" dirty="0" smtClean="0"/>
              <a:t>V ulici, kde se neštěstí stalo, se shromáždilo mnoho lidí.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34220"/>
            <a:ext cx="4571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9</a:t>
            </a:r>
            <a:endParaRPr lang="cs-CZ" sz="6600" b="1" dirty="0"/>
          </a:p>
        </p:txBody>
      </p:sp>
      <p:pic>
        <p:nvPicPr>
          <p:cNvPr id="9219" name="Picture 3" descr="C:\Users\ZS SLOVAN\AppData\Local\Microsoft\Windows\Temporary Internet Files\Content.IE5\XZIKAPTA\MC900435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19399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420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4500000">
            <a:off x="5719576" y="2175822"/>
            <a:ext cx="4280471" cy="1187745"/>
          </a:xfrm>
        </p:spPr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476672"/>
            <a:ext cx="5760640" cy="549907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effectLst/>
                <a:latin typeface="Comic Sans MS" pitchFamily="66" charset="0"/>
              </a:rPr>
              <a:t>Jestliže naleznete mládě volně žijícího živočicha, nedotýkejte se jej a vzdalte se od něho. Z dálky můžete pozorovat, co se bude dít. Jen v případě, že je mládě zraněné nebo nejméně půl dne opuštěné, je vhodné ho odnést.</a:t>
            </a:r>
            <a:endParaRPr lang="cs-CZ" sz="3200" b="1" dirty="0">
              <a:effectLst/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25887" y="5693090"/>
            <a:ext cx="117532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10</a:t>
            </a:r>
            <a:endParaRPr lang="cs-CZ" sz="6600" b="1" dirty="0"/>
          </a:p>
        </p:txBody>
      </p:sp>
      <p:pic>
        <p:nvPicPr>
          <p:cNvPr id="11266" name="Picture 2" descr="C:\Users\ZS SLOVAN\AppData\Local\Microsoft\Windows\Temporary Internet Files\Content.IE5\JO4S3FN5\MC900435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45224"/>
            <a:ext cx="1851025" cy="104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315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5831918" y="2257327"/>
            <a:ext cx="4205920" cy="1064958"/>
          </a:xfrm>
        </p:spPr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3592" y="571054"/>
            <a:ext cx="5104826" cy="5522242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2000" b="1" dirty="0"/>
              <a:t>Z kolika vět se skládá </a:t>
            </a:r>
            <a:r>
              <a:rPr lang="cs-CZ" sz="2000" b="1" dirty="0">
                <a:solidFill>
                  <a:srgbClr val="FF0000"/>
                </a:solidFill>
              </a:rPr>
              <a:t>třetí souvětí</a:t>
            </a:r>
            <a:r>
              <a:rPr lang="cs-CZ" sz="2000" b="1" dirty="0"/>
              <a:t>?</a:t>
            </a:r>
          </a:p>
          <a:p>
            <a:pPr marL="514350" indent="-514350">
              <a:buAutoNum type="alphaLcParenR"/>
            </a:pPr>
            <a:r>
              <a:rPr lang="cs-CZ" sz="2000" b="1" dirty="0"/>
              <a:t>Urči mluvnické kategorie slovesa </a:t>
            </a:r>
            <a:r>
              <a:rPr lang="cs-CZ" sz="2000" b="1" dirty="0" smtClean="0">
                <a:solidFill>
                  <a:srgbClr val="FF0000"/>
                </a:solidFill>
              </a:rPr>
              <a:t>naleznete.</a:t>
            </a:r>
            <a:endParaRPr lang="cs-CZ" sz="2000" b="1" dirty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sz="2000" b="1" dirty="0"/>
              <a:t>Změň způsob tohoto slovesa na </a:t>
            </a:r>
            <a:r>
              <a:rPr lang="cs-CZ" sz="2000" b="1" dirty="0" smtClean="0">
                <a:solidFill>
                  <a:srgbClr val="FF0000"/>
                </a:solidFill>
              </a:rPr>
              <a:t>podmiňovací.</a:t>
            </a:r>
            <a:endParaRPr lang="cs-CZ" sz="2000" b="1" dirty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sz="2000" b="1" dirty="0"/>
              <a:t>Změň tvar slovesa z bodu c) na </a:t>
            </a:r>
            <a:r>
              <a:rPr lang="cs-CZ" sz="2000" b="1" dirty="0">
                <a:solidFill>
                  <a:srgbClr val="FF0000"/>
                </a:solidFill>
              </a:rPr>
              <a:t>první</a:t>
            </a:r>
            <a:r>
              <a:rPr lang="cs-CZ" sz="2000" b="1" dirty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osobu.</a:t>
            </a:r>
            <a:endParaRPr lang="cs-CZ" sz="2000" b="1" dirty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sz="2000" b="1" dirty="0"/>
              <a:t>Urči druh zájmena</a:t>
            </a:r>
            <a:r>
              <a:rPr lang="cs-CZ" sz="2000" b="1" dirty="0">
                <a:solidFill>
                  <a:srgbClr val="FF0000"/>
                </a:solidFill>
              </a:rPr>
              <a:t> jej </a:t>
            </a:r>
            <a:r>
              <a:rPr lang="cs-CZ" sz="2000" b="1" dirty="0"/>
              <a:t>a uveď jeho 1. </a:t>
            </a:r>
            <a:r>
              <a:rPr lang="cs-CZ" sz="2000" b="1" dirty="0" smtClean="0"/>
              <a:t>pád.</a:t>
            </a:r>
            <a:endParaRPr lang="cs-CZ" sz="2000" b="1" dirty="0"/>
          </a:p>
          <a:p>
            <a:pPr marL="514350" indent="-514350">
              <a:buAutoNum type="alphaLcParenR"/>
            </a:pPr>
            <a:r>
              <a:rPr lang="cs-CZ" sz="2000" b="1" dirty="0"/>
              <a:t>Najdi </a:t>
            </a:r>
            <a:r>
              <a:rPr lang="cs-CZ" sz="2000" b="1" dirty="0">
                <a:solidFill>
                  <a:srgbClr val="FF0000"/>
                </a:solidFill>
              </a:rPr>
              <a:t>několikanásobný predikát jmenný se </a:t>
            </a:r>
            <a:r>
              <a:rPr lang="cs-CZ" sz="2000" b="1" dirty="0" smtClean="0">
                <a:solidFill>
                  <a:srgbClr val="FF0000"/>
                </a:solidFill>
              </a:rPr>
              <a:t>sponou.</a:t>
            </a:r>
            <a:endParaRPr lang="cs-CZ" sz="2000" b="1" dirty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sz="2000" b="1" dirty="0"/>
              <a:t>Synonymum k adjektivu </a:t>
            </a:r>
            <a:r>
              <a:rPr lang="cs-CZ" sz="2000" b="1" dirty="0">
                <a:solidFill>
                  <a:srgbClr val="FF0000"/>
                </a:solidFill>
              </a:rPr>
              <a:t>opuštěné</a:t>
            </a:r>
          </a:p>
          <a:p>
            <a:pPr marL="514350" indent="-514350">
              <a:buAutoNum type="alphaLcParenR"/>
            </a:pPr>
            <a:r>
              <a:rPr lang="cs-CZ" sz="2000" b="1" dirty="0"/>
              <a:t>Pojmenuj části slova </a:t>
            </a:r>
            <a:r>
              <a:rPr lang="cs-CZ" sz="2000" b="1" dirty="0">
                <a:solidFill>
                  <a:srgbClr val="FF0000"/>
                </a:solidFill>
              </a:rPr>
              <a:t>o/</a:t>
            </a:r>
            <a:r>
              <a:rPr lang="cs-CZ" sz="2000" b="1" dirty="0" err="1">
                <a:solidFill>
                  <a:srgbClr val="FF0000"/>
                </a:solidFill>
              </a:rPr>
              <a:t>pušt</a:t>
            </a:r>
            <a:r>
              <a:rPr lang="cs-CZ" sz="2000" b="1" dirty="0">
                <a:solidFill>
                  <a:srgbClr val="FF0000"/>
                </a:solidFill>
              </a:rPr>
              <a:t>/</a:t>
            </a:r>
            <a:r>
              <a:rPr lang="cs-CZ" sz="2000" b="1" dirty="0" err="1">
                <a:solidFill>
                  <a:srgbClr val="FF0000"/>
                </a:solidFill>
              </a:rPr>
              <a:t>ěn</a:t>
            </a:r>
            <a:r>
              <a:rPr lang="cs-CZ" sz="2000" b="1" dirty="0">
                <a:solidFill>
                  <a:srgbClr val="FF0000"/>
                </a:solidFill>
              </a:rPr>
              <a:t>/é</a:t>
            </a:r>
          </a:p>
          <a:p>
            <a:pPr marL="514350" indent="-514350">
              <a:buAutoNum type="alphaLcParenR"/>
            </a:pPr>
            <a:r>
              <a:rPr lang="cs-CZ" sz="2000" b="1" dirty="0"/>
              <a:t>Antonymum ke slovu </a:t>
            </a:r>
            <a:r>
              <a:rPr lang="cs-CZ" sz="2000" b="1" dirty="0">
                <a:solidFill>
                  <a:srgbClr val="FF0000"/>
                </a:solidFill>
              </a:rPr>
              <a:t>vzdálit se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728755" y="5708087"/>
            <a:ext cx="117532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10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24198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4500000">
            <a:off x="6192189" y="2516628"/>
            <a:ext cx="2940299" cy="1436159"/>
          </a:xfrm>
        </p:spPr>
        <p:txBody>
          <a:bodyPr/>
          <a:lstStyle/>
          <a:p>
            <a:r>
              <a:rPr lang="cs-CZ" dirty="0" smtClean="0"/>
              <a:t>Řešení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764704"/>
            <a:ext cx="6048672" cy="483983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2 věty</a:t>
            </a:r>
          </a:p>
          <a:p>
            <a:pPr marL="514350" indent="-514350">
              <a:buAutoNum type="alphaLcParenR"/>
            </a:pPr>
            <a:r>
              <a:rPr lang="cs-CZ" dirty="0" smtClean="0"/>
              <a:t>2. os., mn. č., oznam. </a:t>
            </a:r>
            <a:r>
              <a:rPr lang="cs-CZ" dirty="0" err="1"/>
              <a:t>z</a:t>
            </a:r>
            <a:r>
              <a:rPr lang="cs-CZ" dirty="0" err="1" smtClean="0"/>
              <a:t>p</a:t>
            </a:r>
            <a:r>
              <a:rPr lang="cs-CZ" dirty="0" smtClean="0"/>
              <a:t>., přít. čas, vid dokonavý, rod činný</a:t>
            </a:r>
          </a:p>
          <a:p>
            <a:pPr marL="514350" indent="-51435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alezli byste</a:t>
            </a:r>
          </a:p>
          <a:p>
            <a:pPr marL="514350" indent="-51435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alezli bychom</a:t>
            </a:r>
          </a:p>
          <a:p>
            <a:pPr marL="514350" indent="-514350">
              <a:buAutoNum type="alphaLcParenR"/>
            </a:pPr>
            <a:r>
              <a:rPr lang="cs-CZ" dirty="0"/>
              <a:t>o</a:t>
            </a:r>
            <a:r>
              <a:rPr lang="cs-CZ" dirty="0" smtClean="0"/>
              <a:t>n – osobní</a:t>
            </a:r>
          </a:p>
          <a:p>
            <a:pPr marL="514350" indent="-514350"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 zraněné nebo opuštěné</a:t>
            </a:r>
          </a:p>
          <a:p>
            <a:pPr marL="514350" indent="-514350">
              <a:buAutoNum type="alphaLcParenR"/>
            </a:pPr>
            <a:r>
              <a:rPr lang="cs-CZ" dirty="0"/>
              <a:t>o</a:t>
            </a:r>
            <a:r>
              <a:rPr lang="cs-CZ" dirty="0" smtClean="0"/>
              <a:t>siřelé</a:t>
            </a:r>
          </a:p>
          <a:p>
            <a:pPr marL="514350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ředpona/kořen/přípona/koncovka</a:t>
            </a:r>
          </a:p>
          <a:p>
            <a:pPr marL="514350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řiblížit se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10242" name="Picture 2" descr="C:\Users\ZS SLOVAN\AppData\Local\Microsoft\Windows\Temporary Internet Files\Content.IE5\JO4S3FN5\MC900435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672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2781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836712"/>
            <a:ext cx="2729850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Archiv </a:t>
            </a:r>
            <a:r>
              <a:rPr lang="cs-CZ" dirty="0" smtClean="0"/>
              <a:t>autora</a:t>
            </a:r>
          </a:p>
          <a:p>
            <a:r>
              <a:rPr lang="cs-CZ" dirty="0" smtClean="0"/>
              <a:t>Vlastní tvorba</a:t>
            </a:r>
            <a:endParaRPr lang="cs-CZ" dirty="0" smtClean="0"/>
          </a:p>
          <a:p>
            <a:r>
              <a:rPr lang="cs-CZ" dirty="0" smtClean="0"/>
              <a:t>www.microsoft.office.cz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513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277</TotalTime>
  <Words>675</Words>
  <Application>Microsoft Office PowerPoint</Application>
  <PresentationFormat>Předvádění na obrazovce (4:3)</PresentationFormat>
  <Paragraphs>127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Kilter</vt:lpstr>
      <vt:lpstr>Prezentace aplikace PowerPoint</vt:lpstr>
      <vt:lpstr>Prezentace aplikace PowerPoint</vt:lpstr>
      <vt:lpstr>Zvýrazněný větný člen nahraď větou:</vt:lpstr>
      <vt:lpstr>Najdi podmět a urči, jakým slovním druhem je vyjádřen:</vt:lpstr>
      <vt:lpstr>Vyhledej zájmena a urči jejich větnou platnost (kterým jsou větným členem)</vt:lpstr>
      <vt:lpstr>Řešení 3</vt:lpstr>
      <vt:lpstr>Kterým větným členem je ve větách tvar jíst:</vt:lpstr>
      <vt:lpstr>Řešení 4</vt:lpstr>
      <vt:lpstr>Vyhledej neshodné přívlastky a změň je na shodné:</vt:lpstr>
      <vt:lpstr>Řešení 5</vt:lpstr>
      <vt:lpstr>Ve které větě je nevyjádřený subjekt?</vt:lpstr>
      <vt:lpstr>Ve které větě je predikát jmenný se sponou?</vt:lpstr>
      <vt:lpstr>V dané větě vyhledej predikát:</vt:lpstr>
      <vt:lpstr>Urči počet vět:</vt:lpstr>
      <vt:lpstr>Práce s textem</vt:lpstr>
      <vt:lpstr>Práce s textem</vt:lpstr>
      <vt:lpstr>Řešení 10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33</cp:revision>
  <dcterms:created xsi:type="dcterms:W3CDTF">2011-10-14T09:00:52Z</dcterms:created>
  <dcterms:modified xsi:type="dcterms:W3CDTF">2013-05-26T09:58:04Z</dcterms:modified>
</cp:coreProperties>
</file>