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60" r:id="rId4"/>
    <p:sldId id="261" r:id="rId5"/>
    <p:sldId id="262" r:id="rId6"/>
    <p:sldId id="258" r:id="rId7"/>
    <p:sldId id="259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DDAEBE-F02F-4748-BAD6-393ED558C767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B9DAB7-8092-4BBE-95E5-3F28E00E2F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4428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B9DAB7-8092-4BBE-95E5-3F28E00E2FA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7290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</a:t>
            </a:r>
            <a:r>
              <a:rPr lang="cs-CZ" b="1" dirty="0" smtClean="0"/>
              <a:t>ČESKÝ JAZYK</a:t>
            </a:r>
          </a:p>
          <a:p>
            <a:r>
              <a:rPr lang="cs-CZ" dirty="0" smtClean="0"/>
              <a:t>ROČNÍK: </a:t>
            </a:r>
            <a:r>
              <a:rPr lang="cs-CZ" b="1" dirty="0" smtClean="0"/>
              <a:t>8. ROČNÍK</a:t>
            </a:r>
          </a:p>
          <a:p>
            <a:r>
              <a:rPr lang="cs-CZ" dirty="0" smtClean="0"/>
              <a:t>TÉMA:</a:t>
            </a:r>
            <a:r>
              <a:rPr lang="cs-CZ" b="1" dirty="0" smtClean="0"/>
              <a:t>SYNTAX VI.</a:t>
            </a:r>
          </a:p>
          <a:p>
            <a:r>
              <a:rPr lang="cs-CZ" dirty="0" smtClean="0"/>
              <a:t>AUTOR: </a:t>
            </a:r>
            <a:r>
              <a:rPr lang="cs-CZ" b="1" dirty="0" smtClean="0"/>
              <a:t>Mgr. Kateřina Mládková</a:t>
            </a:r>
          </a:p>
          <a:p>
            <a:r>
              <a:rPr lang="cs-CZ" dirty="0" smtClean="0"/>
              <a:t>DATUM VYTVOŘENÍ: </a:t>
            </a:r>
            <a:r>
              <a:rPr lang="cs-CZ" b="1" dirty="0" smtClean="0"/>
              <a:t>21. 8. 2012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VY_32_INOVACE_48_KM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563888" y="764704"/>
            <a:ext cx="489654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/>
              <a:t>Anotace</a:t>
            </a:r>
          </a:p>
          <a:p>
            <a:r>
              <a:rPr lang="cs-CZ" sz="2000" b="1" dirty="0"/>
              <a:t>Cílová skupina: 8. </a:t>
            </a:r>
            <a:r>
              <a:rPr lang="cs-CZ" sz="2000" b="1" dirty="0" smtClean="0"/>
              <a:t>ročník</a:t>
            </a:r>
          </a:p>
          <a:p>
            <a:r>
              <a:rPr lang="cs-CZ" sz="2000" b="1" dirty="0" smtClean="0"/>
              <a:t>Téma</a:t>
            </a:r>
            <a:r>
              <a:rPr lang="cs-CZ" sz="2000" b="1" dirty="0"/>
              <a:t>: Syntax </a:t>
            </a:r>
            <a:r>
              <a:rPr lang="cs-CZ" sz="2000" b="1" dirty="0" smtClean="0"/>
              <a:t>VI.</a:t>
            </a:r>
            <a:endParaRPr lang="cs-CZ" sz="2000" b="1" dirty="0"/>
          </a:p>
          <a:p>
            <a:r>
              <a:rPr lang="cs-CZ" sz="2000" b="1" dirty="0"/>
              <a:t>Cíl: Procvičování učiva </a:t>
            </a:r>
            <a:r>
              <a:rPr lang="cs-CZ" sz="2000" b="1" dirty="0" smtClean="0"/>
              <a:t>– složitější souvětí, </a:t>
            </a:r>
            <a:r>
              <a:rPr lang="cs-CZ" sz="2000" b="1" dirty="0"/>
              <a:t>práce s textem</a:t>
            </a:r>
          </a:p>
          <a:p>
            <a:r>
              <a:rPr lang="cs-CZ" sz="2000" b="1" dirty="0"/>
              <a:t>Pomůcky: psací potřeby, pracovní listy</a:t>
            </a:r>
          </a:p>
          <a:p>
            <a:r>
              <a:rPr lang="cs-CZ" sz="2000" b="1" dirty="0"/>
              <a:t>Pilotáž: Žáci ocenili souhrnné opakování a </a:t>
            </a:r>
            <a:r>
              <a:rPr lang="cs-CZ" sz="2000" b="1" dirty="0" smtClean="0"/>
              <a:t>procvičování syntaktického </a:t>
            </a:r>
            <a:r>
              <a:rPr lang="cs-CZ" sz="2000" b="1" dirty="0"/>
              <a:t>učiva</a:t>
            </a:r>
            <a:r>
              <a:rPr lang="cs-CZ" sz="2000" b="1" dirty="0" smtClean="0"/>
              <a:t>. Prezentace ověřuje schopnost žáků rozlišovat souvětí souřadné a podřadné, klade důraz na rozlišování spojovacích výrazů, správné doplňování interpunkce. Doporučuji, aby cvičení 2 vypracovávali žáci ve skupinách (2-4 žáci</a:t>
            </a:r>
            <a:r>
              <a:rPr lang="cs-CZ" sz="2000" b="1" dirty="0" smtClean="0"/>
              <a:t>). 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19678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91550" cy="674713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Rozcvička – tvoř souvětí souřadné a urči poměry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800" b="1" dirty="0" smtClean="0"/>
              <a:t>1H a 2H,potom 3H</a:t>
            </a:r>
          </a:p>
          <a:p>
            <a:r>
              <a:rPr lang="cs-CZ" sz="2800" b="1" dirty="0" smtClean="0"/>
              <a:t>1H, ba dokonce 2H</a:t>
            </a:r>
          </a:p>
          <a:p>
            <a:r>
              <a:rPr lang="cs-CZ" sz="2800" b="1" dirty="0" smtClean="0"/>
              <a:t>Hned 1H, hned 2H</a:t>
            </a:r>
          </a:p>
          <a:p>
            <a:r>
              <a:rPr lang="cs-CZ" sz="2800" b="1" dirty="0" smtClean="0"/>
              <a:t>1H, ale 2H</a:t>
            </a:r>
          </a:p>
          <a:p>
            <a:r>
              <a:rPr lang="cs-CZ" sz="2800" b="1" dirty="0" smtClean="0"/>
              <a:t>1H, vždyť 2H</a:t>
            </a:r>
          </a:p>
          <a:p>
            <a:r>
              <a:rPr lang="cs-CZ" sz="2800" b="1" dirty="0" smtClean="0"/>
              <a:t>1H, a proto 2H</a:t>
            </a:r>
          </a:p>
          <a:p>
            <a:r>
              <a:rPr lang="cs-CZ" sz="2800" b="1" dirty="0" smtClean="0"/>
              <a:t>Nejenže 1H, ale 2H</a:t>
            </a:r>
          </a:p>
          <a:p>
            <a:r>
              <a:rPr lang="cs-CZ" sz="2800" b="1" dirty="0" smtClean="0"/>
              <a:t>Jednak 1H, jednak 2H</a:t>
            </a:r>
          </a:p>
          <a:p>
            <a:r>
              <a:rPr lang="cs-CZ" sz="2800" b="1" dirty="0" smtClean="0"/>
              <a:t>1H, také 2H, ale 3H, neboť 4H</a:t>
            </a:r>
          </a:p>
          <a:p>
            <a:r>
              <a:rPr lang="cs-CZ" sz="2800" b="1" dirty="0" smtClean="0"/>
              <a:t>Buď 1H, nebo 2H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6838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6225" y="116632"/>
            <a:ext cx="8591550" cy="172819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Cvičení 1 - významový poměr mezi větami hlavními vyjádřete pomocí spojovacích výrazů (spojte věty spojkami SS) a poměr VH určete: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2060848"/>
            <a:ext cx="8595360" cy="338437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Matka mlčela, ona se nikdy neukvapila.</a:t>
            </a:r>
          </a:p>
          <a:p>
            <a:r>
              <a:rPr lang="cs-CZ" sz="3200" b="1" dirty="0" smtClean="0"/>
              <a:t>Zásoba vzduchu nestačí, vzduch se musí doplňovat a čistit.</a:t>
            </a:r>
          </a:p>
          <a:p>
            <a:r>
              <a:rPr lang="cs-CZ" sz="3200" b="1" dirty="0" smtClean="0"/>
              <a:t>Ráno jsem tatínka neviděl, byl ve městě.</a:t>
            </a:r>
          </a:p>
          <a:p>
            <a:r>
              <a:rPr lang="cs-CZ" sz="3200" b="1" dirty="0" smtClean="0"/>
              <a:t>Nepracujeme jen pro sebe, máme na mysli i dobro celku.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5553744"/>
            <a:ext cx="7811306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Vzájemný významový poměr vět v souvětí souřadných </a:t>
            </a:r>
          </a:p>
          <a:p>
            <a:r>
              <a:rPr lang="cs-CZ" sz="2400" b="1" dirty="0">
                <a:latin typeface="Franklin Gothic Book"/>
              </a:rPr>
              <a:t>►</a:t>
            </a:r>
            <a:r>
              <a:rPr lang="cs-CZ" sz="2400" b="1" dirty="0" smtClean="0"/>
              <a:t>věty mohou být odděleny pouze čárkou</a:t>
            </a:r>
          </a:p>
          <a:p>
            <a:r>
              <a:rPr lang="cs-CZ" sz="2400" b="1" dirty="0" smtClean="0">
                <a:latin typeface="Franklin Gothic Book"/>
              </a:rPr>
              <a:t>►</a:t>
            </a:r>
            <a:r>
              <a:rPr lang="cs-CZ" sz="2400" b="1" dirty="0" smtClean="0"/>
              <a:t>poměr může být různý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89177" y="6149184"/>
            <a:ext cx="1754006" cy="58477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pamatuj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18596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3503687" cy="674713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Řešení cvičení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812" y="1124744"/>
            <a:ext cx="8950676" cy="4937760"/>
          </a:xfrm>
        </p:spPr>
        <p:txBody>
          <a:bodyPr/>
          <a:lstStyle/>
          <a:p>
            <a:r>
              <a:rPr lang="cs-CZ" b="1" dirty="0" smtClean="0"/>
              <a:t>Důvodový (příčinný) – neboť, vždyť, totiž</a:t>
            </a:r>
          </a:p>
          <a:p>
            <a:r>
              <a:rPr lang="cs-CZ" b="1" dirty="0" smtClean="0"/>
              <a:t>Důsledkový – proto, tedy, tudíž, tak, a proto, a tedy, a tudíž, a tak</a:t>
            </a:r>
          </a:p>
          <a:p>
            <a:r>
              <a:rPr lang="cs-CZ" b="1" dirty="0" smtClean="0"/>
              <a:t>Důvodový (příčinný) – neboť, vždyť, totiž</a:t>
            </a:r>
          </a:p>
          <a:p>
            <a:r>
              <a:rPr lang="cs-CZ" b="1" dirty="0" smtClean="0"/>
              <a:t>Odporovací – ale však, avšak</a:t>
            </a:r>
          </a:p>
          <a:p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latin typeface="Comic Sans MS" pitchFamily="66" charset="0"/>
              </a:rPr>
              <a:t>Matka mlčela,</a:t>
            </a: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 neboť </a:t>
            </a:r>
            <a:r>
              <a:rPr lang="cs-CZ" b="1" dirty="0" smtClean="0">
                <a:latin typeface="Comic Sans MS" pitchFamily="66" charset="0"/>
              </a:rPr>
              <a:t>se nikdy neukvapila.</a:t>
            </a:r>
          </a:p>
          <a:p>
            <a:pPr marL="0" indent="0">
              <a:buNone/>
            </a:pPr>
            <a:r>
              <a:rPr lang="cs-CZ" b="1" dirty="0" smtClean="0">
                <a:latin typeface="Comic Sans MS" pitchFamily="66" charset="0"/>
              </a:rPr>
              <a:t>Zásoba vzduchu nestačí, </a:t>
            </a: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a proto </a:t>
            </a:r>
            <a:r>
              <a:rPr lang="cs-CZ" b="1" dirty="0" smtClean="0">
                <a:latin typeface="Comic Sans MS" pitchFamily="66" charset="0"/>
              </a:rPr>
              <a:t>se musí vzduch doplňovat a čisti.</a:t>
            </a:r>
          </a:p>
          <a:p>
            <a:pPr marL="0" indent="0">
              <a:buNone/>
            </a:pPr>
            <a:r>
              <a:rPr lang="cs-CZ" b="1" dirty="0" smtClean="0">
                <a:latin typeface="Comic Sans MS" pitchFamily="66" charset="0"/>
              </a:rPr>
              <a:t>Ráno jsem tatínka neviděl, byl </a:t>
            </a: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totiž</a:t>
            </a:r>
            <a:r>
              <a:rPr lang="cs-CZ" b="1" dirty="0" smtClean="0">
                <a:latin typeface="Comic Sans MS" pitchFamily="66" charset="0"/>
              </a:rPr>
              <a:t> ve městě.</a:t>
            </a:r>
          </a:p>
          <a:p>
            <a:pPr marL="0" indent="0">
              <a:buNone/>
            </a:pPr>
            <a:r>
              <a:rPr lang="cs-CZ" b="1" dirty="0" smtClean="0">
                <a:latin typeface="Comic Sans MS" pitchFamily="66" charset="0"/>
              </a:rPr>
              <a:t>Nepracujeme jen pro sebe, </a:t>
            </a: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ale</a:t>
            </a:r>
            <a:r>
              <a:rPr lang="cs-CZ" b="1" dirty="0" smtClean="0">
                <a:latin typeface="Comic Sans MS" pitchFamily="66" charset="0"/>
              </a:rPr>
              <a:t> máme na mysli i dobro celku.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9744667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Cvičení 2– urči počet vět v souvětí, věty hlavní a vedlejší, druhy VV a významové poměry: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323528" y="1484784"/>
            <a:ext cx="8595360" cy="4937760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Ondřej měl mladšího bratříčka rád, ale dnes ho hlídat nechtěl, protože měl domluvenou schůzku s kamarádem.</a:t>
            </a:r>
          </a:p>
          <a:p>
            <a:r>
              <a:rPr lang="cs-CZ" b="1" dirty="0" smtClean="0"/>
              <a:t>Umínil jsem si, že za špatného počasí zůstanu raději doma, abych náhodou nezabloudil.</a:t>
            </a:r>
          </a:p>
          <a:p>
            <a:r>
              <a:rPr lang="cs-CZ" b="1" dirty="0" smtClean="0"/>
              <a:t>Připravili jsme si večeři, posadili se na balvany na břeh a čekali jsme na noc.</a:t>
            </a:r>
          </a:p>
          <a:p>
            <a:r>
              <a:rPr lang="cs-CZ" b="1" dirty="0" smtClean="0"/>
              <a:t>Ještě před tím, než jsme dorazili ke břehu, spatřili jsme malířův příbytek, který nám připadal dosti podivný.</a:t>
            </a:r>
          </a:p>
          <a:p>
            <a:r>
              <a:rPr lang="cs-CZ" b="1" dirty="0" smtClean="0"/>
              <a:t>Po okrajích cesty, která voněla pískem, rostly mezi suchými travinami sedmikrásky a voněla mateřídouška.</a:t>
            </a:r>
          </a:p>
          <a:p>
            <a:r>
              <a:rPr lang="cs-CZ" b="1" dirty="0" smtClean="0"/>
              <a:t>Často slýcháme povídat, že dříve byla voda v řekách čistší, protože nebylo tolik továren.</a:t>
            </a:r>
          </a:p>
          <a:p>
            <a:r>
              <a:rPr lang="cs-CZ" b="1" dirty="0" smtClean="0"/>
              <a:t>Než jsme došli k táboru, začal padat sníh a vločky se hustě sypaly mezi borovice.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398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3287663" cy="674713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Řešení cvičení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z="2800" b="1" dirty="0" smtClean="0"/>
              <a:t>1H, ale 2H odporovací, protože 3V příčinná</a:t>
            </a:r>
          </a:p>
          <a:p>
            <a:r>
              <a:rPr lang="cs-CZ" sz="2800" b="1" dirty="0" smtClean="0"/>
              <a:t>1H, že 2V předmětná, abych 3V účelová</a:t>
            </a:r>
          </a:p>
          <a:p>
            <a:r>
              <a:rPr lang="cs-CZ" sz="2800" b="1" dirty="0" smtClean="0"/>
              <a:t>1H, 2H a 3H slučovací poměry</a:t>
            </a:r>
          </a:p>
          <a:p>
            <a:r>
              <a:rPr lang="cs-CZ" sz="2800" b="1" dirty="0" smtClean="0"/>
              <a:t>1Ha, než 2V časová, 1Hb, který 3V přívlastková</a:t>
            </a:r>
          </a:p>
          <a:p>
            <a:r>
              <a:rPr lang="cs-CZ" sz="2800" b="1" dirty="0" smtClean="0"/>
              <a:t>1Ha, která 2V přívlastková, 1Hb a 3H slučovací</a:t>
            </a:r>
          </a:p>
          <a:p>
            <a:r>
              <a:rPr lang="cs-CZ" sz="2800" b="1" dirty="0" smtClean="0"/>
              <a:t>1H, že 2V předmětná, protože 3V příčinná</a:t>
            </a:r>
          </a:p>
          <a:p>
            <a:r>
              <a:rPr lang="cs-CZ" sz="2800" b="1" dirty="0" smtClean="0"/>
              <a:t>Než 1V časová, 2H a 3H slučovací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9025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7464127" cy="746721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Cvičení 3 – práce se souvětím, stylizace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latin typeface="Comic Sans MS" pitchFamily="66" charset="0"/>
              </a:rPr>
              <a:t>Když jsem se vracel z nákupu, uviděl jsem kočku, jak leze přes plot.</a:t>
            </a:r>
          </a:p>
          <a:p>
            <a:pPr marL="0" indent="0">
              <a:buNone/>
            </a:pPr>
            <a:endParaRPr lang="cs-CZ" sz="3200" b="1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�</a:t>
            </a:r>
            <a:r>
              <a:rPr lang="cs-CZ" sz="2800" b="1" dirty="0" smtClean="0">
                <a:solidFill>
                  <a:srgbClr val="FF0000"/>
                </a:solidFill>
              </a:rPr>
              <a:t>Určete druh souvětí a druhy jednotlivých vět.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�</a:t>
            </a:r>
            <a:r>
              <a:rPr lang="cs-CZ" sz="2800" b="1" dirty="0" smtClean="0">
                <a:solidFill>
                  <a:srgbClr val="FF0000"/>
                </a:solidFill>
              </a:rPr>
              <a:t>Přestylizujte souvětí tak, aby třetí věta byla: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  a) VV přívlastková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b) VV předmětná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  c) nahrazena větným členem (uveďte kterým)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10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3287663" cy="746721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Řešení cvičení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√</a:t>
            </a:r>
            <a:r>
              <a:rPr lang="cs-CZ" sz="2800" b="1" dirty="0" smtClean="0">
                <a:latin typeface="Verdana"/>
                <a:ea typeface="Verdana"/>
                <a:cs typeface="Verdana"/>
              </a:rPr>
              <a:t> </a:t>
            </a:r>
            <a:r>
              <a:rPr lang="cs-CZ" sz="2800" b="1" dirty="0" smtClean="0"/>
              <a:t>Souvětí podřadné (SP): Když 1V časová, 2H, jak 3V doplňková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√ </a:t>
            </a:r>
            <a:r>
              <a:rPr lang="cs-CZ" sz="2800" b="1" dirty="0" smtClean="0"/>
              <a:t>Když jsem se vracel z nákupu uviděl jsem kočku, která lezla přes  plot.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√</a:t>
            </a:r>
            <a:r>
              <a:rPr lang="cs-CZ" sz="2800" b="1" dirty="0" smtClean="0">
                <a:latin typeface="Verdana"/>
                <a:ea typeface="Verdana"/>
                <a:cs typeface="Verdana"/>
              </a:rPr>
              <a:t> </a:t>
            </a:r>
            <a:r>
              <a:rPr lang="cs-CZ" sz="2800" b="1" dirty="0" smtClean="0"/>
              <a:t>Když jsem se vracel z nákupu, uviděl jsem, jak (nějaká) kočka leze/lezla přes plot.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√</a:t>
            </a:r>
            <a:r>
              <a:rPr lang="cs-CZ" sz="2800" b="1" dirty="0" smtClean="0">
                <a:latin typeface="Verdana"/>
                <a:ea typeface="Verdana"/>
                <a:cs typeface="Verdana"/>
              </a:rPr>
              <a:t> </a:t>
            </a:r>
            <a:r>
              <a:rPr lang="cs-CZ" sz="2800" b="1" dirty="0" smtClean="0"/>
              <a:t>Když jsem se vracel z nákupu, uviděl jsem (nějakou) kočku lézt přes plot. (lézt – doplněk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96803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91550" cy="280831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Cvičení 4 – doplň v souvětí interpunkci. Je-li více možností, uveď je všechny a vysvětli, jak se od sebe vzniklá souvětí významem liší.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3212976"/>
            <a:ext cx="7416824" cy="2520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b="1" dirty="0" smtClean="0">
                <a:latin typeface="Comic Sans MS" pitchFamily="66" charset="0"/>
              </a:rPr>
              <a:t>Chodili jsme po ateliérech v nichž filmaři natáčeli až do večera.</a:t>
            </a:r>
            <a:endParaRPr lang="cs-CZ" sz="4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1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3215655" cy="746721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Řešení cvičení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434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√</a:t>
            </a:r>
            <a:r>
              <a:rPr lang="cs-CZ" sz="2800" b="1" dirty="0" smtClean="0">
                <a:solidFill>
                  <a:srgbClr val="FFFF00"/>
                </a:solidFill>
                <a:latin typeface="Verdana"/>
                <a:ea typeface="Verdana"/>
                <a:cs typeface="Verdana"/>
              </a:rPr>
              <a:t> </a:t>
            </a:r>
            <a:r>
              <a:rPr lang="cs-CZ" sz="2800" b="1" dirty="0" smtClean="0"/>
              <a:t>Chodili jsme po ateliérech, v nichž filmaři natáčeli až do večera.</a:t>
            </a:r>
          </a:p>
          <a:p>
            <a:pPr marL="0" indent="0">
              <a:buNone/>
            </a:pPr>
            <a:r>
              <a:rPr lang="cs-CZ" sz="2800" b="1" dirty="0" smtClean="0"/>
              <a:t>(tj. práce filmařů trvala až do večera)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√</a:t>
            </a:r>
            <a:r>
              <a:rPr lang="cs-CZ" sz="2800" b="1" dirty="0" smtClean="0">
                <a:solidFill>
                  <a:srgbClr val="FFFF00"/>
                </a:solidFill>
                <a:latin typeface="Verdana"/>
                <a:ea typeface="Verdana"/>
                <a:cs typeface="Verdana"/>
              </a:rPr>
              <a:t> </a:t>
            </a:r>
            <a:r>
              <a:rPr lang="cs-CZ" sz="2800" b="1" dirty="0" smtClean="0"/>
              <a:t>Chodili jsme po ateliérech, v nichž filmaři natáčeli, až do večera.</a:t>
            </a:r>
          </a:p>
          <a:p>
            <a:pPr marL="0" indent="0">
              <a:buNone/>
            </a:pPr>
            <a:r>
              <a:rPr lang="cs-CZ" sz="2800" b="1" dirty="0" smtClean="0"/>
              <a:t>(tj. naše návštěva v ateliérech, v nichž se právě natáčelo, trvala až do večera)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5969783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824167" cy="746721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Cvičení 5 – přečti si a pracuj se souvětím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869680" cy="4937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>
                <a:latin typeface="Comic Sans MS" pitchFamily="66" charset="0"/>
              </a:rPr>
              <a:t>Přijde čas že se zima zeptá cos dělal v létě.</a:t>
            </a:r>
          </a:p>
          <a:p>
            <a:pPr marL="0" indent="0">
              <a:buNone/>
            </a:pPr>
            <a:endParaRPr lang="cs-CZ" sz="4000" b="1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�</a:t>
            </a:r>
            <a:r>
              <a:rPr lang="cs-CZ" sz="3200" b="1" dirty="0" smtClean="0"/>
              <a:t>V souvětí doplň interpunkci.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�</a:t>
            </a:r>
            <a:r>
              <a:rPr lang="cs-CZ" sz="3200" b="1" dirty="0" smtClean="0"/>
              <a:t>Urči počet vět, označ VH a VV, urči druh VV.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�</a:t>
            </a:r>
            <a:r>
              <a:rPr lang="cs-CZ" sz="3200" b="1" dirty="0" smtClean="0"/>
              <a:t>Uprav větu hlavní tak, aby se z druhé věty  stala jednou VV podmětná, jednou VV předmětná.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25524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3287663" cy="674713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Řešení cvičení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√</a:t>
            </a:r>
            <a:r>
              <a:rPr lang="cs-CZ" sz="3200" b="1" dirty="0" smtClean="0">
                <a:latin typeface="Verdana"/>
                <a:ea typeface="Verdana"/>
                <a:cs typeface="Verdana"/>
              </a:rPr>
              <a:t> </a:t>
            </a:r>
            <a:r>
              <a:rPr lang="cs-CZ" sz="3200" b="1" dirty="0" smtClean="0"/>
              <a:t>Přijde čas, že se zima zeptá, cos dělal v létě.</a:t>
            </a:r>
          </a:p>
          <a:p>
            <a:pPr marL="0" indent="0">
              <a:buNone/>
            </a:pPr>
            <a:endParaRPr lang="cs-CZ" sz="3200" b="1" dirty="0"/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√</a:t>
            </a:r>
            <a:r>
              <a:rPr lang="cs-CZ" sz="3200" b="1" dirty="0" smtClean="0">
                <a:latin typeface="Verdana"/>
                <a:ea typeface="Verdana"/>
                <a:cs typeface="Verdana"/>
              </a:rPr>
              <a:t> </a:t>
            </a:r>
            <a:r>
              <a:rPr lang="cs-CZ" sz="3200" b="1" dirty="0" smtClean="0"/>
              <a:t>SP (3 věty): 1H, že 2V přívlastková, cos 3V předmětná</a:t>
            </a:r>
          </a:p>
          <a:p>
            <a:pPr marL="0" indent="0">
              <a:buNone/>
            </a:pPr>
            <a:endParaRPr lang="cs-CZ" sz="3200" b="1" dirty="0"/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Verdana"/>
                <a:ea typeface="Verdana"/>
                <a:cs typeface="Verdana"/>
              </a:rPr>
              <a:t>√</a:t>
            </a:r>
            <a:r>
              <a:rPr lang="cs-CZ" sz="3200" b="1" dirty="0" smtClean="0">
                <a:latin typeface="Verdana"/>
                <a:ea typeface="Verdana"/>
                <a:cs typeface="Verdana"/>
              </a:rPr>
              <a:t> </a:t>
            </a:r>
            <a:r>
              <a:rPr lang="cs-CZ" sz="3200" b="1" dirty="0" smtClean="0"/>
              <a:t>Stane se /Přihodí se, že … - podmětná</a:t>
            </a:r>
          </a:p>
          <a:p>
            <a:pPr marL="0" indent="0">
              <a:buNone/>
            </a:pPr>
            <a:r>
              <a:rPr lang="cs-CZ" sz="3200" b="1" dirty="0" smtClean="0"/>
              <a:t>Dojde k tomu, že …. - předmětná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9450482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563888" y="692696"/>
            <a:ext cx="5120640" cy="1581150"/>
          </a:xfrm>
        </p:spPr>
        <p:txBody>
          <a:bodyPr/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018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TC101790493[[fn=Malé pracoviště, domácnost (SoHo)]]</Template>
  <TotalTime>171</TotalTime>
  <Words>941</Words>
  <Application>Microsoft Office PowerPoint</Application>
  <PresentationFormat>Předvádění na obrazovce (4:3)</PresentationFormat>
  <Paragraphs>115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Soho</vt:lpstr>
      <vt:lpstr>Prezentace aplikace PowerPoint</vt:lpstr>
      <vt:lpstr>Prezentace aplikace PowerPoint</vt:lpstr>
      <vt:lpstr>Rozcvička – tvoř souvětí souřadné a urči poměry</vt:lpstr>
      <vt:lpstr>Cvičení 1 - významový poměr mezi větami hlavními vyjádřete pomocí spojovacích výrazů (spojte věty spojkami SS) a poměr VH určete:</vt:lpstr>
      <vt:lpstr>Řešení cvičení 1</vt:lpstr>
      <vt:lpstr>Cvičení 2– urči počet vět v souvětí, věty hlavní a vedlejší, druhy VV a významové poměry:</vt:lpstr>
      <vt:lpstr>Řešení cvičení 2</vt:lpstr>
      <vt:lpstr>Cvičení 3 – práce se souvětím, stylizace</vt:lpstr>
      <vt:lpstr>Řešení cvičení 3</vt:lpstr>
      <vt:lpstr>Cvičení 4 – doplň v souvětí interpunkci. Je-li více možností, uveď je všechny a vysvětli, jak se od sebe vzniklá souvětí významem liší.</vt:lpstr>
      <vt:lpstr>Řešení cvičení 4</vt:lpstr>
      <vt:lpstr>Cvičení 5 – přečti si a pracuj se souvětím</vt:lpstr>
      <vt:lpstr>Řešení cvičení 5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 Koláčková</dc:creator>
  <cp:lastModifiedBy>ZS SLOVAN</cp:lastModifiedBy>
  <cp:revision>22</cp:revision>
  <dcterms:created xsi:type="dcterms:W3CDTF">2011-10-14T09:00:52Z</dcterms:created>
  <dcterms:modified xsi:type="dcterms:W3CDTF">2013-05-26T10:02:11Z</dcterms:modified>
</cp:coreProperties>
</file>