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72" r:id="rId8"/>
    <p:sldId id="265" r:id="rId9"/>
    <p:sldId id="266" r:id="rId10"/>
    <p:sldId id="262" r:id="rId11"/>
    <p:sldId id="267" r:id="rId12"/>
    <p:sldId id="268" r:id="rId13"/>
    <p:sldId id="269" r:id="rId14"/>
    <p:sldId id="288" r:id="rId15"/>
    <p:sldId id="289" r:id="rId16"/>
    <p:sldId id="270" r:id="rId17"/>
    <p:sldId id="284" r:id="rId18"/>
    <p:sldId id="286" r:id="rId19"/>
    <p:sldId id="28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5" d="100"/>
        <a:sy n="5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27FFCC-2149-4BAB-A136-7144CF011BAC}" type="doc">
      <dgm:prSet loTypeId="urn:microsoft.com/office/officeart/2005/8/layout/hList3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913F506-3EA2-4519-9211-2ED903895B68}">
      <dgm:prSet phldrT="[Text]"/>
      <dgm:spPr/>
      <dgm:t>
        <a:bodyPr/>
        <a:lstStyle/>
        <a:p>
          <a:r>
            <a:rPr lang="cs-CZ" dirty="0" smtClean="0"/>
            <a:t>Literární druhy</a:t>
          </a:r>
          <a:endParaRPr lang="cs-CZ" dirty="0"/>
        </a:p>
      </dgm:t>
    </dgm:pt>
    <dgm:pt modelId="{ACA96CF9-98B3-4526-95C1-6A490ABF2F7A}" type="parTrans" cxnId="{B4464CC8-7755-4A64-80FF-82A7DC074BC4}">
      <dgm:prSet/>
      <dgm:spPr/>
      <dgm:t>
        <a:bodyPr/>
        <a:lstStyle/>
        <a:p>
          <a:endParaRPr lang="cs-CZ"/>
        </a:p>
      </dgm:t>
    </dgm:pt>
    <dgm:pt modelId="{F5837527-69FC-4371-BC65-398BAD77848A}" type="sibTrans" cxnId="{B4464CC8-7755-4A64-80FF-82A7DC074BC4}">
      <dgm:prSet/>
      <dgm:spPr/>
      <dgm:t>
        <a:bodyPr/>
        <a:lstStyle/>
        <a:p>
          <a:endParaRPr lang="cs-CZ"/>
        </a:p>
      </dgm:t>
    </dgm:pt>
    <dgm:pt modelId="{E25305C7-0166-425B-9FA7-0E0A135533A6}">
      <dgm:prSet phldrT="[Text]"/>
      <dgm:spPr/>
      <dgm:t>
        <a:bodyPr/>
        <a:lstStyle/>
        <a:p>
          <a:r>
            <a:rPr lang="cs-CZ" dirty="0" smtClean="0"/>
            <a:t>epika</a:t>
          </a:r>
        </a:p>
      </dgm:t>
    </dgm:pt>
    <dgm:pt modelId="{A2051DC1-78DC-4121-9BA9-27E07DD347FF}" type="parTrans" cxnId="{513538F7-3807-4640-818A-15B268CE45CF}">
      <dgm:prSet/>
      <dgm:spPr/>
      <dgm:t>
        <a:bodyPr/>
        <a:lstStyle/>
        <a:p>
          <a:endParaRPr lang="cs-CZ"/>
        </a:p>
      </dgm:t>
    </dgm:pt>
    <dgm:pt modelId="{65E287C5-F565-4855-8FED-00167CBF3E2F}" type="sibTrans" cxnId="{513538F7-3807-4640-818A-15B268CE45CF}">
      <dgm:prSet/>
      <dgm:spPr/>
      <dgm:t>
        <a:bodyPr/>
        <a:lstStyle/>
        <a:p>
          <a:endParaRPr lang="cs-CZ"/>
        </a:p>
      </dgm:t>
    </dgm:pt>
    <dgm:pt modelId="{FC4DA062-4240-4A22-823F-21FB0F08E45F}">
      <dgm:prSet phldrT="[Text]"/>
      <dgm:spPr/>
      <dgm:t>
        <a:bodyPr/>
        <a:lstStyle/>
        <a:p>
          <a:r>
            <a:rPr lang="cs-CZ" dirty="0" smtClean="0"/>
            <a:t>lyrika</a:t>
          </a:r>
          <a:endParaRPr lang="cs-CZ" dirty="0"/>
        </a:p>
      </dgm:t>
    </dgm:pt>
    <dgm:pt modelId="{976E5928-3819-405E-B43D-721C6A847AF1}" type="parTrans" cxnId="{151565FB-8EF4-4B0E-A2E0-FDE2C3ECBC6C}">
      <dgm:prSet/>
      <dgm:spPr/>
      <dgm:t>
        <a:bodyPr/>
        <a:lstStyle/>
        <a:p>
          <a:endParaRPr lang="cs-CZ"/>
        </a:p>
      </dgm:t>
    </dgm:pt>
    <dgm:pt modelId="{B47D1ECB-772B-41D4-8E9C-943D69DB3C85}" type="sibTrans" cxnId="{151565FB-8EF4-4B0E-A2E0-FDE2C3ECBC6C}">
      <dgm:prSet/>
      <dgm:spPr/>
      <dgm:t>
        <a:bodyPr/>
        <a:lstStyle/>
        <a:p>
          <a:endParaRPr lang="cs-CZ"/>
        </a:p>
      </dgm:t>
    </dgm:pt>
    <dgm:pt modelId="{CF227EBA-F0F3-4148-9E0E-CAAC1DE6A0A0}">
      <dgm:prSet phldrT="[Text]"/>
      <dgm:spPr/>
      <dgm:t>
        <a:bodyPr/>
        <a:lstStyle/>
        <a:p>
          <a:r>
            <a:rPr lang="cs-CZ" dirty="0" smtClean="0"/>
            <a:t>drama</a:t>
          </a:r>
          <a:endParaRPr lang="cs-CZ" dirty="0"/>
        </a:p>
      </dgm:t>
    </dgm:pt>
    <dgm:pt modelId="{280338E0-D090-4A42-85BA-4B6DE7FA4808}" type="parTrans" cxnId="{12E0EF02-BCCD-475B-8D6F-E82E21C4AB77}">
      <dgm:prSet/>
      <dgm:spPr/>
      <dgm:t>
        <a:bodyPr/>
        <a:lstStyle/>
        <a:p>
          <a:endParaRPr lang="cs-CZ"/>
        </a:p>
      </dgm:t>
    </dgm:pt>
    <dgm:pt modelId="{CFD7EEC6-2D75-44C9-8DF4-0361C783ABFA}" type="sibTrans" cxnId="{12E0EF02-BCCD-475B-8D6F-E82E21C4AB77}">
      <dgm:prSet/>
      <dgm:spPr/>
      <dgm:t>
        <a:bodyPr/>
        <a:lstStyle/>
        <a:p>
          <a:endParaRPr lang="cs-CZ"/>
        </a:p>
      </dgm:t>
    </dgm:pt>
    <dgm:pt modelId="{A4930C0E-189D-4424-8C99-E20CECD0A675}" type="pres">
      <dgm:prSet presAssocID="{1927FFCC-2149-4BAB-A136-7144CF011BAC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AB3B7F-7222-492D-B5E6-144748447B39}" type="pres">
      <dgm:prSet presAssocID="{9913F506-3EA2-4519-9211-2ED903895B68}" presName="roof" presStyleLbl="dkBgShp" presStyleIdx="0" presStyleCnt="2"/>
      <dgm:spPr/>
      <dgm:t>
        <a:bodyPr/>
        <a:lstStyle/>
        <a:p>
          <a:endParaRPr lang="cs-CZ"/>
        </a:p>
      </dgm:t>
    </dgm:pt>
    <dgm:pt modelId="{A8E5C7B8-13B4-41FB-886F-093319F4B7A2}" type="pres">
      <dgm:prSet presAssocID="{9913F506-3EA2-4519-9211-2ED903895B68}" presName="pillars" presStyleCnt="0"/>
      <dgm:spPr/>
    </dgm:pt>
    <dgm:pt modelId="{CDBDF8BE-B922-42CF-991C-4321FFA60693}" type="pres">
      <dgm:prSet presAssocID="{9913F506-3EA2-4519-9211-2ED903895B68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59400B-6A11-4313-8FA3-B44C5B0B76C2}" type="pres">
      <dgm:prSet presAssocID="{FC4DA062-4240-4A22-823F-21FB0F08E45F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487FEE-8163-4843-BBF0-118F75CDD258}" type="pres">
      <dgm:prSet presAssocID="{CF227EBA-F0F3-4148-9E0E-CAAC1DE6A0A0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B26836-63BB-43B4-8033-1BB64B32AFA9}" type="pres">
      <dgm:prSet presAssocID="{9913F506-3EA2-4519-9211-2ED903895B68}" presName="base" presStyleLbl="dkBgShp" presStyleIdx="1" presStyleCnt="2"/>
      <dgm:spPr/>
    </dgm:pt>
  </dgm:ptLst>
  <dgm:cxnLst>
    <dgm:cxn modelId="{B4464CC8-7755-4A64-80FF-82A7DC074BC4}" srcId="{1927FFCC-2149-4BAB-A136-7144CF011BAC}" destId="{9913F506-3EA2-4519-9211-2ED903895B68}" srcOrd="0" destOrd="0" parTransId="{ACA96CF9-98B3-4526-95C1-6A490ABF2F7A}" sibTransId="{F5837527-69FC-4371-BC65-398BAD77848A}"/>
    <dgm:cxn modelId="{73D5D65F-8E9F-41A2-9E4F-275064528F9A}" type="presOf" srcId="{CF227EBA-F0F3-4148-9E0E-CAAC1DE6A0A0}" destId="{D0487FEE-8163-4843-BBF0-118F75CDD258}" srcOrd="0" destOrd="0" presId="urn:microsoft.com/office/officeart/2005/8/layout/hList3"/>
    <dgm:cxn modelId="{E51D9041-F945-4532-B2E9-0CB5D266D023}" type="presOf" srcId="{9913F506-3EA2-4519-9211-2ED903895B68}" destId="{F7AB3B7F-7222-492D-B5E6-144748447B39}" srcOrd="0" destOrd="0" presId="urn:microsoft.com/office/officeart/2005/8/layout/hList3"/>
    <dgm:cxn modelId="{02A02FEC-ADDC-4BF9-8EB9-7F52B464FB64}" type="presOf" srcId="{E25305C7-0166-425B-9FA7-0E0A135533A6}" destId="{CDBDF8BE-B922-42CF-991C-4321FFA60693}" srcOrd="0" destOrd="0" presId="urn:microsoft.com/office/officeart/2005/8/layout/hList3"/>
    <dgm:cxn modelId="{12E0EF02-BCCD-475B-8D6F-E82E21C4AB77}" srcId="{9913F506-3EA2-4519-9211-2ED903895B68}" destId="{CF227EBA-F0F3-4148-9E0E-CAAC1DE6A0A0}" srcOrd="2" destOrd="0" parTransId="{280338E0-D090-4A42-85BA-4B6DE7FA4808}" sibTransId="{CFD7EEC6-2D75-44C9-8DF4-0361C783ABFA}"/>
    <dgm:cxn modelId="{513538F7-3807-4640-818A-15B268CE45CF}" srcId="{9913F506-3EA2-4519-9211-2ED903895B68}" destId="{E25305C7-0166-425B-9FA7-0E0A135533A6}" srcOrd="0" destOrd="0" parTransId="{A2051DC1-78DC-4121-9BA9-27E07DD347FF}" sibTransId="{65E287C5-F565-4855-8FED-00167CBF3E2F}"/>
    <dgm:cxn modelId="{0536612D-1DA9-4A0B-A7CD-5D2D610E6181}" type="presOf" srcId="{1927FFCC-2149-4BAB-A136-7144CF011BAC}" destId="{A4930C0E-189D-4424-8C99-E20CECD0A675}" srcOrd="0" destOrd="0" presId="urn:microsoft.com/office/officeart/2005/8/layout/hList3"/>
    <dgm:cxn modelId="{151565FB-8EF4-4B0E-A2E0-FDE2C3ECBC6C}" srcId="{9913F506-3EA2-4519-9211-2ED903895B68}" destId="{FC4DA062-4240-4A22-823F-21FB0F08E45F}" srcOrd="1" destOrd="0" parTransId="{976E5928-3819-405E-B43D-721C6A847AF1}" sibTransId="{B47D1ECB-772B-41D4-8E9C-943D69DB3C85}"/>
    <dgm:cxn modelId="{2FB295A4-C0C3-4256-8BF9-9258FA776795}" type="presOf" srcId="{FC4DA062-4240-4A22-823F-21FB0F08E45F}" destId="{B059400B-6A11-4313-8FA3-B44C5B0B76C2}" srcOrd="0" destOrd="0" presId="urn:microsoft.com/office/officeart/2005/8/layout/hList3"/>
    <dgm:cxn modelId="{01CEA224-D6E9-4FFB-BA1F-30F45F8C80CF}" type="presParOf" srcId="{A4930C0E-189D-4424-8C99-E20CECD0A675}" destId="{F7AB3B7F-7222-492D-B5E6-144748447B39}" srcOrd="0" destOrd="0" presId="urn:microsoft.com/office/officeart/2005/8/layout/hList3"/>
    <dgm:cxn modelId="{4EF234F0-A079-491D-848A-74C73628CE5D}" type="presParOf" srcId="{A4930C0E-189D-4424-8C99-E20CECD0A675}" destId="{A8E5C7B8-13B4-41FB-886F-093319F4B7A2}" srcOrd="1" destOrd="0" presId="urn:microsoft.com/office/officeart/2005/8/layout/hList3"/>
    <dgm:cxn modelId="{F5782AD7-F238-4A2F-A99C-B470336D0DCE}" type="presParOf" srcId="{A8E5C7B8-13B4-41FB-886F-093319F4B7A2}" destId="{CDBDF8BE-B922-42CF-991C-4321FFA60693}" srcOrd="0" destOrd="0" presId="urn:microsoft.com/office/officeart/2005/8/layout/hList3"/>
    <dgm:cxn modelId="{E94702E2-B250-468C-AD32-314D8256DC67}" type="presParOf" srcId="{A8E5C7B8-13B4-41FB-886F-093319F4B7A2}" destId="{B059400B-6A11-4313-8FA3-B44C5B0B76C2}" srcOrd="1" destOrd="0" presId="urn:microsoft.com/office/officeart/2005/8/layout/hList3"/>
    <dgm:cxn modelId="{80D556A0-4F6F-46B2-B8F3-1D1006756EDB}" type="presParOf" srcId="{A8E5C7B8-13B4-41FB-886F-093319F4B7A2}" destId="{D0487FEE-8163-4843-BBF0-118F75CDD258}" srcOrd="2" destOrd="0" presId="urn:microsoft.com/office/officeart/2005/8/layout/hList3"/>
    <dgm:cxn modelId="{AC0357AE-9AD2-4439-BEDD-2043237600E2}" type="presParOf" srcId="{A4930C0E-189D-4424-8C99-E20CECD0A675}" destId="{C7B26836-63BB-43B4-8033-1BB64B32AFA9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AB3B7F-7222-492D-B5E6-144748447B39}">
      <dsp:nvSpPr>
        <dsp:cNvPr id="0" name=""/>
        <dsp:cNvSpPr/>
      </dsp:nvSpPr>
      <dsp:spPr>
        <a:xfrm>
          <a:off x="0" y="0"/>
          <a:ext cx="6096000" cy="121920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Literární druhy</a:t>
          </a:r>
          <a:endParaRPr lang="cs-CZ" sz="5800" kern="1200" dirty="0"/>
        </a:p>
      </dsp:txBody>
      <dsp:txXfrm>
        <a:off x="0" y="0"/>
        <a:ext cx="6096000" cy="1219200"/>
      </dsp:txXfrm>
    </dsp:sp>
    <dsp:sp modelId="{CDBDF8BE-B922-42CF-991C-4321FFA60693}">
      <dsp:nvSpPr>
        <dsp:cNvPr id="0" name=""/>
        <dsp:cNvSpPr/>
      </dsp:nvSpPr>
      <dsp:spPr>
        <a:xfrm>
          <a:off x="2976" y="1219200"/>
          <a:ext cx="2030015" cy="25603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epika</a:t>
          </a:r>
        </a:p>
      </dsp:txBody>
      <dsp:txXfrm>
        <a:off x="2976" y="1219200"/>
        <a:ext cx="2030015" cy="2560320"/>
      </dsp:txXfrm>
    </dsp:sp>
    <dsp:sp modelId="{B059400B-6A11-4313-8FA3-B44C5B0B76C2}">
      <dsp:nvSpPr>
        <dsp:cNvPr id="0" name=""/>
        <dsp:cNvSpPr/>
      </dsp:nvSpPr>
      <dsp:spPr>
        <a:xfrm>
          <a:off x="2032992" y="1219200"/>
          <a:ext cx="2030015" cy="25603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lyrika</a:t>
          </a:r>
          <a:endParaRPr lang="cs-CZ" sz="4600" kern="1200" dirty="0"/>
        </a:p>
      </dsp:txBody>
      <dsp:txXfrm>
        <a:off x="2032992" y="1219200"/>
        <a:ext cx="2030015" cy="2560320"/>
      </dsp:txXfrm>
    </dsp:sp>
    <dsp:sp modelId="{D0487FEE-8163-4843-BBF0-118F75CDD258}">
      <dsp:nvSpPr>
        <dsp:cNvPr id="0" name=""/>
        <dsp:cNvSpPr/>
      </dsp:nvSpPr>
      <dsp:spPr>
        <a:xfrm>
          <a:off x="4063007" y="1219200"/>
          <a:ext cx="2030015" cy="25603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drama</a:t>
          </a:r>
          <a:endParaRPr lang="cs-CZ" sz="4600" kern="1200" dirty="0"/>
        </a:p>
      </dsp:txBody>
      <dsp:txXfrm>
        <a:off x="4063007" y="1219200"/>
        <a:ext cx="2030015" cy="2560320"/>
      </dsp:txXfrm>
    </dsp:sp>
    <dsp:sp modelId="{C7B26836-63BB-43B4-8033-1BB64B32AFA9}">
      <dsp:nvSpPr>
        <dsp:cNvPr id="0" name=""/>
        <dsp:cNvSpPr/>
      </dsp:nvSpPr>
      <dsp:spPr>
        <a:xfrm>
          <a:off x="0" y="3779520"/>
          <a:ext cx="6096000" cy="28448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w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 </a:t>
            </a:r>
          </a:p>
          <a:p>
            <a:r>
              <a:rPr lang="cs-CZ" dirty="0" smtClean="0"/>
              <a:t>ROČNÍK: 8. ROČNÍK</a:t>
            </a:r>
          </a:p>
          <a:p>
            <a:r>
              <a:rPr lang="cs-CZ" dirty="0" smtClean="0"/>
              <a:t>TÉMA: EPICKÉ ŽÁNRY</a:t>
            </a:r>
          </a:p>
          <a:p>
            <a:r>
              <a:rPr lang="cs-CZ" dirty="0" smtClean="0"/>
              <a:t>AUTOR: Mgr. Kateřina Mládková</a:t>
            </a:r>
          </a:p>
          <a:p>
            <a:r>
              <a:rPr lang="cs-CZ" dirty="0" smtClean="0"/>
              <a:t>DATUM VYTVOŘENÍ: 1. 1.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VY_32_INOVACE_51_KM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548680"/>
            <a:ext cx="567495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Cílová skupina: 8. ročník</a:t>
            </a:r>
          </a:p>
          <a:p>
            <a:r>
              <a:rPr lang="cs-CZ" dirty="0" smtClean="0"/>
              <a:t>Téma: Epické žánry</a:t>
            </a:r>
          </a:p>
          <a:p>
            <a:r>
              <a:rPr lang="cs-CZ" dirty="0" smtClean="0"/>
              <a:t>Cíl: Upevňování znalostí o rozdělování literárních děl</a:t>
            </a:r>
          </a:p>
          <a:p>
            <a:r>
              <a:rPr lang="cs-CZ" dirty="0" smtClean="0"/>
              <a:t>Pomůcky: psací potřeby, školní sešit, pracovní listy,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literární díla – ukázky epických žánrů</a:t>
            </a:r>
          </a:p>
          <a:p>
            <a:r>
              <a:rPr lang="cs-CZ" dirty="0" smtClean="0"/>
              <a:t>Pilotáž: Žáci ocenili ucelený stručný přehled učiva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         Aktivně pracovali ve skupinách.</a:t>
            </a:r>
            <a:endParaRPr lang="cs-CZ" dirty="0" smtClean="0"/>
          </a:p>
        </p:txBody>
      </p:sp>
      <p:pic>
        <p:nvPicPr>
          <p:cNvPr id="1028" name="Picture 4" descr="C:\Users\ZS SLOVAN\AppData\Local\Microsoft\Windows\Temporary Internet Files\Content.IE5\XZIKAPTA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307301"/>
            <a:ext cx="3974471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67744" y="2780927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KLÍČOVÁ SLOVA: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příběh </a:t>
            </a:r>
            <a:r>
              <a:rPr lang="cs-CZ" b="1" dirty="0">
                <a:solidFill>
                  <a:srgbClr val="002060"/>
                </a:solidFill>
              </a:rPr>
              <a:t>(historka)</a:t>
            </a:r>
          </a:p>
          <a:p>
            <a:r>
              <a:rPr lang="cs-CZ" b="1" dirty="0">
                <a:solidFill>
                  <a:srgbClr val="002060"/>
                </a:solidFill>
              </a:rPr>
              <a:t>bajka</a:t>
            </a:r>
          </a:p>
          <a:p>
            <a:r>
              <a:rPr lang="cs-CZ" b="1" dirty="0">
                <a:solidFill>
                  <a:srgbClr val="002060"/>
                </a:solidFill>
              </a:rPr>
              <a:t>báje (mýtus)</a:t>
            </a:r>
          </a:p>
          <a:p>
            <a:r>
              <a:rPr lang="cs-CZ" b="1" dirty="0">
                <a:solidFill>
                  <a:srgbClr val="002060"/>
                </a:solidFill>
              </a:rPr>
              <a:t>pověst</a:t>
            </a:r>
          </a:p>
          <a:p>
            <a:r>
              <a:rPr lang="cs-CZ" b="1" dirty="0">
                <a:solidFill>
                  <a:srgbClr val="002060"/>
                </a:solidFill>
              </a:rPr>
              <a:t>pohádka</a:t>
            </a:r>
          </a:p>
          <a:p>
            <a:r>
              <a:rPr lang="cs-CZ" b="1" dirty="0">
                <a:solidFill>
                  <a:srgbClr val="002060"/>
                </a:solidFill>
              </a:rPr>
              <a:t>legenda</a:t>
            </a:r>
          </a:p>
          <a:p>
            <a:r>
              <a:rPr lang="cs-CZ" b="1" dirty="0">
                <a:solidFill>
                  <a:srgbClr val="002060"/>
                </a:solidFill>
              </a:rPr>
              <a:t>povídka</a:t>
            </a:r>
          </a:p>
          <a:p>
            <a:r>
              <a:rPr lang="cs-CZ" b="1" dirty="0">
                <a:solidFill>
                  <a:srgbClr val="002060"/>
                </a:solidFill>
              </a:rPr>
              <a:t>novela</a:t>
            </a:r>
          </a:p>
          <a:p>
            <a:r>
              <a:rPr lang="cs-CZ" b="1" dirty="0">
                <a:solidFill>
                  <a:srgbClr val="002060"/>
                </a:solidFill>
              </a:rPr>
              <a:t>epos</a:t>
            </a:r>
          </a:p>
          <a:p>
            <a:r>
              <a:rPr lang="cs-CZ" b="1" dirty="0">
                <a:solidFill>
                  <a:srgbClr val="002060"/>
                </a:solidFill>
              </a:rPr>
              <a:t>r</a:t>
            </a:r>
            <a:r>
              <a:rPr lang="cs-CZ" b="1" dirty="0" smtClean="0">
                <a:solidFill>
                  <a:srgbClr val="002060"/>
                </a:solidFill>
              </a:rPr>
              <a:t>omán</a:t>
            </a:r>
          </a:p>
          <a:p>
            <a:r>
              <a:rPr lang="cs-CZ" b="1" dirty="0">
                <a:solidFill>
                  <a:srgbClr val="002060"/>
                </a:solidFill>
                <a:latin typeface="Arial Black" pitchFamily="34" charset="0"/>
              </a:rPr>
              <a:t>s</a:t>
            </a:r>
            <a:r>
              <a:rPr lang="cs-CZ" b="1" dirty="0" smtClean="0">
                <a:solidFill>
                  <a:srgbClr val="002060"/>
                </a:solidFill>
                <a:latin typeface="Arial Black" pitchFamily="34" charset="0"/>
              </a:rPr>
              <a:t>pisovatelé epiky</a:t>
            </a:r>
            <a:endParaRPr lang="cs-CZ" b="1" dirty="0">
              <a:solidFill>
                <a:srgbClr val="00206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980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3169384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5745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2267744" y="116632"/>
            <a:ext cx="4752528" cy="782960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epika - žánry </a:t>
            </a:r>
            <a:endParaRPr lang="cs-CZ" sz="6000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683568" y="764704"/>
            <a:ext cx="7467600" cy="4873752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z řečtiny epos = slovo, vyprávění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příběh (historka)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bajka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báje (mýtus)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pověst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pohádka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legenda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povídka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novela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epos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román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33" name="Picture 9" descr="C:\Users\ZS SLOVAN\AppData\Local\Microsoft\Windows\Temporary Internet Files\Content.IE5\5E650SIC\MP9003987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49717"/>
            <a:ext cx="3438128" cy="48245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373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979712" y="4941168"/>
            <a:ext cx="6184712" cy="101349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Příběh (historka)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601621"/>
            <a:ext cx="8003281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000" b="1" dirty="0" smtClean="0">
                <a:solidFill>
                  <a:srgbClr val="002060"/>
                </a:solidFill>
              </a:rPr>
              <a:t>jednoduché vyprávění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000" b="1" dirty="0" smtClean="0">
                <a:solidFill>
                  <a:srgbClr val="002060"/>
                </a:solidFill>
              </a:rPr>
              <a:t>humorné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000" b="1" dirty="0" smtClean="0">
                <a:solidFill>
                  <a:srgbClr val="002060"/>
                </a:solidFill>
              </a:rPr>
              <a:t>poučné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000" b="1" dirty="0" smtClean="0">
                <a:solidFill>
                  <a:srgbClr val="002060"/>
                </a:solidFill>
              </a:rPr>
              <a:t>pointa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● </a:t>
            </a:r>
            <a:r>
              <a:rPr lang="cs-CZ" sz="2000" b="1" dirty="0" smtClean="0">
                <a:solidFill>
                  <a:srgbClr val="002060"/>
                </a:solidFill>
              </a:rPr>
              <a:t>součást rozsáhlého díla: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►</a:t>
            </a:r>
            <a:r>
              <a:rPr lang="cs-CZ" sz="2000" b="1" dirty="0" smtClean="0">
                <a:solidFill>
                  <a:srgbClr val="FF0000"/>
                </a:solidFill>
              </a:rPr>
              <a:t>Jaroslav Hašek: Osudy </a:t>
            </a:r>
            <a:r>
              <a:rPr lang="cs-CZ" sz="2000" b="1" dirty="0">
                <a:solidFill>
                  <a:srgbClr val="FF0000"/>
                </a:solidFill>
              </a:rPr>
              <a:t>d</a:t>
            </a:r>
            <a:r>
              <a:rPr lang="cs-CZ" sz="2000" b="1" dirty="0" smtClean="0">
                <a:solidFill>
                  <a:srgbClr val="FF0000"/>
                </a:solidFill>
              </a:rPr>
              <a:t>obrého voják Švejka za světové války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Franklin Gothic Book"/>
              </a:rPr>
              <a:t>►</a:t>
            </a:r>
            <a:r>
              <a:rPr lang="cs-CZ" sz="2000" b="1" dirty="0" smtClean="0">
                <a:solidFill>
                  <a:srgbClr val="7030A0"/>
                </a:solidFill>
              </a:rPr>
              <a:t>Bohumil Hrabal: povídkové soubory -  Perlička na dně, Pábitelé</a:t>
            </a:r>
          </a:p>
          <a:p>
            <a:r>
              <a:rPr lang="cs-CZ" sz="2000" b="1" dirty="0">
                <a:solidFill>
                  <a:srgbClr val="7030A0"/>
                </a:solidFill>
              </a:rPr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                            novela – Ostře sledované vlaky</a:t>
            </a:r>
          </a:p>
          <a:p>
            <a:r>
              <a:rPr lang="cs-CZ" sz="2000" b="1" dirty="0">
                <a:solidFill>
                  <a:srgbClr val="7030A0"/>
                </a:solidFill>
              </a:rPr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                            filozofická próza - Příliš hlučná samota</a:t>
            </a:r>
          </a:p>
          <a:p>
            <a:r>
              <a:rPr lang="cs-CZ" sz="2000" b="1" dirty="0">
                <a:solidFill>
                  <a:srgbClr val="7030A0"/>
                </a:solidFill>
              </a:rPr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                            vzpomínková próza – Postřižiny</a:t>
            </a:r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                             román – Obsluhoval jsem anglického krále </a:t>
            </a:r>
            <a:endParaRPr lang="cs-CZ" sz="2000" b="1" dirty="0">
              <a:solidFill>
                <a:srgbClr val="7030A0"/>
              </a:solidFill>
            </a:endParaRPr>
          </a:p>
        </p:txBody>
      </p:sp>
      <p:pic>
        <p:nvPicPr>
          <p:cNvPr id="2051" name="Picture 3" descr="C:\Users\ZS SLOVAN\AppData\Local\Microsoft\Windows\Temporary Internet Files\Content.IE5\6BJOA6SJ\MC900088884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4664"/>
            <a:ext cx="1792224" cy="130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6844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3059832" y="5082286"/>
            <a:ext cx="2213992" cy="94149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bajka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188639"/>
            <a:ext cx="7433895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</a:t>
            </a:r>
            <a:r>
              <a:rPr lang="cs-CZ" sz="2000" b="1" dirty="0" smtClean="0">
                <a:solidFill>
                  <a:srgbClr val="FF0000"/>
                </a:solidFill>
              </a:rPr>
              <a:t>starý žánr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●a</a:t>
            </a:r>
            <a:r>
              <a:rPr lang="cs-CZ" sz="2000" b="1" dirty="0" smtClean="0">
                <a:solidFill>
                  <a:srgbClr val="FF0000"/>
                </a:solidFill>
              </a:rPr>
              <a:t>legorické zobrazování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</a:t>
            </a:r>
            <a:r>
              <a:rPr lang="cs-CZ" sz="2000" b="1" dirty="0" smtClean="0">
                <a:solidFill>
                  <a:srgbClr val="FF0000"/>
                </a:solidFill>
              </a:rPr>
              <a:t>krátký příběh psaný prózou nebo veršem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●p</a:t>
            </a:r>
            <a:r>
              <a:rPr lang="cs-CZ" sz="2000" b="1" dirty="0" smtClean="0">
                <a:solidFill>
                  <a:srgbClr val="FF0000"/>
                </a:solidFill>
              </a:rPr>
              <a:t>ostavy (zvířata, stromy, květiny i lidé) mají lidské chování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</a:t>
            </a:r>
            <a:r>
              <a:rPr lang="cs-CZ" sz="2000" b="1" dirty="0" smtClean="0">
                <a:solidFill>
                  <a:srgbClr val="FF0000"/>
                </a:solidFill>
              </a:rPr>
              <a:t>mravní nebo praktické ponaučení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</a:t>
            </a:r>
            <a:r>
              <a:rPr lang="cs-CZ" sz="2000" b="1" dirty="0">
                <a:solidFill>
                  <a:srgbClr val="FF0000"/>
                </a:solidFill>
              </a:rPr>
              <a:t>b</a:t>
            </a:r>
            <a:r>
              <a:rPr lang="cs-CZ" sz="2000" b="1" dirty="0" smtClean="0">
                <a:solidFill>
                  <a:srgbClr val="FF0000"/>
                </a:solidFill>
              </a:rPr>
              <a:t>ajkaři: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         </a:t>
            </a:r>
            <a:r>
              <a:rPr lang="cs-CZ" sz="2400" b="1" dirty="0" smtClean="0">
                <a:solidFill>
                  <a:srgbClr val="FF0000"/>
                </a:solidFill>
              </a:rPr>
              <a:t>Ezop – Ezopovy bajky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Jean de La </a:t>
            </a:r>
            <a:r>
              <a:rPr lang="cs-CZ" sz="2400" b="1" dirty="0" err="1" smtClean="0">
                <a:solidFill>
                  <a:srgbClr val="FF0000"/>
                </a:solidFill>
              </a:rPr>
              <a:t>Fontaine</a:t>
            </a:r>
            <a:r>
              <a:rPr lang="cs-CZ" sz="2400" b="1" dirty="0" smtClean="0">
                <a:solidFill>
                  <a:srgbClr val="FF0000"/>
                </a:solidFill>
              </a:rPr>
              <a:t> – Dub a třtina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Ivan </a:t>
            </a:r>
            <a:r>
              <a:rPr lang="cs-CZ" sz="2400" b="1" dirty="0" err="1" smtClean="0">
                <a:solidFill>
                  <a:srgbClr val="FF0000"/>
                </a:solidFill>
              </a:rPr>
              <a:t>Andrejevič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Krylov</a:t>
            </a:r>
            <a:r>
              <a:rPr lang="cs-CZ" sz="2400" b="1" dirty="0" smtClean="0">
                <a:solidFill>
                  <a:srgbClr val="FF0000"/>
                </a:solidFill>
              </a:rPr>
              <a:t> – Vlk a beránek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Jacques </a:t>
            </a:r>
            <a:r>
              <a:rPr lang="cs-CZ" sz="2400" b="1" dirty="0" err="1" smtClean="0">
                <a:solidFill>
                  <a:srgbClr val="FF0000"/>
                </a:solidFill>
              </a:rPr>
              <a:t>Prévert</a:t>
            </a:r>
            <a:r>
              <a:rPr lang="cs-CZ" sz="2400" b="1" dirty="0" smtClean="0">
                <a:solidFill>
                  <a:srgbClr val="FF0000"/>
                </a:solidFill>
              </a:rPr>
              <a:t> – Pohádky pro nehodné děti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Miloš Macourek – Živočichopis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Ivan Olbracht – O mudrci </a:t>
            </a:r>
            <a:r>
              <a:rPr lang="cs-CZ" sz="2400" b="1" dirty="0" err="1" smtClean="0">
                <a:solidFill>
                  <a:srgbClr val="FF0000"/>
                </a:solidFill>
              </a:rPr>
              <a:t>Bidpajovi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          a jeho zvířátkách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Josef Brukner – O lišce a čápu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ZS SLOVAN\AppData\Local\Microsoft\Windows\Temporary Internet Files\Content.IE5\7M1Q0S7I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299" y="3768725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NVDOB40U\MC9004414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3575" y="5543550"/>
            <a:ext cx="1758950" cy="13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NVDOB40U\MC9004116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612" y="5238750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325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107054" y="4869160"/>
            <a:ext cx="4392488" cy="137160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ANEKDOTA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764704"/>
            <a:ext cx="45031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latin typeface="Franklin Gothic Book"/>
              </a:rPr>
              <a:t>●</a:t>
            </a:r>
            <a:r>
              <a:rPr lang="cs-CZ" sz="2000" b="1" dirty="0" smtClean="0">
                <a:solidFill>
                  <a:srgbClr val="00B050"/>
                </a:solidFill>
              </a:rPr>
              <a:t>vtipné vyprávění humorné příhody</a:t>
            </a:r>
          </a:p>
          <a:p>
            <a:r>
              <a:rPr lang="cs-CZ" sz="2000" b="1" dirty="0" smtClean="0">
                <a:solidFill>
                  <a:srgbClr val="00B050"/>
                </a:solidFill>
                <a:latin typeface="Franklin Gothic Book"/>
              </a:rPr>
              <a:t>●</a:t>
            </a:r>
            <a:r>
              <a:rPr lang="cs-CZ" sz="2000" b="1" dirty="0" smtClean="0">
                <a:solidFill>
                  <a:srgbClr val="00B050"/>
                </a:solidFill>
              </a:rPr>
              <a:t>pointa</a:t>
            </a:r>
          </a:p>
          <a:p>
            <a:r>
              <a:rPr lang="cs-CZ" sz="2000" b="1" dirty="0" smtClean="0">
                <a:solidFill>
                  <a:srgbClr val="00B050"/>
                </a:solidFill>
                <a:latin typeface="Franklin Gothic Book"/>
              </a:rPr>
              <a:t>●</a:t>
            </a:r>
            <a:r>
              <a:rPr lang="cs-CZ" sz="2000" b="1" dirty="0" smtClean="0">
                <a:solidFill>
                  <a:srgbClr val="00B050"/>
                </a:solidFill>
              </a:rPr>
              <a:t>živý žánr ústní slovesnosti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86509" y="1916832"/>
            <a:ext cx="745749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Lev svolá shromáždění všech zvířat.</a:t>
            </a:r>
          </a:p>
          <a:p>
            <a:r>
              <a:rPr lang="cs-CZ" sz="2000" b="1" dirty="0" smtClean="0"/>
              <a:t>Promluví k nim takto: „ Na levou stranu se postaví zvířata, </a:t>
            </a:r>
          </a:p>
          <a:p>
            <a:r>
              <a:rPr lang="cs-CZ" sz="2000" b="1" dirty="0" smtClean="0"/>
              <a:t>která si myslí, že jsou moudrá a na pravou ta, která si myslí,</a:t>
            </a:r>
          </a:p>
          <a:p>
            <a:r>
              <a:rPr lang="cs-CZ" sz="2000" b="1" dirty="0" smtClean="0"/>
              <a:t>že jsou krásná.“</a:t>
            </a:r>
          </a:p>
          <a:p>
            <a:r>
              <a:rPr lang="cs-CZ" sz="2000" b="1" dirty="0" smtClean="0"/>
              <a:t>Zvířata se rozdělí, jenom uprostřed sedí žába.</a:t>
            </a:r>
          </a:p>
          <a:p>
            <a:r>
              <a:rPr lang="cs-CZ" sz="2000" b="1" dirty="0" smtClean="0"/>
              <a:t>Lev na ni: „ A co ty, žábo?“</a:t>
            </a:r>
          </a:p>
          <a:p>
            <a:r>
              <a:rPr lang="cs-CZ" sz="2000" b="1" dirty="0" smtClean="0"/>
              <a:t>„Přece se nerozpůlím.“</a:t>
            </a:r>
            <a:endParaRPr lang="cs-CZ" sz="2000" b="1" dirty="0"/>
          </a:p>
        </p:txBody>
      </p:sp>
      <p:pic>
        <p:nvPicPr>
          <p:cNvPr id="1026" name="Picture 2" descr="C:\Users\ZS SLOVAN\AppData\Local\Microsoft\Windows\Temporary Internet Files\Content.IE5\IA76TSOM\MC9003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653136"/>
            <a:ext cx="1837030" cy="138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PRYYHAFP\MC900391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7663" y="3861048"/>
            <a:ext cx="1818742" cy="120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5109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051720" y="4869160"/>
            <a:ext cx="4086200" cy="101349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Báje (mýty)</a:t>
            </a:r>
            <a:endParaRPr lang="cs-CZ" sz="6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680322"/>
            <a:ext cx="729879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vyprávěný příběh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hrdinové pohanští bohové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svět starověkých kultur (židovské, sumerské, starořecké,</a:t>
            </a:r>
          </a:p>
          <a:p>
            <a:r>
              <a:rPr lang="cs-CZ" sz="2000" b="1" dirty="0" smtClean="0"/>
              <a:t>                                          starořímské)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mytologie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bájné příběhy lidí a bohů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 Rounded MT Bold" pitchFamily="34" charset="0"/>
              </a:rPr>
              <a:t>● Eduard Petiška: Staré řecké báje a pověsti</a:t>
            </a:r>
          </a:p>
          <a:p>
            <a:r>
              <a:rPr lang="cs-CZ" sz="2400" b="1" dirty="0">
                <a:solidFill>
                  <a:srgbClr val="FF0000"/>
                </a:solidFill>
                <a:latin typeface="Arial Rounded MT Bold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                   Příběhy starého Izraele</a:t>
            </a:r>
            <a:endParaRPr lang="cs-CZ" sz="2400" b="1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pic>
        <p:nvPicPr>
          <p:cNvPr id="6146" name="Picture 2" descr="C:\Users\ZS SLOVAN\AppData\Local\Microsoft\Windows\Temporary Internet Files\Content.IE5\7M1Q0S7I\MC9004261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357978"/>
            <a:ext cx="2632323" cy="21602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ZS SLOVAN\AppData\Local\Microsoft\Windows\Temporary Internet Files\Content.IE5\OR8V9HNL\MC900441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787223"/>
            <a:ext cx="1819275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4091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103517" y="5170334"/>
            <a:ext cx="2718048" cy="94149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6000" dirty="0" smtClean="0"/>
              <a:t>pověst</a:t>
            </a:r>
            <a:endParaRPr lang="cs-CZ" sz="6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85091" y="550098"/>
            <a:ext cx="8658909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epický žánr lidové slovesnosti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děj – skutečná událost nebo konkrétní místo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postavy skutečné i fantastické (bílá paní, bezhlavý rytíř, Krakonoš)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pověsti</a:t>
            </a:r>
            <a:r>
              <a:rPr lang="cs-CZ" sz="2000" b="1" dirty="0" smtClean="0">
                <a:solidFill>
                  <a:srgbClr val="FF0000"/>
                </a:solidFill>
              </a:rPr>
              <a:t> národní </a:t>
            </a:r>
            <a:r>
              <a:rPr lang="cs-CZ" sz="2000" b="1" dirty="0" smtClean="0"/>
              <a:t>– o Libuši, o Přemyslovi ….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pověsti </a:t>
            </a:r>
            <a:r>
              <a:rPr lang="cs-CZ" sz="2000" b="1" dirty="0" smtClean="0">
                <a:solidFill>
                  <a:srgbClr val="FF0000"/>
                </a:solidFill>
              </a:rPr>
              <a:t>regionální a místní </a:t>
            </a:r>
            <a:r>
              <a:rPr lang="cs-CZ" sz="2000" b="1" dirty="0" smtClean="0"/>
              <a:t>– o Faustově domě v Praze, o Krakonošovi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pověsti </a:t>
            </a:r>
            <a:r>
              <a:rPr lang="cs-CZ" sz="2000" b="1" dirty="0" smtClean="0">
                <a:solidFill>
                  <a:srgbClr val="FF0000"/>
                </a:solidFill>
              </a:rPr>
              <a:t>legendární</a:t>
            </a:r>
            <a:r>
              <a:rPr lang="cs-CZ" sz="2000" b="1" dirty="0" smtClean="0"/>
              <a:t> – královský šašek Paleček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2996952"/>
            <a:ext cx="4679486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Literární převyprávění pověstí: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    </a:t>
            </a:r>
            <a:r>
              <a:rPr lang="cs-CZ" sz="2800" b="1" dirty="0" smtClean="0">
                <a:solidFill>
                  <a:srgbClr val="FF0000"/>
                </a:solidFill>
              </a:rPr>
              <a:t>Alois Jirásek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     Adolf </a:t>
            </a:r>
            <a:r>
              <a:rPr lang="cs-CZ" sz="2800" b="1" dirty="0" err="1" smtClean="0">
                <a:solidFill>
                  <a:srgbClr val="FF0000"/>
                </a:solidFill>
              </a:rPr>
              <a:t>Wenig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     Eduard Petiška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     Václav Cibulka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28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051720" y="4869160"/>
            <a:ext cx="3096344" cy="94149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6000" dirty="0" smtClean="0"/>
              <a:t>pohádka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22628" y="116632"/>
            <a:ext cx="7821372" cy="49859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báchorka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nejstarší epický žánr lidové slovesnosti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spor dobra a zla</a:t>
            </a:r>
          </a:p>
          <a:p>
            <a:r>
              <a:rPr lang="cs-CZ" sz="2000" b="1" dirty="0" smtClean="0">
                <a:latin typeface="Franklin Gothic Book"/>
              </a:rPr>
              <a:t>● </a:t>
            </a:r>
            <a:r>
              <a:rPr lang="cs-CZ" sz="2000" b="1" dirty="0" smtClean="0"/>
              <a:t>fantastická pohádka – kouzelné postavy a věci, neurčitá země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           magická čísla, ustálené obraty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Franklin Gothic Book"/>
              </a:rPr>
              <a:t>● </a:t>
            </a:r>
            <a:r>
              <a:rPr lang="cs-CZ" sz="2000" b="1" dirty="0" smtClean="0">
                <a:solidFill>
                  <a:srgbClr val="FF0000"/>
                </a:solidFill>
              </a:rPr>
              <a:t>sběratelé pohádek: Karel Jaromír Erben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                                Božena Němcová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                                bratři </a:t>
            </a:r>
            <a:r>
              <a:rPr lang="cs-CZ" sz="2000" b="1" dirty="0" err="1" smtClean="0">
                <a:solidFill>
                  <a:srgbClr val="FF0000"/>
                </a:solidFill>
              </a:rPr>
              <a:t>Jacob</a:t>
            </a:r>
            <a:r>
              <a:rPr lang="cs-CZ" sz="2000" b="1" dirty="0" smtClean="0">
                <a:solidFill>
                  <a:srgbClr val="FF0000"/>
                </a:solidFill>
              </a:rPr>
              <a:t> a Wilhelm Grimmové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Franklin Gothic Book"/>
              </a:rPr>
              <a:t>● </a:t>
            </a:r>
            <a:r>
              <a:rPr lang="cs-CZ" sz="2000" b="1" dirty="0" smtClean="0">
                <a:solidFill>
                  <a:srgbClr val="7030A0"/>
                </a:solidFill>
              </a:rPr>
              <a:t>autorská pohádka: Hans Christian Andersen</a:t>
            </a:r>
          </a:p>
          <a:p>
            <a:r>
              <a:rPr lang="cs-CZ" sz="2000" b="1" dirty="0">
                <a:solidFill>
                  <a:srgbClr val="7030A0"/>
                </a:solidFill>
              </a:rPr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                               Oscar Wilde</a:t>
            </a:r>
          </a:p>
          <a:p>
            <a:r>
              <a:rPr lang="cs-CZ" sz="2000" b="1" dirty="0">
                <a:solidFill>
                  <a:srgbClr val="7030A0"/>
                </a:solidFill>
              </a:rPr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                               Josef Lada</a:t>
            </a:r>
          </a:p>
          <a:p>
            <a:r>
              <a:rPr lang="cs-CZ" sz="2000" b="1" dirty="0">
                <a:solidFill>
                  <a:srgbClr val="7030A0"/>
                </a:solidFill>
              </a:rPr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                               Jan Werich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                                Karel Čapek</a:t>
            </a:r>
          </a:p>
          <a:p>
            <a:r>
              <a:rPr lang="cs-CZ" sz="2000" b="1" dirty="0">
                <a:solidFill>
                  <a:srgbClr val="7030A0"/>
                </a:solidFill>
              </a:rPr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                               Václav Čtvrtek</a:t>
            </a:r>
          </a:p>
          <a:p>
            <a:r>
              <a:rPr lang="cs-CZ" sz="2000" b="1" dirty="0">
                <a:solidFill>
                  <a:srgbClr val="7030A0"/>
                </a:solidFill>
              </a:rPr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                               Miloš Macourek</a:t>
            </a:r>
          </a:p>
          <a:p>
            <a:endParaRPr lang="cs-CZ" dirty="0"/>
          </a:p>
        </p:txBody>
      </p:sp>
      <p:pic>
        <p:nvPicPr>
          <p:cNvPr id="7170" name="Picture 2" descr="C:\Users\ZS SLOVAN\AppData\Local\Microsoft\Windows\Temporary Internet Files\Content.IE5\OR8V9HNL\MC9004124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35719"/>
            <a:ext cx="2199992" cy="2918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8350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90664" cy="11430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legenda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0364" y="1844824"/>
            <a:ext cx="7931224" cy="4873752"/>
          </a:xfrm>
        </p:spPr>
        <p:txBody>
          <a:bodyPr/>
          <a:lstStyle/>
          <a:p>
            <a:r>
              <a:rPr lang="cs-CZ" b="1" dirty="0"/>
              <a:t>ž</a:t>
            </a:r>
            <a:r>
              <a:rPr lang="cs-CZ" b="1" dirty="0" smtClean="0"/>
              <a:t>ánr středověké literatury</a:t>
            </a:r>
          </a:p>
          <a:p>
            <a:r>
              <a:rPr lang="cs-CZ" b="1" dirty="0"/>
              <a:t>v</a:t>
            </a:r>
            <a:r>
              <a:rPr lang="cs-CZ" b="1" dirty="0" smtClean="0"/>
              <a:t>eršem později prózou</a:t>
            </a:r>
          </a:p>
          <a:p>
            <a:r>
              <a:rPr lang="cs-CZ" b="1" dirty="0"/>
              <a:t>o</a:t>
            </a:r>
            <a:r>
              <a:rPr lang="cs-CZ" b="1" dirty="0" smtClean="0"/>
              <a:t>slavuje výjimečné činy osob šířících křesťanskou</a:t>
            </a:r>
          </a:p>
          <a:p>
            <a:pPr marL="0" indent="0">
              <a:buNone/>
            </a:pPr>
            <a:r>
              <a:rPr lang="cs-CZ" b="1" dirty="0" smtClean="0"/>
              <a:t>   víru</a:t>
            </a:r>
          </a:p>
          <a:p>
            <a:r>
              <a:rPr lang="cs-CZ" b="1" dirty="0"/>
              <a:t>l</a:t>
            </a:r>
            <a:r>
              <a:rPr lang="cs-CZ" b="1" dirty="0" smtClean="0"/>
              <a:t>íčí život svatých, jejich mučednickou smrt</a:t>
            </a:r>
          </a:p>
          <a:p>
            <a:r>
              <a:rPr lang="cs-CZ" b="1" dirty="0"/>
              <a:t>h</a:t>
            </a:r>
            <a:r>
              <a:rPr lang="cs-CZ" b="1" dirty="0" smtClean="0"/>
              <a:t>istorické údaje + fantazie autora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Život Konstantinův, Život Metodějův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Legendy o sv. Václavu, o sv. Ludmile, o sv. Kateřině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979712" y="4766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8196" name="Picture 4" descr="C:\Users\ZS SLOVAN\AppData\Local\Microsoft\Windows\Temporary Internet Files\Content.IE5\OR8V9HNL\MC900430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846004"/>
            <a:ext cx="1520825" cy="18256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ZS SLOVAN\AppData\Local\Microsoft\Windows\Temporary Internet Files\Content.IE5\6BJOA6SJ\MP9003093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846004"/>
            <a:ext cx="2160240" cy="144736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085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63888" y="260648"/>
            <a:ext cx="2602632" cy="120976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povídka</a:t>
            </a:r>
            <a:endParaRPr lang="cs-CZ" sz="60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323528" y="1268760"/>
            <a:ext cx="7467600" cy="4873752"/>
          </a:xfrm>
        </p:spPr>
        <p:txBody>
          <a:bodyPr>
            <a:noAutofit/>
          </a:bodyPr>
          <a:lstStyle/>
          <a:p>
            <a:r>
              <a:rPr lang="cs-CZ" b="1" dirty="0" smtClean="0"/>
              <a:t>žánr střední epiky</a:t>
            </a:r>
          </a:p>
          <a:p>
            <a:r>
              <a:rPr lang="cs-CZ" b="1" dirty="0" smtClean="0"/>
              <a:t>jednoduchý děj</a:t>
            </a:r>
          </a:p>
          <a:p>
            <a:r>
              <a:rPr lang="cs-CZ" b="1" dirty="0" smtClean="0"/>
              <a:t>malý počet odboček</a:t>
            </a:r>
          </a:p>
          <a:p>
            <a:r>
              <a:rPr lang="cs-CZ" b="1" dirty="0" smtClean="0"/>
              <a:t>krátký časový úsek</a:t>
            </a:r>
          </a:p>
          <a:p>
            <a:r>
              <a:rPr lang="cs-CZ" b="1" dirty="0" smtClean="0"/>
              <a:t>hrdina se povahově nevyvíjí</a:t>
            </a:r>
          </a:p>
          <a:p>
            <a:r>
              <a:rPr lang="cs-CZ" b="1" dirty="0" smtClean="0"/>
              <a:t>důležité poznání</a:t>
            </a:r>
          </a:p>
          <a:p>
            <a:r>
              <a:rPr lang="cs-CZ" b="1" dirty="0"/>
              <a:t>p</a:t>
            </a:r>
            <a:r>
              <a:rPr lang="cs-CZ" b="1" dirty="0" smtClean="0"/>
              <a:t>ointa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</a:t>
            </a:r>
            <a:r>
              <a:rPr lang="cs-CZ" b="1" dirty="0" smtClean="0">
                <a:solidFill>
                  <a:srgbClr val="FF0000"/>
                </a:solidFill>
                <a:latin typeface="Arial Rounded MT Bold" pitchFamily="34" charset="0"/>
              </a:rPr>
              <a:t>Významní povídkáři: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              Jan Neruda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              Karel Čapek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              Anton Pavlovič Čechov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              Ernest </a:t>
            </a:r>
            <a:r>
              <a:rPr lang="cs-CZ" b="1" dirty="0" err="1" smtClean="0">
                <a:solidFill>
                  <a:srgbClr val="FF0000"/>
                </a:solidFill>
                <a:latin typeface="Arial Rounded MT Bold" pitchFamily="34" charset="0"/>
              </a:rPr>
              <a:t>Hemingway</a:t>
            </a:r>
            <a:endParaRPr lang="cs-CZ" b="1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pic>
        <p:nvPicPr>
          <p:cNvPr id="9223" name="Picture 7" descr="C:\Users\ZS SLOVAN\AppData\Local\Microsoft\Windows\Temporary Internet Files\Content.IE5\OR8V9HNL\MC9002979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437112"/>
            <a:ext cx="1780337" cy="63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ZS SLOVAN\AppData\Local\Microsoft\Windows\Temporary Internet Files\Content.IE5\6BJOA6SJ\MC90042289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06052"/>
            <a:ext cx="2076951" cy="25837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48422" y="4089797"/>
            <a:ext cx="1600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Anton Čechov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38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2458616" cy="11430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novela</a:t>
            </a:r>
            <a:endParaRPr lang="cs-CZ" sz="60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/>
              <a:t>p</a:t>
            </a:r>
            <a:r>
              <a:rPr lang="cs-CZ" b="1" dirty="0" smtClean="0"/>
              <a:t>rozaický útvar středního rozsahu</a:t>
            </a:r>
          </a:p>
          <a:p>
            <a:r>
              <a:rPr lang="cs-CZ" b="1" dirty="0"/>
              <a:t>m</a:t>
            </a:r>
            <a:r>
              <a:rPr lang="cs-CZ" b="1" dirty="0" smtClean="0"/>
              <a:t>á blízko k povídce</a:t>
            </a:r>
          </a:p>
          <a:p>
            <a:r>
              <a:rPr lang="cs-CZ" b="1" dirty="0"/>
              <a:t>p</a:t>
            </a:r>
            <a:r>
              <a:rPr lang="cs-CZ" b="1" dirty="0" smtClean="0"/>
              <a:t>ouze jeden poutavý příběh bez popisů a epizod</a:t>
            </a:r>
          </a:p>
          <a:p>
            <a:r>
              <a:rPr lang="cs-CZ" b="1" dirty="0"/>
              <a:t>v</a:t>
            </a:r>
            <a:r>
              <a:rPr lang="cs-CZ" b="1" dirty="0" smtClean="0"/>
              <a:t>ýrazná pointa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                       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přední novelisté: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Arial Rounded MT Bold" pitchFamily="34" charset="0"/>
              </a:rPr>
              <a:t>  Edgar Allan </a:t>
            </a:r>
            <a:r>
              <a:rPr lang="cs-CZ" sz="2800" b="1" dirty="0" err="1" smtClean="0">
                <a:solidFill>
                  <a:srgbClr val="FF0000"/>
                </a:solidFill>
                <a:latin typeface="Arial Rounded MT Bold" pitchFamily="34" charset="0"/>
              </a:rPr>
              <a:t>Poe</a:t>
            </a:r>
            <a:endParaRPr lang="cs-CZ" sz="2800" b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                            </a:t>
            </a:r>
            <a:r>
              <a:rPr lang="cs-CZ" sz="2800" b="1" dirty="0" err="1" smtClean="0">
                <a:solidFill>
                  <a:srgbClr val="FF0000"/>
                </a:solidFill>
                <a:latin typeface="Arial Rounded MT Bold" pitchFamily="34" charset="0"/>
              </a:rPr>
              <a:t>Guy</a:t>
            </a:r>
            <a:r>
              <a:rPr lang="cs-CZ" sz="2800" b="1" dirty="0" smtClean="0">
                <a:solidFill>
                  <a:srgbClr val="FF0000"/>
                </a:solidFill>
                <a:latin typeface="Arial Rounded MT Bold" pitchFamily="34" charset="0"/>
              </a:rPr>
              <a:t> de </a:t>
            </a:r>
            <a:r>
              <a:rPr lang="cs-CZ" sz="2800" b="1" dirty="0" err="1" smtClean="0">
                <a:solidFill>
                  <a:srgbClr val="FF0000"/>
                </a:solidFill>
                <a:latin typeface="Arial Rounded MT Bold" pitchFamily="34" charset="0"/>
              </a:rPr>
              <a:t>Maupassant</a:t>
            </a:r>
            <a:endParaRPr lang="cs-CZ" sz="2800" b="1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pic>
        <p:nvPicPr>
          <p:cNvPr id="10242" name="Picture 2" descr="C:\Users\ZS SLOVAN\AppData\Local\Microsoft\Windows\Temporary Internet Files\Content.IE5\NVDOB40U\MC900370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09120"/>
            <a:ext cx="1297534" cy="185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ZS SLOVAN\AppData\Local\Microsoft\Windows\Temporary Internet Files\Content.IE5\HY4N9BXP\MC90023771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58136"/>
            <a:ext cx="4032448" cy="21290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14434" y="5574755"/>
            <a:ext cx="14446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Miláček</a:t>
            </a:r>
            <a:endParaRPr lang="cs-CZ" sz="2800" b="1" dirty="0"/>
          </a:p>
        </p:txBody>
      </p:sp>
      <p:pic>
        <p:nvPicPr>
          <p:cNvPr id="10247" name="Picture 7" descr="C:\Users\ZS SLOVAN\AppData\Local\Microsoft\Windows\Temporary Internet Files\Content.IE5\6MSN38GL\MC900308102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907517"/>
            <a:ext cx="1546634" cy="183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49338" y="5574755"/>
            <a:ext cx="1736373" cy="646331"/>
          </a:xfrm>
          <a:prstGeom prst="rect">
            <a:avLst/>
          </a:prstGeom>
          <a:noFill/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Kulička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5118" y="4653136"/>
            <a:ext cx="12891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novely</a:t>
            </a:r>
          </a:p>
          <a:p>
            <a:r>
              <a:rPr lang="cs-CZ" dirty="0" smtClean="0"/>
              <a:t>detektivky</a:t>
            </a:r>
          </a:p>
          <a:p>
            <a:r>
              <a:rPr lang="cs-CZ" dirty="0" smtClean="0"/>
              <a:t>horory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860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4800" b="1" dirty="0" smtClean="0"/>
              <a:t>Dva </a:t>
            </a:r>
            <a:r>
              <a:rPr lang="cs-CZ" sz="4800" b="1" dirty="0" err="1" smtClean="0"/>
              <a:t>nej</a:t>
            </a:r>
            <a:r>
              <a:rPr lang="cs-CZ" sz="4800" b="1" dirty="0" smtClean="0"/>
              <a:t> příklady žánru novely</a:t>
            </a:r>
            <a:endParaRPr lang="cs-CZ" sz="4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384502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GIOVANNI BOCCACCIO</a:t>
            </a:r>
          </a:p>
          <a:p>
            <a:r>
              <a:rPr lang="cs-CZ" b="1" dirty="0" smtClean="0"/>
              <a:t>1313 – 1375</a:t>
            </a:r>
          </a:p>
          <a:p>
            <a:r>
              <a:rPr lang="cs-CZ" b="1" dirty="0"/>
              <a:t>i</a:t>
            </a:r>
            <a:r>
              <a:rPr lang="cs-CZ" b="1" dirty="0" smtClean="0"/>
              <a:t>talský renesanční básník a prozaik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Dekameron</a:t>
            </a:r>
          </a:p>
          <a:p>
            <a:r>
              <a:rPr lang="cs-CZ" b="1" dirty="0" smtClean="0"/>
              <a:t>soubor sta krátkých renesančních novel</a:t>
            </a:r>
          </a:p>
          <a:p>
            <a:r>
              <a:rPr lang="cs-CZ" b="1" dirty="0" smtClean="0"/>
              <a:t>považovány za první novely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384502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ERNEST HEMINGWAY</a:t>
            </a:r>
          </a:p>
          <a:p>
            <a:r>
              <a:rPr lang="cs-CZ" b="1" dirty="0" smtClean="0"/>
              <a:t>1898 – 1961</a:t>
            </a:r>
          </a:p>
          <a:p>
            <a:r>
              <a:rPr lang="cs-CZ" b="1" dirty="0" smtClean="0"/>
              <a:t>americký prozaik, novinář světového významu</a:t>
            </a:r>
          </a:p>
          <a:p>
            <a:r>
              <a:rPr lang="cs-CZ" b="1" dirty="0" smtClean="0"/>
              <a:t>novela </a:t>
            </a:r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tařec a moře</a:t>
            </a:r>
            <a:r>
              <a:rPr lang="cs-CZ" b="1" dirty="0" smtClean="0"/>
              <a:t> (</a:t>
            </a:r>
            <a:r>
              <a:rPr lang="cs-CZ" b="1" dirty="0"/>
              <a:t>N</a:t>
            </a:r>
            <a:r>
              <a:rPr lang="cs-CZ" b="1" dirty="0" smtClean="0"/>
              <a:t>obelova cena za literaturu r. 1954)</a:t>
            </a:r>
            <a:endParaRPr lang="cs-CZ" b="1" dirty="0"/>
          </a:p>
        </p:txBody>
      </p:sp>
      <p:pic>
        <p:nvPicPr>
          <p:cNvPr id="1026" name="Picture 2" descr="C:\Users\ZS SLOVAN\AppData\Local\Microsoft\Windows\Temporary Internet Files\Content.IE5\HY4N9BXP\MC90028644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332884"/>
            <a:ext cx="1471270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70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188640"/>
            <a:ext cx="3096344" cy="86895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6000" b="1" dirty="0" smtClean="0"/>
              <a:t>romaneto</a:t>
            </a:r>
            <a:endParaRPr lang="cs-CZ" sz="6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563888" y="332656"/>
            <a:ext cx="4906888" cy="1828800"/>
          </a:xfrm>
        </p:spPr>
        <p:txBody>
          <a:bodyPr/>
          <a:lstStyle/>
          <a:p>
            <a:r>
              <a:rPr lang="cs-CZ" b="1" dirty="0" smtClean="0"/>
              <a:t>„malý románek“</a:t>
            </a:r>
          </a:p>
          <a:p>
            <a:r>
              <a:rPr lang="cs-CZ" b="1" dirty="0" smtClean="0"/>
              <a:t>zvláštní žánr české literatury</a:t>
            </a:r>
          </a:p>
          <a:p>
            <a:r>
              <a:rPr lang="cs-CZ" b="1" dirty="0"/>
              <a:t>t</a:t>
            </a:r>
            <a:r>
              <a:rPr lang="cs-CZ" b="1" dirty="0" smtClean="0"/>
              <a:t>vůrcem Jakub Arbes</a:t>
            </a:r>
          </a:p>
          <a:p>
            <a:r>
              <a:rPr lang="cs-CZ" b="1" dirty="0"/>
              <a:t>k</a:t>
            </a:r>
            <a:r>
              <a:rPr lang="cs-CZ" b="1" dirty="0" smtClean="0"/>
              <a:t>řtitelem Jan Neruda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2534816"/>
            <a:ext cx="4924746" cy="317009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       Jakub Arbes (1840 – 1914)</a:t>
            </a:r>
          </a:p>
          <a:p>
            <a:r>
              <a:rPr lang="cs-CZ" sz="2000" b="1" dirty="0" smtClean="0"/>
              <a:t>- český novinář, prozaik</a:t>
            </a:r>
          </a:p>
          <a:p>
            <a:r>
              <a:rPr lang="cs-CZ" sz="2000" b="1" dirty="0" smtClean="0"/>
              <a:t>- vyrůstal na průmyslovém Smíchově</a:t>
            </a:r>
          </a:p>
          <a:p>
            <a:r>
              <a:rPr lang="cs-CZ" sz="2000" b="1" dirty="0" smtClean="0"/>
              <a:t>- zakladatel sociálního románu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(Moderní upíři, Štrajchpudlíci)</a:t>
            </a:r>
          </a:p>
          <a:p>
            <a:r>
              <a:rPr lang="cs-CZ" sz="2000" b="1" dirty="0" smtClean="0"/>
              <a:t>- romaneta </a:t>
            </a:r>
            <a:r>
              <a:rPr lang="cs-CZ" sz="2000" b="1" dirty="0" smtClean="0">
                <a:solidFill>
                  <a:srgbClr val="C00000"/>
                </a:solidFill>
              </a:rPr>
              <a:t>Svatý Xaverius, Ukřižovaná,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Newtonův mozek</a:t>
            </a:r>
          </a:p>
          <a:p>
            <a:r>
              <a:rPr lang="cs-CZ" sz="2000" b="1" dirty="0" smtClean="0"/>
              <a:t>- jako Edgar Allan </a:t>
            </a:r>
            <a:r>
              <a:rPr lang="cs-CZ" sz="2000" b="1" dirty="0" err="1" smtClean="0"/>
              <a:t>Poe</a:t>
            </a:r>
            <a:r>
              <a:rPr lang="cs-CZ" sz="2000" b="1" dirty="0" smtClean="0"/>
              <a:t> kombinoval</a:t>
            </a:r>
          </a:p>
          <a:p>
            <a:r>
              <a:rPr lang="cs-CZ" sz="2000" b="1" dirty="0" smtClean="0"/>
              <a:t>  fantazii s logikou</a:t>
            </a:r>
          </a:p>
          <a:p>
            <a:r>
              <a:rPr lang="cs-CZ" sz="2000" b="1" dirty="0" smtClean="0"/>
              <a:t>- hrdinové končí tragicky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0270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6308" y="116632"/>
            <a:ext cx="1617420" cy="11430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epos</a:t>
            </a:r>
            <a:endParaRPr lang="cs-CZ" sz="60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395536" y="1268760"/>
            <a:ext cx="7467600" cy="547260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veršované vyprávění o hrdinech, událostech významných pro určitý národ</a:t>
            </a:r>
          </a:p>
          <a:p>
            <a:r>
              <a:rPr lang="cs-CZ" b="1" dirty="0" smtClean="0"/>
              <a:t>široký, pomalu se rozvíjející děj</a:t>
            </a:r>
          </a:p>
          <a:p>
            <a:r>
              <a:rPr lang="cs-CZ" b="1" dirty="0" smtClean="0"/>
              <a:t>bohaté epizody</a:t>
            </a:r>
          </a:p>
          <a:p>
            <a:r>
              <a:rPr lang="cs-CZ" b="1" dirty="0" smtClean="0"/>
              <a:t>rozmanité popisy</a:t>
            </a:r>
          </a:p>
          <a:p>
            <a:r>
              <a:rPr lang="cs-CZ" b="1" dirty="0" smtClean="0"/>
              <a:t>jazykové prostředky eposu: opakují se figury, tropy, přirovnání, ustálená epiteta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epos o </a:t>
            </a:r>
            <a:r>
              <a:rPr lang="cs-CZ" b="1" dirty="0" err="1" smtClean="0">
                <a:solidFill>
                  <a:srgbClr val="FF0000"/>
                </a:solidFill>
                <a:latin typeface="Arial Rounded MT Bold" pitchFamily="34" charset="0"/>
              </a:rPr>
              <a:t>Gilgamešovi</a:t>
            </a:r>
            <a:endParaRPr lang="cs-CZ" b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 Rounded MT Bold" pitchFamily="34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Ilias a Odyssea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rytířský epos Alexandreis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 Rounded MT Bold" pitchFamily="34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eposy Svatopluka Čecha (Evropa a Slávie,  Ve stínu lípy, Václav z Michalovic, zvířecí epos Hanuman)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pic>
        <p:nvPicPr>
          <p:cNvPr id="11266" name="Picture 2" descr="C:\Users\ZS SLOVAN\AppData\Local\Microsoft\Windows\Temporary Internet Files\Content.IE5\M4TEWN2D\MC900233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77072"/>
            <a:ext cx="2566657" cy="1389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89707" y="3803878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Homér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6059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123728" y="4979310"/>
            <a:ext cx="2544684" cy="79747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6000" dirty="0" smtClean="0"/>
              <a:t>román</a:t>
            </a:r>
            <a:endParaRPr lang="cs-CZ" sz="6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2" y="548680"/>
            <a:ext cx="753764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Franklin Gothic Book"/>
              </a:rPr>
              <a:t>● </a:t>
            </a:r>
            <a:r>
              <a:rPr lang="cs-CZ" sz="2000" b="1" dirty="0" smtClean="0">
                <a:solidFill>
                  <a:srgbClr val="7030A0"/>
                </a:solidFill>
              </a:rPr>
              <a:t>epický žánr velkého rozsahu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Franklin Gothic Book"/>
              </a:rPr>
              <a:t>● </a:t>
            </a:r>
            <a:r>
              <a:rPr lang="cs-CZ" sz="2000" b="1" dirty="0" smtClean="0">
                <a:solidFill>
                  <a:srgbClr val="7030A0"/>
                </a:solidFill>
              </a:rPr>
              <a:t>delší časový úsek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Franklin Gothic Book"/>
              </a:rPr>
              <a:t>● </a:t>
            </a:r>
            <a:r>
              <a:rPr lang="cs-CZ" sz="2000" b="1" dirty="0" smtClean="0">
                <a:solidFill>
                  <a:srgbClr val="7030A0"/>
                </a:solidFill>
              </a:rPr>
              <a:t>příběh hrdinů + společenské události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Franklin Gothic Book"/>
              </a:rPr>
              <a:t>● </a:t>
            </a:r>
            <a:r>
              <a:rPr lang="cs-CZ" sz="2000" b="1" dirty="0" smtClean="0">
                <a:solidFill>
                  <a:srgbClr val="7030A0"/>
                </a:solidFill>
              </a:rPr>
              <a:t>román: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          společenský, dobrodružný, fantastický, sci-fi, milostný</a:t>
            </a:r>
          </a:p>
          <a:p>
            <a:r>
              <a:rPr lang="cs-CZ" sz="2000" b="1" dirty="0">
                <a:solidFill>
                  <a:srgbClr val="7030A0"/>
                </a:solidFill>
              </a:rPr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         psychologický …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487672"/>
            <a:ext cx="8085803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Rounded MT Bold" pitchFamily="34" charset="0"/>
              </a:rPr>
              <a:t>Vrcholná románová díla, romanopisci: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Arial Rounded MT Bold" pitchFamily="34" charset="0"/>
              </a:rPr>
              <a:t>Francois </a:t>
            </a:r>
            <a:r>
              <a:rPr lang="cs-CZ" sz="2000" b="1" dirty="0" err="1" smtClean="0">
                <a:solidFill>
                  <a:srgbClr val="FF0000"/>
                </a:solidFill>
                <a:latin typeface="Arial Rounded MT Bold" pitchFamily="34" charset="0"/>
              </a:rPr>
              <a:t>Rabelais</a:t>
            </a:r>
            <a:r>
              <a:rPr lang="cs-CZ" sz="2000" b="1" dirty="0" smtClean="0">
                <a:solidFill>
                  <a:srgbClr val="FF0000"/>
                </a:solidFill>
                <a:latin typeface="Arial Rounded MT Bold" pitchFamily="34" charset="0"/>
              </a:rPr>
              <a:t> – </a:t>
            </a:r>
            <a:r>
              <a:rPr lang="cs-CZ" sz="2000" b="1" dirty="0" err="1" smtClean="0">
                <a:solidFill>
                  <a:srgbClr val="FF0000"/>
                </a:solidFill>
                <a:latin typeface="Arial Rounded MT Bold" pitchFamily="34" charset="0"/>
              </a:rPr>
              <a:t>Gargantua</a:t>
            </a:r>
            <a:r>
              <a:rPr lang="cs-CZ" sz="2000" b="1" dirty="0" smtClean="0">
                <a:solidFill>
                  <a:srgbClr val="FF0000"/>
                </a:solidFill>
                <a:latin typeface="Arial Rounded MT Bold" pitchFamily="34" charset="0"/>
              </a:rPr>
              <a:t> a </a:t>
            </a:r>
            <a:r>
              <a:rPr lang="cs-CZ" sz="2000" b="1" dirty="0" err="1" smtClean="0">
                <a:solidFill>
                  <a:srgbClr val="FF0000"/>
                </a:solidFill>
                <a:latin typeface="Arial Rounded MT Bold" pitchFamily="34" charset="0"/>
              </a:rPr>
              <a:t>Pantagruel</a:t>
            </a:r>
            <a:endParaRPr lang="cs-CZ" sz="2000" b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Arial Rounded MT Bold" pitchFamily="34" charset="0"/>
              </a:rPr>
              <a:t>Miguel de Cervantes – Důmyslný rytíř Don Quijote de la </a:t>
            </a:r>
            <a:r>
              <a:rPr lang="cs-CZ" sz="2000" b="1" dirty="0" err="1" smtClean="0">
                <a:solidFill>
                  <a:srgbClr val="FF0000"/>
                </a:solidFill>
                <a:latin typeface="Arial Rounded MT Bold" pitchFamily="34" charset="0"/>
              </a:rPr>
              <a:t>Mancha</a:t>
            </a:r>
            <a:endParaRPr lang="cs-CZ" sz="2000" b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r>
              <a:rPr lang="cs-CZ" sz="2000" b="1" dirty="0">
                <a:solidFill>
                  <a:srgbClr val="FF0000"/>
                </a:solidFill>
                <a:latin typeface="Arial Rounded MT Bold" pitchFamily="34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    Francouz </a:t>
            </a:r>
            <a:r>
              <a:rPr lang="cs-CZ" sz="2000" b="1" dirty="0" err="1" smtClean="0">
                <a:solidFill>
                  <a:srgbClr val="FF0000"/>
                </a:solidFill>
                <a:latin typeface="Arial Rounded MT Bold" pitchFamily="34" charset="0"/>
              </a:rPr>
              <a:t>Honoré</a:t>
            </a:r>
            <a:r>
              <a:rPr lang="cs-CZ" sz="2000" b="1" dirty="0" smtClean="0">
                <a:solidFill>
                  <a:srgbClr val="FF0000"/>
                </a:solidFill>
                <a:latin typeface="Arial Rounded MT Bold" pitchFamily="34" charset="0"/>
              </a:rPr>
              <a:t> de Balzac</a:t>
            </a:r>
          </a:p>
          <a:p>
            <a:r>
              <a:rPr lang="cs-CZ" sz="2000" b="1" dirty="0">
                <a:solidFill>
                  <a:srgbClr val="FF0000"/>
                </a:solidFill>
                <a:latin typeface="Arial Rounded MT Bold" pitchFamily="34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    Rus </a:t>
            </a:r>
            <a:r>
              <a:rPr lang="cs-CZ" sz="2000" b="1" dirty="0" err="1" smtClean="0">
                <a:solidFill>
                  <a:srgbClr val="FF0000"/>
                </a:solidFill>
                <a:latin typeface="Arial Rounded MT Bold" pitchFamily="34" charset="0"/>
              </a:rPr>
              <a:t>Fjodor</a:t>
            </a:r>
            <a:r>
              <a:rPr lang="cs-CZ" sz="2000" b="1" dirty="0" smtClean="0">
                <a:solidFill>
                  <a:srgbClr val="FF0000"/>
                </a:solidFill>
                <a:latin typeface="Arial Rounded MT Bold" pitchFamily="34" charset="0"/>
              </a:rPr>
              <a:t> Michajlovič </a:t>
            </a:r>
            <a:r>
              <a:rPr lang="cs-CZ" sz="2000" b="1" dirty="0" err="1" smtClean="0">
                <a:solidFill>
                  <a:srgbClr val="FF0000"/>
                </a:solidFill>
                <a:latin typeface="Arial Rounded MT Bold" pitchFamily="34" charset="0"/>
              </a:rPr>
              <a:t>Dostojevskij</a:t>
            </a:r>
            <a:endParaRPr lang="cs-CZ" sz="2000" b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r>
              <a:rPr lang="cs-CZ" sz="2000" b="1" dirty="0">
                <a:solidFill>
                  <a:srgbClr val="FF0000"/>
                </a:solidFill>
                <a:latin typeface="Arial Rounded MT Bold" pitchFamily="34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    Češi Alois Jirásek, Vladislav Vančura, Milan Kundera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83329" y="4639383"/>
            <a:ext cx="526067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r</a:t>
            </a:r>
            <a:r>
              <a:rPr lang="cs-CZ" b="1" dirty="0" smtClean="0">
                <a:solidFill>
                  <a:srgbClr val="0070C0"/>
                </a:solidFill>
              </a:rPr>
              <a:t>omán ve verších: </a:t>
            </a:r>
            <a:r>
              <a:rPr lang="cs-CZ" b="1" dirty="0" smtClean="0">
                <a:solidFill>
                  <a:srgbClr val="FF0000"/>
                </a:solidFill>
              </a:rPr>
              <a:t>Alexander Sergejevič Puškin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- Evžen Oněgin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0070C0"/>
              </a:solidFill>
            </a:endParaRPr>
          </a:p>
          <a:p>
            <a:r>
              <a:rPr lang="cs-CZ" b="1" dirty="0">
                <a:solidFill>
                  <a:srgbClr val="0070C0"/>
                </a:solidFill>
              </a:rPr>
              <a:t>r</a:t>
            </a:r>
            <a:r>
              <a:rPr lang="cs-CZ" b="1" dirty="0" smtClean="0">
                <a:solidFill>
                  <a:srgbClr val="0070C0"/>
                </a:solidFill>
              </a:rPr>
              <a:t>ománová epopej: </a:t>
            </a:r>
            <a:r>
              <a:rPr lang="cs-CZ" b="1" dirty="0" smtClean="0">
                <a:solidFill>
                  <a:srgbClr val="FF0000"/>
                </a:solidFill>
              </a:rPr>
              <a:t>Lev Nikolajevič Tolstoj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- Vojna a mír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52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ZS SLOVAN\AppData\Local\Microsoft\Windows\Temporary Internet Files\Content.IE5\HY4N9BXP\MC9004155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18" y="2971905"/>
            <a:ext cx="459915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ZS SLOVAN\AppData\Local\Microsoft\Windows\Temporary Internet Files\Content.IE5\LOQVELFT\MC9002805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2688" y="1844824"/>
            <a:ext cx="3835128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Users\ZS SLOVAN\AppData\Local\Microsoft\Windows\Temporary Internet Files\Content.IE5\LOQVELFT\MC9004155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8349"/>
            <a:ext cx="4599160" cy="2803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0098" y="1200795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Evžen Oněgin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34642" y="4798893"/>
            <a:ext cx="17764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Lidská komedie</a:t>
            </a:r>
          </a:p>
          <a:p>
            <a:r>
              <a:rPr lang="cs-CZ" dirty="0" smtClean="0"/>
              <a:t>Otec </a:t>
            </a:r>
            <a:r>
              <a:rPr lang="cs-CZ" dirty="0" err="1" smtClean="0"/>
              <a:t>Goriot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0560" y="5917922"/>
            <a:ext cx="4406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Důmyslný rytíř Don Quijote de la </a:t>
            </a:r>
            <a:r>
              <a:rPr lang="cs-CZ" dirty="0" err="1" smtClean="0"/>
              <a:t>Mancha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0411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8224" y="764704"/>
            <a:ext cx="48666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Obrázky a kliparty z </a:t>
            </a:r>
            <a:r>
              <a:rPr lang="cs-CZ" dirty="0" smtClean="0"/>
              <a:t>www.microsoft.office</a:t>
            </a:r>
            <a:r>
              <a:rPr lang="cs-CZ" dirty="0" smtClean="0"/>
              <a:t>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654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1007</TotalTime>
  <Words>1023</Words>
  <Application>Microsoft Office PowerPoint</Application>
  <PresentationFormat>Předvádění na obrazovce (4:3)</PresentationFormat>
  <Paragraphs>232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Prezentace aplikace PowerPoint</vt:lpstr>
      <vt:lpstr>Prezentace aplikace PowerPoint</vt:lpstr>
      <vt:lpstr>Prezentace aplikace PowerPoint</vt:lpstr>
      <vt:lpstr>epika - žánry </vt:lpstr>
      <vt:lpstr>Příběh (historka)</vt:lpstr>
      <vt:lpstr>bajka</vt:lpstr>
      <vt:lpstr>Prezentace aplikace PowerPoint</vt:lpstr>
      <vt:lpstr>Báje (mýty)</vt:lpstr>
      <vt:lpstr>pověst</vt:lpstr>
      <vt:lpstr>pohádka</vt:lpstr>
      <vt:lpstr>legenda</vt:lpstr>
      <vt:lpstr>povídka</vt:lpstr>
      <vt:lpstr>novela</vt:lpstr>
      <vt:lpstr>Dva nej příklady žánru novely</vt:lpstr>
      <vt:lpstr>romaneto</vt:lpstr>
      <vt:lpstr>epos</vt:lpstr>
      <vt:lpstr>román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73</cp:revision>
  <dcterms:created xsi:type="dcterms:W3CDTF">2011-10-14T09:00:52Z</dcterms:created>
  <dcterms:modified xsi:type="dcterms:W3CDTF">2013-05-26T10:10:55Z</dcterms:modified>
</cp:coreProperties>
</file>