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6" r:id="rId12"/>
    <p:sldId id="267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69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Renesance a humanismus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4. 1. 2013 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VY_32_INOVACE_56_KM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332656"/>
            <a:ext cx="781236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Anotace: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Cílová skupina: </a:t>
            </a:r>
            <a:r>
              <a:rPr lang="cs-CZ" sz="2000" b="1" dirty="0" smtClean="0"/>
              <a:t>8. ročník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Téma: </a:t>
            </a:r>
            <a:r>
              <a:rPr lang="cs-CZ" sz="2000" b="1" dirty="0" smtClean="0"/>
              <a:t>Renesance a humanismus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Cíl: </a:t>
            </a:r>
            <a:r>
              <a:rPr lang="cs-CZ" sz="2000" b="1" dirty="0" smtClean="0"/>
              <a:t>Prezentace přibližuje žákům renesanční literaturu, autory a jejich tvorbu. Souhrnné opakování.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Pomůcky: </a:t>
            </a:r>
            <a:r>
              <a:rPr lang="cs-CZ" sz="2000" b="1" dirty="0" smtClean="0"/>
              <a:t>psací potřeby, pracovní listy, ukázky literární tvorby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Pilotáž: </a:t>
            </a:r>
            <a:r>
              <a:rPr lang="cs-CZ" sz="2000" b="1" dirty="0"/>
              <a:t>Prezentace žákům představila přehled světových literárních </a:t>
            </a:r>
            <a:r>
              <a:rPr lang="cs-CZ" sz="2000" b="1" dirty="0" smtClean="0"/>
              <a:t>spisovatelů období renesance. Žáci </a:t>
            </a:r>
            <a:r>
              <a:rPr lang="cs-CZ" sz="2000" b="1" dirty="0"/>
              <a:t>aktivně pracovali s texty a seznamovali </a:t>
            </a:r>
            <a:r>
              <a:rPr lang="cs-CZ" sz="2000" b="1" dirty="0" smtClean="0"/>
              <a:t>se s renesančními autory, </a:t>
            </a:r>
            <a:r>
              <a:rPr lang="cs-CZ" sz="2000" b="1" dirty="0"/>
              <a:t>ocenili stručné a výstižné zápisy</a:t>
            </a:r>
            <a:r>
              <a:rPr lang="cs-CZ" sz="2000" b="1" dirty="0" smtClean="0"/>
              <a:t>. Žáci byli rozděleni do skupin, každá představila třídě jednoho renesančního autora.</a:t>
            </a:r>
            <a:endParaRPr lang="cs-CZ" sz="2000" b="1" dirty="0"/>
          </a:p>
          <a:p>
            <a:endParaRPr lang="cs-CZ" dirty="0"/>
          </a:p>
        </p:txBody>
      </p:sp>
      <p:pic>
        <p:nvPicPr>
          <p:cNvPr id="1026" name="Picture 2" descr="C:\Users\ZS SLOVAN\AppData\Local\Microsoft\Windows\Temporary Internet Files\Content.IE5\W6QHBV26\MM9003957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08379"/>
            <a:ext cx="2592288" cy="214145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4108379"/>
            <a:ext cx="374974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Dante Alighieri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Giovanni </a:t>
            </a:r>
            <a:r>
              <a:rPr lang="cs-CZ" sz="2000" b="1" dirty="0" err="1" smtClean="0">
                <a:solidFill>
                  <a:srgbClr val="002060"/>
                </a:solidFill>
              </a:rPr>
              <a:t>Boccaccio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Francesco </a:t>
            </a:r>
            <a:r>
              <a:rPr lang="cs-CZ" sz="2000" b="1" dirty="0" err="1" smtClean="0">
                <a:solidFill>
                  <a:srgbClr val="002060"/>
                </a:solidFill>
              </a:rPr>
              <a:t>Petrarca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Francois Villon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Francois </a:t>
            </a:r>
            <a:r>
              <a:rPr lang="cs-CZ" sz="2000" b="1" dirty="0" err="1" smtClean="0">
                <a:solidFill>
                  <a:srgbClr val="002060"/>
                </a:solidFill>
              </a:rPr>
              <a:t>Rabelais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Miguel de Cervantes </a:t>
            </a:r>
            <a:r>
              <a:rPr lang="cs-CZ" sz="2000" b="1" dirty="0" err="1" smtClean="0">
                <a:solidFill>
                  <a:srgbClr val="002060"/>
                </a:solidFill>
              </a:rPr>
              <a:t>Saavedra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William Shakespeare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75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Renesance a humanismus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404664"/>
            <a:ext cx="6400800" cy="347472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13. – 16. století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znik v Itálii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obnovení, obrození</a:t>
            </a:r>
          </a:p>
          <a:p>
            <a:r>
              <a:rPr lang="cs-CZ" sz="2800" b="1" dirty="0" smtClean="0"/>
              <a:t>znovuzrození ideálů </a:t>
            </a:r>
            <a:r>
              <a:rPr lang="cs-CZ" sz="2800" b="1" dirty="0" smtClean="0">
                <a:solidFill>
                  <a:srgbClr val="FF0000"/>
                </a:solidFill>
              </a:rPr>
              <a:t>antiky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všestranný rozvoj člověka</a:t>
            </a:r>
          </a:p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humanisté</a:t>
            </a:r>
          </a:p>
          <a:p>
            <a:r>
              <a:rPr lang="cs-CZ" sz="2800" b="1" dirty="0" smtClean="0"/>
              <a:t>latinsky </a:t>
            </a:r>
            <a:r>
              <a:rPr lang="cs-CZ" sz="2800" b="1" dirty="0" err="1" smtClean="0"/>
              <a:t>humanus</a:t>
            </a:r>
            <a:r>
              <a:rPr lang="cs-CZ" sz="2800" b="1" dirty="0" smtClean="0"/>
              <a:t> =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lidský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W6QHBV26\MC900433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128" y="4492396"/>
            <a:ext cx="1914671" cy="23070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4JXRLUZ8\MC900432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6577"/>
            <a:ext cx="2448272" cy="40989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7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620688"/>
            <a:ext cx="3636085" cy="1258493"/>
          </a:xfrm>
        </p:spPr>
        <p:txBody>
          <a:bodyPr/>
          <a:lstStyle/>
          <a:p>
            <a:r>
              <a:rPr lang="cs-CZ" sz="3600" dirty="0" smtClean="0"/>
              <a:t>Dante Alighieri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93515" y="731520"/>
            <a:ext cx="4298965" cy="4894730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talský básník</a:t>
            </a:r>
          </a:p>
          <a:p>
            <a:r>
              <a:rPr lang="cs-CZ" b="1" dirty="0" smtClean="0"/>
              <a:t>1265 – 1321</a:t>
            </a:r>
          </a:p>
          <a:p>
            <a:r>
              <a:rPr lang="cs-CZ" b="1" dirty="0"/>
              <a:t>t</a:t>
            </a:r>
            <a:r>
              <a:rPr lang="cs-CZ" b="1" dirty="0" smtClean="0"/>
              <a:t>vůrce italské národní literatury</a:t>
            </a:r>
          </a:p>
          <a:p>
            <a:r>
              <a:rPr lang="cs-CZ" b="1" dirty="0"/>
              <a:t>e</a:t>
            </a:r>
            <a:r>
              <a:rPr lang="cs-CZ" b="1" dirty="0" smtClean="0"/>
              <a:t>pická báseň </a:t>
            </a:r>
            <a:r>
              <a:rPr lang="cs-CZ" b="1" dirty="0" smtClean="0">
                <a:solidFill>
                  <a:srgbClr val="C00000"/>
                </a:solidFill>
              </a:rPr>
              <a:t>Božská komedie</a:t>
            </a:r>
          </a:p>
          <a:p>
            <a:r>
              <a:rPr lang="cs-CZ" b="1" dirty="0"/>
              <a:t>l</a:t>
            </a:r>
            <a:r>
              <a:rPr lang="cs-CZ" b="1" dirty="0" smtClean="0"/>
              <a:t>íčí cestu lidské duše ke spáse</a:t>
            </a:r>
          </a:p>
          <a:p>
            <a:r>
              <a:rPr lang="cs-CZ" b="1" dirty="0"/>
              <a:t>s</a:t>
            </a:r>
            <a:r>
              <a:rPr lang="cs-CZ" b="1" dirty="0" smtClean="0"/>
              <a:t>tředověké pojetí</a:t>
            </a:r>
          </a:p>
          <a:p>
            <a:r>
              <a:rPr lang="cs-CZ" b="1" dirty="0">
                <a:solidFill>
                  <a:srgbClr val="002060"/>
                </a:solidFill>
              </a:rPr>
              <a:t>h</a:t>
            </a:r>
            <a:r>
              <a:rPr lang="cs-CZ" b="1" dirty="0" smtClean="0">
                <a:solidFill>
                  <a:srgbClr val="002060"/>
                </a:solidFill>
              </a:rPr>
              <a:t>lavní postavou vypravěč, římský básník Vergilius, dívka Beatrice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3 části: Peklo, Očistec, Ráj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ZS SLOVAN\AppData\Local\Microsoft\Windows\Temporary Internet Files\Content.IE5\6MSN38GL\MC90043196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763" y="2132856"/>
            <a:ext cx="3090173" cy="3228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2004" y="5805264"/>
            <a:ext cx="373769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/>
              <a:t>ú</a:t>
            </a:r>
            <a:r>
              <a:rPr lang="cs-CZ" b="1" dirty="0" smtClean="0"/>
              <a:t>ryvek z lyrické autobiografické </a:t>
            </a:r>
          </a:p>
          <a:p>
            <a:r>
              <a:rPr lang="cs-CZ" b="1" dirty="0" smtClean="0"/>
              <a:t>         knihy Nový život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8214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3168352" cy="1258493"/>
          </a:xfrm>
        </p:spPr>
        <p:txBody>
          <a:bodyPr/>
          <a:lstStyle/>
          <a:p>
            <a:r>
              <a:rPr lang="cs-CZ" sz="3600" dirty="0" smtClean="0"/>
              <a:t>Giovanni   </a:t>
            </a:r>
            <a:r>
              <a:rPr lang="cs-CZ" sz="3600" dirty="0" err="1" smtClean="0"/>
              <a:t>Boccaccio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167514"/>
            <a:ext cx="4017085" cy="4713704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talský básník a prozaik</a:t>
            </a:r>
          </a:p>
          <a:p>
            <a:r>
              <a:rPr lang="cs-CZ" b="1" dirty="0" smtClean="0"/>
              <a:t>1313 – 1375</a:t>
            </a:r>
          </a:p>
          <a:p>
            <a:r>
              <a:rPr lang="cs-CZ" b="1" dirty="0"/>
              <a:t>k</a:t>
            </a:r>
            <a:r>
              <a:rPr lang="cs-CZ" b="1" dirty="0" smtClean="0"/>
              <a:t>niha sta novel </a:t>
            </a:r>
            <a:r>
              <a:rPr lang="cs-CZ" b="1" dirty="0" smtClean="0">
                <a:solidFill>
                  <a:srgbClr val="C00000"/>
                </a:solidFill>
              </a:rPr>
              <a:t>Dekameron</a:t>
            </a:r>
          </a:p>
          <a:p>
            <a:r>
              <a:rPr lang="cs-CZ" b="1" dirty="0">
                <a:solidFill>
                  <a:srgbClr val="C00000"/>
                </a:solidFill>
              </a:rPr>
              <a:t>m</a:t>
            </a:r>
            <a:r>
              <a:rPr lang="cs-CZ" b="1" dirty="0" smtClean="0">
                <a:solidFill>
                  <a:srgbClr val="C00000"/>
                </a:solidFill>
              </a:rPr>
              <a:t>ilostné příběhy </a:t>
            </a:r>
            <a:r>
              <a:rPr lang="cs-CZ" b="1" dirty="0" smtClean="0"/>
              <a:t>si vypráví deset mladých lidí po deset dní na venkovském sídle, kam utekli před epidemií moru</a:t>
            </a:r>
          </a:p>
          <a:p>
            <a:r>
              <a:rPr lang="cs-CZ" b="1" dirty="0"/>
              <a:t>ř</a:t>
            </a:r>
            <a:r>
              <a:rPr lang="cs-CZ" b="1" dirty="0" smtClean="0"/>
              <a:t>ecky: deka=deset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</a:t>
            </a:r>
            <a:r>
              <a:rPr lang="cs-CZ" b="1" dirty="0" err="1" smtClean="0"/>
              <a:t>hemera</a:t>
            </a:r>
            <a:r>
              <a:rPr lang="cs-CZ" b="1" dirty="0" smtClean="0"/>
              <a:t>= den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LOQVELFT\MM9003957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3138032" cy="25922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4446" y="5696552"/>
            <a:ext cx="308449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/>
              <a:t>ú</a:t>
            </a:r>
            <a:r>
              <a:rPr lang="cs-CZ" b="1" dirty="0" smtClean="0"/>
              <a:t>ryvek z novely Chorá Lisa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70007" y="5696552"/>
            <a:ext cx="906017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10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87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3782" y="1268760"/>
            <a:ext cx="2946138" cy="1258493"/>
          </a:xfrm>
        </p:spPr>
        <p:txBody>
          <a:bodyPr/>
          <a:lstStyle/>
          <a:p>
            <a:r>
              <a:rPr lang="cs-CZ" sz="3600" dirty="0" smtClean="0"/>
              <a:t>Francesco </a:t>
            </a:r>
            <a:r>
              <a:rPr lang="cs-CZ" sz="3600" dirty="0" err="1" smtClean="0"/>
              <a:t>Petrarca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764704"/>
            <a:ext cx="4608512" cy="5688632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talský básník a humanista</a:t>
            </a:r>
          </a:p>
          <a:p>
            <a:r>
              <a:rPr lang="cs-CZ" b="1" dirty="0" smtClean="0"/>
              <a:t>1304 – 1374</a:t>
            </a:r>
          </a:p>
          <a:p>
            <a:r>
              <a:rPr lang="cs-CZ" b="1" dirty="0"/>
              <a:t>a</a:t>
            </a:r>
            <a:r>
              <a:rPr lang="cs-CZ" b="1" dirty="0" smtClean="0"/>
              <a:t>utor sonetů (znělek)</a:t>
            </a:r>
          </a:p>
          <a:p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vůrce italské národní literatury</a:t>
            </a:r>
          </a:p>
          <a:p>
            <a:r>
              <a:rPr lang="cs-CZ" b="1" dirty="0"/>
              <a:t>p</a:t>
            </a:r>
            <a:r>
              <a:rPr lang="cs-CZ" b="1" dirty="0" smtClean="0"/>
              <a:t>latonická láska k Lauře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Laura inspirace, radost, štěstí i trápení v jeho tvorbě</a:t>
            </a:r>
          </a:p>
          <a:p>
            <a:r>
              <a:rPr lang="cs-CZ" b="1" dirty="0"/>
              <a:t>p</a:t>
            </a:r>
            <a:r>
              <a:rPr lang="cs-CZ" b="1" dirty="0" smtClean="0"/>
              <a:t>obýval v Praze, znal se s </a:t>
            </a:r>
            <a:r>
              <a:rPr lang="cs-CZ" b="1" dirty="0" smtClean="0">
                <a:solidFill>
                  <a:srgbClr val="00B050"/>
                </a:solidFill>
              </a:rPr>
              <a:t>Karlem IV. </a:t>
            </a:r>
            <a:r>
              <a:rPr lang="cs-CZ" b="1" dirty="0" smtClean="0"/>
              <a:t>(korespondence)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Zpěvník </a:t>
            </a:r>
            <a:r>
              <a:rPr lang="cs-CZ" b="1" dirty="0" smtClean="0"/>
              <a:t>(vzor evropské lyriky)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Potomkům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 </a:t>
            </a:r>
            <a:r>
              <a:rPr lang="cs-CZ" b="1" dirty="0" err="1" smtClean="0">
                <a:solidFill>
                  <a:srgbClr val="C00000"/>
                </a:solidFill>
              </a:rPr>
              <a:t>Petrarkových</a:t>
            </a:r>
            <a:r>
              <a:rPr lang="cs-CZ" b="1" dirty="0" smtClean="0">
                <a:solidFill>
                  <a:srgbClr val="C00000"/>
                </a:solidFill>
              </a:rPr>
              <a:t> zápisků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234886"/>
            <a:ext cx="3026791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        úryvek básně</a:t>
            </a:r>
          </a:p>
          <a:p>
            <a:r>
              <a:rPr lang="cs-CZ" b="1" dirty="0" smtClean="0"/>
              <a:t>Na život a smrt paní Laury</a:t>
            </a:r>
            <a:endParaRPr lang="cs-CZ" b="1" dirty="0"/>
          </a:p>
        </p:txBody>
      </p:sp>
      <p:pic>
        <p:nvPicPr>
          <p:cNvPr id="3074" name="Picture 2" descr="C:\Users\ZS SLOVAN\AppData\Local\Microsoft\Windows\Temporary Internet Files\Content.IE5\Q1MZY5HZ\MC90040814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83" y="3068960"/>
            <a:ext cx="1857375" cy="19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99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3360" y="476672"/>
            <a:ext cx="3636085" cy="1258493"/>
          </a:xfrm>
        </p:spPr>
        <p:txBody>
          <a:bodyPr/>
          <a:lstStyle/>
          <a:p>
            <a:r>
              <a:rPr lang="cs-CZ" sz="3600" dirty="0" smtClean="0"/>
              <a:t>Francois Villon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23520" y="836712"/>
            <a:ext cx="4298965" cy="489473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francouzský básník</a:t>
            </a:r>
          </a:p>
          <a:p>
            <a:r>
              <a:rPr lang="cs-CZ" dirty="0" smtClean="0"/>
              <a:t>1431 – 1463</a:t>
            </a:r>
          </a:p>
          <a:p>
            <a:r>
              <a:rPr lang="cs-CZ" b="1" u="sng" dirty="0" smtClean="0"/>
              <a:t>tvůrce francouzských </a:t>
            </a:r>
            <a:r>
              <a:rPr lang="cs-CZ" b="1" u="sng" dirty="0" smtClean="0">
                <a:solidFill>
                  <a:srgbClr val="C00000"/>
                </a:solidFill>
              </a:rPr>
              <a:t>balad</a:t>
            </a:r>
          </a:p>
          <a:p>
            <a:r>
              <a:rPr lang="cs-CZ" dirty="0"/>
              <a:t>v</a:t>
            </a:r>
            <a:r>
              <a:rPr lang="cs-CZ" dirty="0" smtClean="0"/>
              <a:t>elmi bouřlivý život</a:t>
            </a:r>
          </a:p>
          <a:p>
            <a:r>
              <a:rPr lang="cs-CZ" dirty="0"/>
              <a:t>v</a:t>
            </a:r>
            <a:r>
              <a:rPr lang="cs-CZ" dirty="0" smtClean="0"/>
              <a:t>elký básnický talent</a:t>
            </a:r>
          </a:p>
          <a:p>
            <a:r>
              <a:rPr lang="cs-CZ" dirty="0"/>
              <a:t>p</a:t>
            </a:r>
            <a:r>
              <a:rPr lang="cs-CZ" dirty="0" smtClean="0"/>
              <a:t>oezie upřímná a kritická k nespravedlnostem</a:t>
            </a:r>
          </a:p>
          <a:p>
            <a:r>
              <a:rPr lang="cs-CZ" b="1" u="sng" dirty="0" smtClean="0">
                <a:solidFill>
                  <a:srgbClr val="C00000"/>
                </a:solidFill>
              </a:rPr>
              <a:t>Závěť (Velký testament)</a:t>
            </a:r>
          </a:p>
          <a:p>
            <a:r>
              <a:rPr lang="cs-CZ" dirty="0"/>
              <a:t>o</a:t>
            </a:r>
            <a:r>
              <a:rPr lang="cs-CZ" dirty="0" smtClean="0"/>
              <a:t>sobností Villona se </a:t>
            </a:r>
            <a:r>
              <a:rPr lang="cs-CZ" dirty="0" smtClean="0">
                <a:solidFill>
                  <a:srgbClr val="C00000"/>
                </a:solidFill>
              </a:rPr>
              <a:t>inspiroval:</a:t>
            </a:r>
          </a:p>
          <a:p>
            <a:r>
              <a:rPr lang="cs-CZ" b="1" u="sng" dirty="0" smtClean="0">
                <a:solidFill>
                  <a:srgbClr val="002060"/>
                </a:solidFill>
              </a:rPr>
              <a:t>Vítězslav Nezval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Miroslav Horáček – projekt </a:t>
            </a:r>
            <a:r>
              <a:rPr lang="cs-CZ" b="1" u="sng" dirty="0" err="1" smtClean="0">
                <a:solidFill>
                  <a:srgbClr val="FF0000"/>
                </a:solidFill>
              </a:rPr>
              <a:t>Kudykam</a:t>
            </a:r>
            <a:r>
              <a:rPr lang="cs-CZ" b="1" u="sng" dirty="0" smtClean="0">
                <a:solidFill>
                  <a:srgbClr val="FF0000"/>
                </a:solidFill>
              </a:rPr>
              <a:t>, 2009</a:t>
            </a:r>
          </a:p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2296" y="5881218"/>
            <a:ext cx="7034298" cy="707886"/>
          </a:xfrm>
          <a:prstGeom prst="rect">
            <a:avLst/>
          </a:prstGeom>
          <a:scene3d>
            <a:camera prst="perspectiveRelaxed"/>
            <a:lightRig rig="balanced" dir="tr"/>
          </a:scene3d>
          <a:sp3d contourW="14605" prstMaterial="plastic">
            <a:bevelT w="50800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/>
              <a:t>f</a:t>
            </a:r>
            <a:r>
              <a:rPr lang="cs-CZ" sz="4000" b="1" dirty="0" smtClean="0"/>
              <a:t>rancouzská villonská balada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467544" y="1983180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/>
              <a:t>Ach, kdybych já byl studoval</a:t>
            </a:r>
          </a:p>
          <a:p>
            <a:r>
              <a:rPr lang="cs-CZ" sz="2000" b="1" dirty="0"/>
              <a:t>v svém mládí bláznivém, můj Bože,</a:t>
            </a:r>
          </a:p>
          <a:p>
            <a:r>
              <a:rPr lang="cs-CZ" sz="2000" b="1" dirty="0"/>
              <a:t>a na dobré se mravy dal,</a:t>
            </a:r>
          </a:p>
          <a:p>
            <a:r>
              <a:rPr lang="cs-CZ" sz="2000" b="1" dirty="0"/>
              <a:t>teď měl bych dům a měkké lože.</a:t>
            </a:r>
          </a:p>
          <a:p>
            <a:r>
              <a:rPr lang="cs-CZ" sz="2000" b="1" dirty="0"/>
              <a:t>Však způsobné já dítě? Cože?</a:t>
            </a:r>
          </a:p>
          <a:p>
            <a:r>
              <a:rPr lang="cs-CZ" sz="2000" b="1" dirty="0"/>
              <a:t>Já za školu jen chodil, běda.</a:t>
            </a:r>
          </a:p>
          <a:p>
            <a:r>
              <a:rPr lang="cs-CZ" sz="2000" b="1" dirty="0"/>
              <a:t>To slovo bolí jak hrot nože</a:t>
            </a:r>
          </a:p>
          <a:p>
            <a:r>
              <a:rPr lang="cs-CZ" sz="2000" b="1" dirty="0"/>
              <a:t>a skoro dál mi psát už </a:t>
            </a:r>
            <a:r>
              <a:rPr lang="cs-CZ" sz="2000" b="1" dirty="0" smtClean="0"/>
              <a:t>nedá.</a:t>
            </a:r>
            <a:endParaRPr lang="cs-CZ" sz="2000" b="1" dirty="0"/>
          </a:p>
        </p:txBody>
      </p:sp>
      <p:sp>
        <p:nvSpPr>
          <p:cNvPr id="13" name="Ohnutá šipka 12"/>
          <p:cNvSpPr/>
          <p:nvPr/>
        </p:nvSpPr>
        <p:spPr>
          <a:xfrm>
            <a:off x="3779912" y="4797152"/>
            <a:ext cx="936104" cy="1084066"/>
          </a:xfrm>
          <a:prstGeom prst="ben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121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4824536" cy="1258493"/>
          </a:xfrm>
        </p:spPr>
        <p:txBody>
          <a:bodyPr/>
          <a:lstStyle/>
          <a:p>
            <a:r>
              <a:rPr lang="cs-CZ" sz="3600" dirty="0" smtClean="0"/>
              <a:t>Francois </a:t>
            </a:r>
            <a:r>
              <a:rPr lang="cs-CZ" sz="3600" dirty="0" err="1" smtClean="0"/>
              <a:t>Rabelais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764703"/>
            <a:ext cx="5019045" cy="5559449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0000"/>
                </a:solidFill>
              </a:rPr>
              <a:t>rancouzský prozaik, satirik</a:t>
            </a:r>
          </a:p>
          <a:p>
            <a:r>
              <a:rPr lang="cs-CZ" b="1" dirty="0" smtClean="0"/>
              <a:t>1494 – 1553</a:t>
            </a:r>
          </a:p>
          <a:p>
            <a:r>
              <a:rPr lang="cs-CZ" b="1" dirty="0"/>
              <a:t>p</a:t>
            </a:r>
            <a:r>
              <a:rPr lang="cs-CZ" b="1" dirty="0" smtClean="0"/>
              <a:t>ůvodně mnich</a:t>
            </a:r>
          </a:p>
          <a:p>
            <a:r>
              <a:rPr lang="cs-CZ" b="1" dirty="0" smtClean="0"/>
              <a:t>lékař, právník, botanik,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stavitel</a:t>
            </a:r>
          </a:p>
          <a:p>
            <a:r>
              <a:rPr lang="cs-CZ" b="1" dirty="0" smtClean="0"/>
              <a:t>román </a:t>
            </a:r>
            <a:r>
              <a:rPr lang="cs-CZ" b="1" dirty="0" err="1" smtClean="0">
                <a:solidFill>
                  <a:srgbClr val="C00000"/>
                </a:solidFill>
              </a:rPr>
              <a:t>Gargantua</a:t>
            </a:r>
            <a:r>
              <a:rPr lang="cs-CZ" b="1" dirty="0" smtClean="0">
                <a:solidFill>
                  <a:srgbClr val="C00000"/>
                </a:solidFill>
              </a:rPr>
              <a:t> a </a:t>
            </a:r>
            <a:r>
              <a:rPr lang="cs-CZ" b="1" dirty="0" err="1" smtClean="0">
                <a:solidFill>
                  <a:srgbClr val="C00000"/>
                </a:solidFill>
              </a:rPr>
              <a:t>Pantagruel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• největší renesanční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výpravná próza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• satira, nadsázka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• hlavní postavy obři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• o životě, církvi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• kritika společnosti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• nespisovné výrazy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• </a:t>
            </a:r>
            <a:r>
              <a:rPr lang="cs-CZ" b="1" u="sng" dirty="0" smtClean="0">
                <a:solidFill>
                  <a:srgbClr val="C00000"/>
                </a:solidFill>
              </a:rPr>
              <a:t>ovlivnil Huga, Balzaca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844824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Nic </a:t>
            </a:r>
            <a:r>
              <a:rPr lang="cs-CZ" sz="2000" b="1" dirty="0"/>
              <a:t>cenného nemám, jen plno dluhů, a co zbyde, nechávám pro chudé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/>
              <a:t>Běžte za psem a nepokouše vás, pijte před žízní a nedostanete ji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/>
              <a:t>Život je možná fraška, ale stojí za to jej žít. Jen nuda v něm nemá místa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/>
              <a:t>A hola! </a:t>
            </a:r>
            <a:r>
              <a:rPr lang="cs-CZ" sz="2000" b="1" dirty="0" smtClean="0"/>
              <a:t>Vězte: </a:t>
            </a:r>
            <a:r>
              <a:rPr lang="cs-CZ" sz="2000" b="1" dirty="0"/>
              <a:t>na zábavu máte celý život, a celou smrt na </a:t>
            </a:r>
            <a:r>
              <a:rPr lang="cs-CZ" sz="2000" b="1" dirty="0" smtClean="0"/>
              <a:t>odpočívání.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527" y="5800933"/>
            <a:ext cx="4314001" cy="523220"/>
          </a:xfrm>
          <a:prstGeom prst="rect">
            <a:avLst/>
          </a:prstGeom>
          <a:scene3d>
            <a:camera prst="perspectiveRelaxed"/>
            <a:lightRig rig="balanced" dir="tr"/>
          </a:scene3d>
          <a:sp3d contourW="14605" prstMaterial="plastic">
            <a:bevelT w="50800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Citáty: Francois </a:t>
            </a:r>
            <a:r>
              <a:rPr lang="cs-CZ" sz="2800" b="1" dirty="0" err="1" smtClean="0"/>
              <a:t>Rabelais</a:t>
            </a:r>
            <a:endParaRPr lang="cs-CZ" sz="2800" b="1" dirty="0"/>
          </a:p>
        </p:txBody>
      </p:sp>
      <p:sp>
        <p:nvSpPr>
          <p:cNvPr id="7" name="Zahnutá šipka doprava 6"/>
          <p:cNvSpPr/>
          <p:nvPr/>
        </p:nvSpPr>
        <p:spPr>
          <a:xfrm>
            <a:off x="4895528" y="3861048"/>
            <a:ext cx="540568" cy="1939885"/>
          </a:xfrm>
          <a:prstGeom prst="curvedRightArrow">
            <a:avLst>
              <a:gd name="adj1" fmla="val 25000"/>
              <a:gd name="adj2" fmla="val 17943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30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9498" y="1196752"/>
            <a:ext cx="3636085" cy="1258493"/>
          </a:xfrm>
        </p:spPr>
        <p:txBody>
          <a:bodyPr/>
          <a:lstStyle/>
          <a:p>
            <a:r>
              <a:rPr lang="cs-CZ" sz="3600" dirty="0" smtClean="0"/>
              <a:t>Miguel de Cervantes </a:t>
            </a:r>
            <a:r>
              <a:rPr lang="cs-CZ" sz="3600" dirty="0" err="1" smtClean="0"/>
              <a:t>Saavedra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476672"/>
            <a:ext cx="4896544" cy="5976664"/>
          </a:xfrm>
        </p:spPr>
        <p:txBody>
          <a:bodyPr>
            <a:normAutofit/>
          </a:bodyPr>
          <a:lstStyle/>
          <a:p>
            <a:r>
              <a:rPr lang="cs-CZ" b="1" dirty="0" smtClean="0"/>
              <a:t>španělský básník, spisovatel, voják</a:t>
            </a:r>
          </a:p>
          <a:p>
            <a:r>
              <a:rPr lang="cs-CZ" b="1" dirty="0" smtClean="0"/>
              <a:t>1547 – 1616</a:t>
            </a:r>
          </a:p>
          <a:p>
            <a:r>
              <a:rPr lang="cs-CZ" b="1" dirty="0"/>
              <a:t>c</a:t>
            </a:r>
            <a:r>
              <a:rPr lang="cs-CZ" b="1" dirty="0" smtClean="0"/>
              <a:t>hudá rodina, 8 dětí</a:t>
            </a:r>
          </a:p>
          <a:p>
            <a:r>
              <a:rPr lang="cs-CZ" b="1" dirty="0"/>
              <a:t>v</a:t>
            </a:r>
            <a:r>
              <a:rPr lang="cs-CZ" b="1" dirty="0" smtClean="0"/>
              <a:t>ězněn, zajat piráty</a:t>
            </a:r>
          </a:p>
          <a:p>
            <a:r>
              <a:rPr lang="cs-CZ" b="1" dirty="0"/>
              <a:t>r</a:t>
            </a:r>
            <a:r>
              <a:rPr lang="cs-CZ" b="1" dirty="0" smtClean="0"/>
              <a:t>omán </a:t>
            </a:r>
            <a:r>
              <a:rPr lang="cs-CZ" b="1" dirty="0" smtClean="0">
                <a:solidFill>
                  <a:srgbClr val="C00000"/>
                </a:solidFill>
              </a:rPr>
              <a:t>Důmyslný rytíř Don Quijote de la </a:t>
            </a:r>
            <a:r>
              <a:rPr lang="cs-CZ" b="1" dirty="0" err="1" smtClean="0">
                <a:solidFill>
                  <a:srgbClr val="C00000"/>
                </a:solidFill>
              </a:rPr>
              <a:t>Mancha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• </a:t>
            </a:r>
            <a:r>
              <a:rPr lang="cs-CZ" b="1" dirty="0" smtClean="0">
                <a:solidFill>
                  <a:srgbClr val="002060"/>
                </a:solidFill>
              </a:rPr>
              <a:t>parodie na rytířské romány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• postavy: chudý rytíř Don Quijote 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z kraje La </a:t>
            </a:r>
            <a:r>
              <a:rPr lang="cs-CZ" b="1" dirty="0" err="1" smtClean="0">
                <a:solidFill>
                  <a:srgbClr val="C00000"/>
                </a:solidFill>
              </a:rPr>
              <a:t>Mancha</a:t>
            </a:r>
            <a:r>
              <a:rPr lang="cs-CZ" b="1" dirty="0" smtClean="0">
                <a:solidFill>
                  <a:srgbClr val="C00000"/>
                </a:solidFill>
              </a:rPr>
              <a:t> v Nové Kastilii,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dáma </a:t>
            </a:r>
            <a:r>
              <a:rPr lang="cs-CZ" b="1" dirty="0" err="1" smtClean="0">
                <a:solidFill>
                  <a:srgbClr val="C00000"/>
                </a:solidFill>
              </a:rPr>
              <a:t>Dulciena</a:t>
            </a:r>
            <a:r>
              <a:rPr lang="cs-CZ" b="1" dirty="0" smtClean="0">
                <a:solidFill>
                  <a:srgbClr val="C00000"/>
                </a:solidFill>
              </a:rPr>
              <a:t>, mazaný sluha 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Sancho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Panza</a:t>
            </a:r>
            <a:r>
              <a:rPr lang="cs-CZ" b="1" dirty="0" smtClean="0">
                <a:solidFill>
                  <a:srgbClr val="C00000"/>
                </a:solidFill>
              </a:rPr>
              <a:t>, vyzáblý kůň 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Rocinante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2" descr="C:\Users\ZS SLOVAN\AppData\Local\Microsoft\Windows\Temporary Internet Files\Content.IE5\HY4N9BXP\MC9004155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383263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97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3636085" cy="1258493"/>
          </a:xfrm>
        </p:spPr>
        <p:txBody>
          <a:bodyPr/>
          <a:lstStyle/>
          <a:p>
            <a:r>
              <a:rPr lang="cs-CZ" sz="3600" dirty="0" smtClean="0"/>
              <a:t>   William Shakespeare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93515" y="731520"/>
            <a:ext cx="4298965" cy="4894730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nglický renesanční </a:t>
            </a:r>
            <a:r>
              <a:rPr lang="cs-CZ" b="1" dirty="0" smtClean="0"/>
              <a:t>spisovatel</a:t>
            </a:r>
          </a:p>
          <a:p>
            <a:r>
              <a:rPr lang="cs-CZ" b="1" dirty="0" smtClean="0"/>
              <a:t>1564 – 1616</a:t>
            </a:r>
          </a:p>
          <a:p>
            <a:r>
              <a:rPr lang="cs-CZ" b="1" dirty="0" smtClean="0"/>
              <a:t>narodil se ve </a:t>
            </a:r>
            <a:r>
              <a:rPr lang="cs-CZ" b="1" dirty="0" err="1" smtClean="0"/>
              <a:t>Stradfordu</a:t>
            </a:r>
            <a:r>
              <a:rPr lang="cs-CZ" b="1" dirty="0" smtClean="0"/>
              <a:t>, odchází do Londýna</a:t>
            </a:r>
          </a:p>
          <a:p>
            <a:r>
              <a:rPr lang="cs-CZ" b="1" dirty="0">
                <a:solidFill>
                  <a:srgbClr val="C00000"/>
                </a:solidFill>
              </a:rPr>
              <a:t>b</a:t>
            </a:r>
            <a:r>
              <a:rPr lang="cs-CZ" b="1" dirty="0" smtClean="0">
                <a:solidFill>
                  <a:srgbClr val="C00000"/>
                </a:solidFill>
              </a:rPr>
              <a:t>ásník, dramatik, herec, spolumajitel divadla Globe</a:t>
            </a:r>
          </a:p>
          <a:p>
            <a:r>
              <a:rPr lang="cs-CZ" b="1" dirty="0"/>
              <a:t>t</a:t>
            </a:r>
            <a:r>
              <a:rPr lang="cs-CZ" b="1" dirty="0" smtClean="0"/>
              <a:t>vůrce sonetu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6147" name="Picture 3" descr="C:\Users\ZS SLOVAN\AppData\Local\Microsoft\Windows\Temporary Internet Files\Content.IE5\6MSN38GL\MC900379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2232248" cy="301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Q1MZY5HZ\MC900217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341" y="4822976"/>
            <a:ext cx="1808683" cy="165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27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M35VS8M1\MC9002338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5604284" cy="37875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4264182"/>
            <a:ext cx="2682145" cy="1323439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        Komedie</a:t>
            </a:r>
          </a:p>
          <a:p>
            <a:r>
              <a:rPr lang="cs-CZ" sz="2000" b="1" dirty="0" smtClean="0"/>
              <a:t>Sen noci svatojánské</a:t>
            </a:r>
          </a:p>
          <a:p>
            <a:r>
              <a:rPr lang="cs-CZ" sz="2000" b="1" dirty="0" smtClean="0"/>
              <a:t>Večer tříkrálový</a:t>
            </a:r>
          </a:p>
          <a:p>
            <a:r>
              <a:rPr lang="cs-CZ" sz="2000" b="1" dirty="0" smtClean="0"/>
              <a:t>Zkrocení zlé ženy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4264182"/>
            <a:ext cx="1880643" cy="1631216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   Tragédie</a:t>
            </a:r>
          </a:p>
          <a:p>
            <a:r>
              <a:rPr lang="cs-CZ" sz="2000" b="1" dirty="0" smtClean="0"/>
              <a:t>Romeo a </a:t>
            </a:r>
            <a:r>
              <a:rPr lang="cs-CZ" sz="2000" b="1" dirty="0"/>
              <a:t>J</a:t>
            </a:r>
            <a:r>
              <a:rPr lang="cs-CZ" sz="2000" b="1" dirty="0" smtClean="0"/>
              <a:t>ulie</a:t>
            </a:r>
          </a:p>
          <a:p>
            <a:r>
              <a:rPr lang="cs-CZ" sz="2000" b="1" dirty="0" smtClean="0"/>
              <a:t>Hamlet </a:t>
            </a:r>
          </a:p>
          <a:p>
            <a:r>
              <a:rPr lang="cs-CZ" sz="2000" b="1" dirty="0" smtClean="0"/>
              <a:t>Othello</a:t>
            </a:r>
          </a:p>
          <a:p>
            <a:r>
              <a:rPr lang="cs-CZ" sz="2000" b="1" dirty="0" smtClean="0"/>
              <a:t>Král Lear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4264182"/>
            <a:ext cx="2446504" cy="1015663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Historická dramata</a:t>
            </a:r>
          </a:p>
          <a:p>
            <a:r>
              <a:rPr lang="cs-CZ" sz="2000" b="1" dirty="0" smtClean="0"/>
              <a:t>Jindřich IV.</a:t>
            </a:r>
          </a:p>
          <a:p>
            <a:r>
              <a:rPr lang="cs-CZ" sz="2000" b="1" dirty="0" smtClean="0"/>
              <a:t>Richard III.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5587621"/>
            <a:ext cx="997389" cy="707886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250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Básně</a:t>
            </a:r>
          </a:p>
          <a:p>
            <a:r>
              <a:rPr lang="cs-CZ" sz="2000" b="1" dirty="0" smtClean="0"/>
              <a:t>Sonety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44836" y="1590115"/>
            <a:ext cx="2799164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Arial Narrow" pitchFamily="34" charset="0"/>
              </a:rPr>
              <a:t>n</a:t>
            </a:r>
            <a:r>
              <a:rPr lang="cs-CZ" sz="2800" b="1" dirty="0" smtClean="0">
                <a:latin typeface="Arial Narrow" pitchFamily="34" charset="0"/>
              </a:rPr>
              <a:t>ejvětší spisovatel</a:t>
            </a:r>
          </a:p>
          <a:p>
            <a:r>
              <a:rPr lang="cs-CZ" sz="2800" b="1" dirty="0" smtClean="0">
                <a:latin typeface="Arial Narrow" pitchFamily="34" charset="0"/>
              </a:rPr>
              <a:t>      všech dob</a:t>
            </a:r>
          </a:p>
          <a:p>
            <a:endParaRPr lang="cs-CZ" b="1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569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69776" y="5157192"/>
            <a:ext cx="6172200" cy="101349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sonet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7867" y="404664"/>
            <a:ext cx="775404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• žánr lyrické poezie o 14 verších uspořádaných do slok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obvykle podle schématu 4 + 4 + 3 + 3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• pravidelně rýmovaný (čtyřveršové sloky - dva rýmy,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tříveršové sloky – nové téma a nový rým; </a:t>
            </a:r>
            <a:r>
              <a:rPr lang="cs-CZ" sz="2000" b="1" dirty="0" err="1" smtClean="0">
                <a:solidFill>
                  <a:srgbClr val="C00000"/>
                </a:solidFill>
              </a:rPr>
              <a:t>trojverší</a:t>
            </a:r>
            <a:r>
              <a:rPr lang="cs-CZ" sz="2000" b="1" dirty="0" smtClean="0">
                <a:solidFill>
                  <a:srgbClr val="C00000"/>
                </a:solidFill>
              </a:rPr>
              <a:t> spojuje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společný rým a celou báseň myšlenkově uzavírají, sjednocují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a pointují)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• kompozice sonetu – dvoudílná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• nejrůznější obměny (nová forma v Anglii)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• vytvořen ve středověku (italští trubadúři)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• obliba sonetu v renesanci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• napětí, protikladnost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• sonetový věnec</a:t>
            </a:r>
          </a:p>
          <a:p>
            <a:endParaRPr lang="cs-CZ" sz="2000" b="1" dirty="0" smtClean="0"/>
          </a:p>
          <a:p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3635896" y="4149080"/>
            <a:ext cx="5400600" cy="193899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/>
              <a:t>Už s </a:t>
            </a:r>
            <a:r>
              <a:rPr lang="cs-CZ" sz="2000" b="1" dirty="0"/>
              <a:t>chmurným mírem vchází chmurný den</a:t>
            </a:r>
            <a:br>
              <a:rPr lang="cs-CZ" sz="2000" b="1" dirty="0"/>
            </a:br>
            <a:r>
              <a:rPr lang="cs-CZ" sz="2000" b="1" dirty="0"/>
              <a:t>a samo slunce těžkou hlavu skrývá.</a:t>
            </a:r>
            <a:br>
              <a:rPr lang="cs-CZ" sz="2000" b="1" dirty="0"/>
            </a:br>
            <a:r>
              <a:rPr lang="cs-CZ" sz="2000" b="1" dirty="0"/>
              <a:t>Jen zprostit toho, kdo je nevinen</a:t>
            </a:r>
            <a:br>
              <a:rPr lang="cs-CZ" sz="2000" b="1" dirty="0"/>
            </a:br>
            <a:r>
              <a:rPr lang="cs-CZ" sz="2000" b="1" dirty="0"/>
              <a:t>a trestat provinilé ještě zbývá.</a:t>
            </a:r>
            <a:br>
              <a:rPr lang="cs-CZ" sz="2000" b="1" dirty="0"/>
            </a:br>
            <a:r>
              <a:rPr lang="cs-CZ" sz="2000" b="1" dirty="0"/>
              <a:t>Však věčně bude srdce jímat znova</a:t>
            </a:r>
            <a:br>
              <a:rPr lang="cs-CZ" sz="2000" b="1" dirty="0"/>
            </a:br>
            <a:r>
              <a:rPr lang="cs-CZ" sz="2000" b="1" dirty="0"/>
              <a:t>žal Juliin a bolest Romeova.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93157" y="6188471"/>
            <a:ext cx="3648756" cy="523220"/>
          </a:xfrm>
          <a:prstGeom prst="rect">
            <a:avLst/>
          </a:prstGeom>
          <a:scene3d>
            <a:camera prst="perspectiveRelaxed"/>
            <a:lightRig rig="balanced" dir="tr"/>
          </a:scene3d>
          <a:sp3d contourW="14605" prstMaterial="plastic">
            <a:bevelT w="50800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William Shakespeare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7707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124744"/>
            <a:ext cx="914501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rgbClr val="002060"/>
                </a:solidFill>
              </a:rPr>
              <a:t>Dante Alighieri</a:t>
            </a:r>
          </a:p>
          <a:p>
            <a:r>
              <a:rPr lang="cs-CZ" sz="3600" b="1" dirty="0">
                <a:solidFill>
                  <a:srgbClr val="002060"/>
                </a:solidFill>
              </a:rPr>
              <a:t>Giovanni </a:t>
            </a:r>
            <a:r>
              <a:rPr lang="cs-CZ" sz="3600" b="1" dirty="0" err="1">
                <a:solidFill>
                  <a:srgbClr val="002060"/>
                </a:solidFill>
              </a:rPr>
              <a:t>Boccaccio</a:t>
            </a:r>
            <a:endParaRPr lang="cs-CZ" sz="3600" b="1" dirty="0">
              <a:solidFill>
                <a:srgbClr val="002060"/>
              </a:solidFill>
            </a:endParaRPr>
          </a:p>
          <a:p>
            <a:r>
              <a:rPr lang="cs-CZ" sz="3600" b="1" dirty="0">
                <a:solidFill>
                  <a:srgbClr val="002060"/>
                </a:solidFill>
              </a:rPr>
              <a:t>Francesco </a:t>
            </a:r>
            <a:r>
              <a:rPr lang="cs-CZ" sz="3600" b="1" dirty="0" err="1">
                <a:solidFill>
                  <a:srgbClr val="002060"/>
                </a:solidFill>
              </a:rPr>
              <a:t>Petrarca</a:t>
            </a:r>
            <a:endParaRPr lang="cs-CZ" sz="3600" b="1" dirty="0">
              <a:solidFill>
                <a:srgbClr val="002060"/>
              </a:solidFill>
            </a:endParaRPr>
          </a:p>
          <a:p>
            <a:r>
              <a:rPr lang="cs-CZ" sz="3600" b="1" dirty="0">
                <a:solidFill>
                  <a:srgbClr val="002060"/>
                </a:solidFill>
              </a:rPr>
              <a:t>Francois Villon</a:t>
            </a:r>
          </a:p>
          <a:p>
            <a:r>
              <a:rPr lang="cs-CZ" sz="3600" b="1" dirty="0">
                <a:solidFill>
                  <a:srgbClr val="002060"/>
                </a:solidFill>
              </a:rPr>
              <a:t>Francois </a:t>
            </a:r>
            <a:r>
              <a:rPr lang="cs-CZ" sz="3600" b="1" dirty="0" err="1">
                <a:solidFill>
                  <a:srgbClr val="002060"/>
                </a:solidFill>
              </a:rPr>
              <a:t>Rabelais</a:t>
            </a:r>
            <a:endParaRPr lang="cs-CZ" sz="3600" b="1" dirty="0">
              <a:solidFill>
                <a:srgbClr val="002060"/>
              </a:solidFill>
            </a:endParaRPr>
          </a:p>
          <a:p>
            <a:r>
              <a:rPr lang="cs-CZ" sz="3600" b="1" dirty="0">
                <a:solidFill>
                  <a:srgbClr val="002060"/>
                </a:solidFill>
              </a:rPr>
              <a:t>Miguel de Cervantes </a:t>
            </a:r>
            <a:r>
              <a:rPr lang="cs-CZ" sz="3600" b="1" dirty="0" err="1">
                <a:solidFill>
                  <a:srgbClr val="002060"/>
                </a:solidFill>
              </a:rPr>
              <a:t>Saavedra</a:t>
            </a:r>
            <a:endParaRPr lang="cs-CZ" sz="3600" b="1" dirty="0">
              <a:solidFill>
                <a:srgbClr val="002060"/>
              </a:solidFill>
            </a:endParaRPr>
          </a:p>
          <a:p>
            <a:r>
              <a:rPr lang="cs-CZ" sz="3600" b="1" dirty="0">
                <a:solidFill>
                  <a:srgbClr val="002060"/>
                </a:solidFill>
              </a:rPr>
              <a:t>William Shakespeare</a:t>
            </a:r>
          </a:p>
        </p:txBody>
      </p:sp>
      <p:pic>
        <p:nvPicPr>
          <p:cNvPr id="7171" name="Picture 3" descr="C:\Users\ZS SLOVAN\AppData\Local\Microsoft\Windows\Temporary Internet Files\Content.IE5\NVDOB40U\MM9003957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875" y="1124744"/>
            <a:ext cx="2963698" cy="24482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9" y="5557611"/>
            <a:ext cx="5256584" cy="83099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vyjmenujte názvy významných děl </a:t>
            </a:r>
          </a:p>
          <a:p>
            <a:r>
              <a:rPr lang="cs-CZ" sz="2400" b="1" dirty="0" smtClean="0"/>
              <a:t>        renesančních spisovatelů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5188279"/>
            <a:ext cx="7232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?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396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6912768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Archiv autora</a:t>
            </a:r>
          </a:p>
          <a:p>
            <a:r>
              <a:rPr lang="cs-CZ" b="1" dirty="0" smtClean="0"/>
              <a:t>Kovalčík</a:t>
            </a:r>
            <a:r>
              <a:rPr lang="cs-CZ" b="1" dirty="0"/>
              <a:t>, </a:t>
            </a:r>
            <a:r>
              <a:rPr lang="cs-CZ" b="1" dirty="0" smtClean="0"/>
              <a:t>Zdeněk; Sieglová</a:t>
            </a:r>
            <a:r>
              <a:rPr lang="cs-CZ" b="1" dirty="0"/>
              <a:t>, Naděžda: Čítanka 8 Alter, Alter 2000, Praha 4. ISBN </a:t>
            </a:r>
            <a:r>
              <a:rPr lang="cs-CZ" b="1" dirty="0" smtClean="0"/>
              <a:t>80-7245-009-3</a:t>
            </a:r>
          </a:p>
          <a:p>
            <a:r>
              <a:rPr lang="cs-CZ" b="1" dirty="0" smtClean="0"/>
              <a:t>www.microsoft.office.cz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88846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308</TotalTime>
  <Words>859</Words>
  <Application>Microsoft Office PowerPoint</Application>
  <PresentationFormat>Předvádění na obrazovce (4:3)</PresentationFormat>
  <Paragraphs>180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Renesance a humanismus</vt:lpstr>
      <vt:lpstr>Dante Alighieri</vt:lpstr>
      <vt:lpstr>Giovanni   Boccaccio</vt:lpstr>
      <vt:lpstr>Francesco Petrarca</vt:lpstr>
      <vt:lpstr>Francois Villon</vt:lpstr>
      <vt:lpstr>Francois Rabelais </vt:lpstr>
      <vt:lpstr>Miguel de Cervantes Saavedra</vt:lpstr>
      <vt:lpstr>   William Shakespeare</vt:lpstr>
      <vt:lpstr>Prezentace aplikace PowerPoint</vt:lpstr>
      <vt:lpstr>sonet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36</cp:revision>
  <dcterms:created xsi:type="dcterms:W3CDTF">2011-10-14T09:00:52Z</dcterms:created>
  <dcterms:modified xsi:type="dcterms:W3CDTF">2013-05-23T21:45:16Z</dcterms:modified>
</cp:coreProperties>
</file>