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752475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6152" y="1267485"/>
            <a:ext cx="7235981" cy="5133316"/>
          </a:xfrm>
        </p:spPr>
        <p:txBody>
          <a:bodyPr/>
          <a:lstStyle>
            <a:lvl1pPr>
              <a:defRPr sz="11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6151" y="201702"/>
            <a:ext cx="6189583" cy="949569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50469" y="236415"/>
            <a:ext cx="785301" cy="365125"/>
          </a:xfrm>
        </p:spPr>
        <p:txBody>
          <a:bodyPr/>
          <a:lstStyle>
            <a:lvl1pPr>
              <a:defRPr sz="1400"/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7467600" y="209550"/>
            <a:ext cx="657226" cy="431800"/>
            <a:chOff x="7467600" y="209550"/>
            <a:chExt cx="657226" cy="431800"/>
          </a:xfrm>
          <a:solidFill>
            <a:schemeClr val="tx2">
              <a:lumMod val="60000"/>
              <a:lumOff val="40000"/>
            </a:schemeClr>
          </a:solidFill>
        </p:grpSpPr>
        <p:sp>
          <p:nvSpPr>
            <p:cNvPr id="8" name="Freeform 5"/>
            <p:cNvSpPr>
              <a:spLocks/>
            </p:cNvSpPr>
            <p:nvPr/>
          </p:nvSpPr>
          <p:spPr bwMode="auto">
            <a:xfrm>
              <a:off x="7467600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5"/>
            <p:cNvSpPr>
              <a:spLocks/>
            </p:cNvSpPr>
            <p:nvPr/>
          </p:nvSpPr>
          <p:spPr bwMode="auto">
            <a:xfrm>
              <a:off x="7677151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5"/>
            <p:cNvSpPr>
              <a:spLocks/>
            </p:cNvSpPr>
            <p:nvPr/>
          </p:nvSpPr>
          <p:spPr bwMode="auto">
            <a:xfrm>
              <a:off x="7881939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9200" y="838200"/>
            <a:ext cx="7467600" cy="4419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1800">
                <a:solidFill>
                  <a:schemeClr val="tx1"/>
                </a:solidFill>
              </a:defRPr>
            </a:lvl2pPr>
            <a:lvl3pPr>
              <a:defRPr sz="18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199" y="4484080"/>
            <a:ext cx="7239001" cy="762000"/>
          </a:xfrm>
        </p:spPr>
        <p:txBody>
          <a:bodyPr bIns="0"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161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51023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41248"/>
            <a:ext cx="3733800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05400" y="841248"/>
            <a:ext cx="3735267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16152" y="1380744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5102352" y="1380743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0" y="395287"/>
            <a:ext cx="3008313" cy="1162050"/>
          </a:xfrm>
        </p:spPr>
        <p:txBody>
          <a:bodyPr anchor="b"/>
          <a:lstStyle>
            <a:lvl1pPr algn="l">
              <a:defRPr sz="2000" b="1">
                <a:ln>
                  <a:noFill/>
                </a:ln>
                <a:solidFill>
                  <a:srgbClr val="FF7605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1557337"/>
            <a:ext cx="3008313" cy="4386263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914400" y="381000"/>
            <a:ext cx="4800600" cy="5943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624754"/>
            <a:ext cx="5486400" cy="404446"/>
          </a:xfrm>
        </p:spPr>
        <p:txBody>
          <a:bodyPr bIns="0" anchor="b"/>
          <a:lstStyle>
            <a:lvl1pPr algn="l">
              <a:defRPr sz="2000" b="1">
                <a:ln w="12700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23975" y="381000"/>
            <a:ext cx="5867400" cy="408146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029200"/>
            <a:ext cx="4038600" cy="13716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/>
              </a:gs>
              <a:gs pos="52000">
                <a:schemeClr val="accent6">
                  <a:lumMod val="75000"/>
                </a:schemeClr>
              </a:gs>
              <a:gs pos="100000">
                <a:schemeClr val="accent6">
                  <a:lumMod val="50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38200"/>
            <a:ext cx="7467600" cy="4419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59680" y="6553200"/>
            <a:ext cx="7162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86800" y="5740400"/>
            <a:ext cx="381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reeform 5"/>
          <p:cNvSpPr>
            <a:spLocks/>
          </p:cNvSpPr>
          <p:nvPr/>
        </p:nvSpPr>
        <p:spPr bwMode="auto">
          <a:xfrm>
            <a:off x="8453438" y="5715000"/>
            <a:ext cx="242887" cy="431800"/>
          </a:xfrm>
          <a:custGeom>
            <a:avLst/>
            <a:gdLst/>
            <a:ahLst/>
            <a:cxnLst>
              <a:cxn ang="0">
                <a:pos x="62" y="0"/>
              </a:cxn>
              <a:cxn ang="0">
                <a:pos x="0" y="0"/>
              </a:cxn>
              <a:cxn ang="0">
                <a:pos x="89" y="136"/>
              </a:cxn>
              <a:cxn ang="0">
                <a:pos x="89" y="136"/>
              </a:cxn>
              <a:cxn ang="0">
                <a:pos x="0" y="272"/>
              </a:cxn>
              <a:cxn ang="0">
                <a:pos x="62" y="272"/>
              </a:cxn>
              <a:cxn ang="0">
                <a:pos x="153" y="136"/>
              </a:cxn>
              <a:cxn ang="0">
                <a:pos x="62" y="0"/>
              </a:cxn>
            </a:cxnLst>
            <a:rect l="0" t="0" r="r" b="b"/>
            <a:pathLst>
              <a:path w="153" h="272">
                <a:moveTo>
                  <a:pt x="62" y="0"/>
                </a:moveTo>
                <a:lnTo>
                  <a:pt x="0" y="0"/>
                </a:lnTo>
                <a:lnTo>
                  <a:pt x="89" y="136"/>
                </a:lnTo>
                <a:lnTo>
                  <a:pt x="89" y="136"/>
                </a:lnTo>
                <a:lnTo>
                  <a:pt x="0" y="272"/>
                </a:lnTo>
                <a:lnTo>
                  <a:pt x="62" y="272"/>
                </a:lnTo>
                <a:lnTo>
                  <a:pt x="153" y="136"/>
                </a:lnTo>
                <a:lnTo>
                  <a:pt x="62" y="0"/>
                </a:lnTo>
                <a:close/>
              </a:path>
            </a:pathLst>
          </a:custGeom>
          <a:solidFill>
            <a:schemeClr val="tx2">
              <a:lumMod val="60000"/>
              <a:lumOff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-1198682" y="4821116"/>
            <a:ext cx="262596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</p:bldLst>
  </p:timing>
  <p:txStyles>
    <p:titleStyle>
      <a:lvl1pPr algn="l" defTabSz="914400" rtl="0" eaLnBrk="1" latinLnBrk="0" hangingPunct="1">
        <a:spcBef>
          <a:spcPct val="0"/>
        </a:spcBef>
        <a:buNone/>
        <a:defRPr sz="7200" b="1" kern="1200">
          <a:ln w="12700">
            <a:solidFill>
              <a:schemeClr val="tx2"/>
            </a:solidFill>
          </a:ln>
          <a:solidFill>
            <a:schemeClr val="bg1"/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»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˃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&gt;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−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</a:t>
            </a:r>
            <a:r>
              <a:rPr lang="cs-CZ" b="1" dirty="0" smtClean="0">
                <a:solidFill>
                  <a:srgbClr val="C00000"/>
                </a:solidFill>
              </a:rPr>
              <a:t>ČESKÝ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JAZYK </a:t>
            </a:r>
          </a:p>
          <a:p>
            <a:r>
              <a:rPr lang="cs-CZ" dirty="0" smtClean="0"/>
              <a:t>ROČNÍK:</a:t>
            </a:r>
            <a:r>
              <a:rPr lang="cs-CZ" b="1" dirty="0" smtClean="0">
                <a:solidFill>
                  <a:srgbClr val="C00000"/>
                </a:solidFill>
              </a:rPr>
              <a:t> 8. ročník</a:t>
            </a:r>
          </a:p>
          <a:p>
            <a:r>
              <a:rPr lang="cs-CZ" dirty="0" smtClean="0"/>
              <a:t>TÉMA: </a:t>
            </a:r>
            <a:r>
              <a:rPr lang="cs-CZ" b="1" dirty="0" smtClean="0">
                <a:solidFill>
                  <a:srgbClr val="C00000"/>
                </a:solidFill>
              </a:rPr>
              <a:t>Klasicismus a osvícenství.</a:t>
            </a:r>
          </a:p>
          <a:p>
            <a:r>
              <a:rPr lang="cs-CZ" dirty="0" smtClean="0"/>
              <a:t>AUTOR: </a:t>
            </a:r>
            <a:r>
              <a:rPr lang="cs-CZ" b="1" dirty="0" smtClean="0">
                <a:solidFill>
                  <a:srgbClr val="C00000"/>
                </a:solidFill>
              </a:rPr>
              <a:t>Mgr. Kateřina Mládková</a:t>
            </a:r>
          </a:p>
          <a:p>
            <a:r>
              <a:rPr lang="cs-CZ" dirty="0" smtClean="0"/>
              <a:t>DATUM VYTVOŘENÍ: </a:t>
            </a:r>
            <a:r>
              <a:rPr lang="cs-CZ" b="1" dirty="0" smtClean="0">
                <a:solidFill>
                  <a:srgbClr val="C00000"/>
                </a:solidFill>
              </a:rPr>
              <a:t>11. 1. 2013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VY_32_INOVACE_57_KM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188640"/>
            <a:ext cx="8801448" cy="3139321"/>
          </a:xfrm>
          <a:prstGeom prst="rect">
            <a:avLst/>
          </a:prstGeom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/>
              <a:t>Anotace:</a:t>
            </a:r>
          </a:p>
          <a:p>
            <a:r>
              <a:rPr lang="cs-CZ" b="1" dirty="0"/>
              <a:t>Cílová skupina: 8. ročník</a:t>
            </a:r>
          </a:p>
          <a:p>
            <a:r>
              <a:rPr lang="cs-CZ" b="1" dirty="0"/>
              <a:t>Téma: </a:t>
            </a:r>
            <a:r>
              <a:rPr lang="cs-CZ" b="1" dirty="0" smtClean="0"/>
              <a:t>Klasicismus a osvícenství</a:t>
            </a:r>
            <a:endParaRPr lang="cs-CZ" b="1" dirty="0"/>
          </a:p>
          <a:p>
            <a:r>
              <a:rPr lang="cs-CZ" b="1" dirty="0"/>
              <a:t>Cíl: Seznámení žáků s literaturou </a:t>
            </a:r>
            <a:r>
              <a:rPr lang="cs-CZ" b="1" dirty="0" smtClean="0"/>
              <a:t>klasicismu</a:t>
            </a:r>
            <a:endParaRPr lang="cs-CZ" b="1" dirty="0"/>
          </a:p>
          <a:p>
            <a:r>
              <a:rPr lang="cs-CZ" b="1" dirty="0"/>
              <a:t>Pomůcky: psací potřeby, pracovní listy, ukázky </a:t>
            </a:r>
            <a:r>
              <a:rPr lang="cs-CZ" b="1" dirty="0" smtClean="0"/>
              <a:t>děl - úryvky </a:t>
            </a:r>
            <a:r>
              <a:rPr lang="cs-CZ" b="1" dirty="0"/>
              <a:t>z </a:t>
            </a:r>
            <a:r>
              <a:rPr lang="cs-CZ" b="1" dirty="0" smtClean="0"/>
              <a:t>tvorby autorů</a:t>
            </a:r>
            <a:r>
              <a:rPr lang="cs-CZ" b="1" dirty="0"/>
              <a:t>, </a:t>
            </a:r>
            <a:endParaRPr lang="cs-CZ" b="1" dirty="0" smtClean="0"/>
          </a:p>
          <a:p>
            <a:r>
              <a:rPr lang="cs-CZ" b="1" dirty="0"/>
              <a:t> </a:t>
            </a:r>
            <a:r>
              <a:rPr lang="cs-CZ" b="1" dirty="0" smtClean="0"/>
              <a:t>                  interaktivní </a:t>
            </a:r>
            <a:r>
              <a:rPr lang="cs-CZ" b="1" dirty="0"/>
              <a:t>tabule</a:t>
            </a:r>
          </a:p>
          <a:p>
            <a:r>
              <a:rPr lang="cs-CZ" b="1" dirty="0"/>
              <a:t>Pilotáž: Prezentace žákům </a:t>
            </a:r>
            <a:r>
              <a:rPr lang="cs-CZ" b="1" dirty="0" smtClean="0"/>
              <a:t>podává přehled </a:t>
            </a:r>
            <a:r>
              <a:rPr lang="cs-CZ" b="1" dirty="0"/>
              <a:t>světových literárních </a:t>
            </a:r>
            <a:r>
              <a:rPr lang="cs-CZ" b="1" dirty="0" smtClean="0"/>
              <a:t>spisovatelů období</a:t>
            </a:r>
            <a:endParaRPr lang="cs-CZ" b="1" dirty="0"/>
          </a:p>
          <a:p>
            <a:r>
              <a:rPr lang="cs-CZ" b="1" dirty="0"/>
              <a:t>             </a:t>
            </a:r>
            <a:r>
              <a:rPr lang="cs-CZ" b="1" dirty="0" smtClean="0"/>
              <a:t>  klasicismu. Žáci se seznamovali  s autory, ocenili stručné a výstižné zápisy.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 Prezentaci lze rozvrhnout do dvou vyučovacích jednotek. Osvědčila se skupinová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 práce, každá skupina představí ostatním žákům jednoho spisovatele. Žáci využívají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 znalostí z předchozích prezentací o literárních žánrech. Závěr: ověření znalostí.</a:t>
            </a:r>
            <a:endParaRPr lang="cs-CZ" b="1" dirty="0"/>
          </a:p>
        </p:txBody>
      </p:sp>
      <p:pic>
        <p:nvPicPr>
          <p:cNvPr id="1029" name="Picture 5" descr="C:\Users\ZS SLOVAN\AppData\Local\Microsoft\Windows\Temporary Internet Files\Content.IE5\PRYYHAFP\MP90038760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4537" y="3381780"/>
            <a:ext cx="2609088" cy="321557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971600" y="3736538"/>
            <a:ext cx="2956835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                    </a:t>
            </a:r>
            <a:r>
              <a:rPr lang="cs-CZ" sz="2400" b="1" dirty="0" smtClean="0">
                <a:solidFill>
                  <a:srgbClr val="C00000"/>
                </a:solidFill>
              </a:rPr>
              <a:t>Klíčová slova: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• klasicismus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   </a:t>
            </a:r>
            <a:r>
              <a:rPr lang="cs-CZ" b="1" dirty="0" err="1" smtClean="0">
                <a:solidFill>
                  <a:srgbClr val="C00000"/>
                </a:solidFill>
              </a:rPr>
              <a:t>Moli</a:t>
            </a:r>
            <a:r>
              <a:rPr lang="cs-CZ" b="1" dirty="0" err="1" smtClean="0">
                <a:solidFill>
                  <a:srgbClr val="C00000"/>
                </a:solidFill>
                <a:latin typeface="Franklin Gothic Book"/>
              </a:rPr>
              <a:t>è</a:t>
            </a:r>
            <a:r>
              <a:rPr lang="cs-CZ" b="1" dirty="0" err="1" smtClean="0">
                <a:solidFill>
                  <a:srgbClr val="C00000"/>
                </a:solidFill>
              </a:rPr>
              <a:t>re</a:t>
            </a:r>
            <a:endParaRPr lang="cs-CZ" b="1" dirty="0" smtClean="0">
              <a:solidFill>
                <a:srgbClr val="C0000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• osvícenství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  </a:t>
            </a:r>
            <a:r>
              <a:rPr lang="cs-CZ" b="1" dirty="0" err="1" smtClean="0">
                <a:solidFill>
                  <a:srgbClr val="C00000"/>
                </a:solidFill>
              </a:rPr>
              <a:t>Voltaire</a:t>
            </a:r>
            <a:endParaRPr lang="cs-CZ" b="1" dirty="0" smtClean="0">
              <a:solidFill>
                <a:srgbClr val="C00000"/>
              </a:solidFill>
            </a:endParaRPr>
          </a:p>
          <a:p>
            <a:r>
              <a:rPr lang="cs-CZ" b="1" dirty="0" smtClean="0">
                <a:solidFill>
                  <a:srgbClr val="C00000"/>
                </a:solidFill>
              </a:rPr>
              <a:t>  Denis Diderot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  Jonathan </a:t>
            </a:r>
            <a:r>
              <a:rPr lang="cs-CZ" b="1" dirty="0" err="1" smtClean="0">
                <a:solidFill>
                  <a:srgbClr val="C00000"/>
                </a:solidFill>
              </a:rPr>
              <a:t>Swift</a:t>
            </a:r>
            <a:endParaRPr lang="cs-CZ" b="1" dirty="0" smtClean="0">
              <a:solidFill>
                <a:srgbClr val="C00000"/>
              </a:solidFill>
            </a:endParaRPr>
          </a:p>
          <a:p>
            <a:r>
              <a:rPr lang="cs-CZ" b="1" dirty="0" smtClean="0">
                <a:solidFill>
                  <a:srgbClr val="C00000"/>
                </a:solidFill>
              </a:rPr>
              <a:t>  Daniel </a:t>
            </a:r>
            <a:r>
              <a:rPr lang="cs-CZ" b="1" dirty="0" err="1" smtClean="0">
                <a:solidFill>
                  <a:srgbClr val="C00000"/>
                </a:solidFill>
              </a:rPr>
              <a:t>Defoe</a:t>
            </a:r>
            <a:endParaRPr lang="cs-CZ" b="1" dirty="0" smtClean="0">
              <a:solidFill>
                <a:srgbClr val="C00000"/>
              </a:solidFill>
            </a:endParaRPr>
          </a:p>
          <a:p>
            <a:r>
              <a:rPr lang="cs-CZ" b="1" dirty="0" smtClean="0">
                <a:solidFill>
                  <a:srgbClr val="C00000"/>
                </a:solidFill>
              </a:rPr>
              <a:t>  </a:t>
            </a:r>
            <a:r>
              <a:rPr lang="cs-CZ" b="1" dirty="0" err="1" smtClean="0">
                <a:solidFill>
                  <a:srgbClr val="C00000"/>
                </a:solidFill>
              </a:rPr>
              <a:t>Fontaine</a:t>
            </a:r>
            <a:r>
              <a:rPr lang="cs-CZ" b="1" dirty="0" smtClean="0">
                <a:solidFill>
                  <a:srgbClr val="C00000"/>
                </a:solidFill>
              </a:rPr>
              <a:t>, </a:t>
            </a:r>
            <a:r>
              <a:rPr lang="cs-CZ" b="1" dirty="0" err="1" smtClean="0">
                <a:solidFill>
                  <a:srgbClr val="C00000"/>
                </a:solidFill>
              </a:rPr>
              <a:t>Krylov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08218" y="4290536"/>
            <a:ext cx="1620957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• divadlo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• encyklopedie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• román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• cestopis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• bajka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954609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      klasicismus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19200" y="838200"/>
            <a:ext cx="7241232" cy="44196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b="1" dirty="0"/>
              <a:t>l</a:t>
            </a:r>
            <a:r>
              <a:rPr lang="cs-CZ" b="1" dirty="0" smtClean="0"/>
              <a:t>iterární směr s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pevným řádem</a:t>
            </a:r>
          </a:p>
          <a:p>
            <a:r>
              <a:rPr lang="cs-CZ" b="1" dirty="0"/>
              <a:t>d</a:t>
            </a:r>
            <a:r>
              <a:rPr lang="cs-CZ" b="1" dirty="0" smtClean="0"/>
              <a:t>ůraz na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rozum</a:t>
            </a:r>
          </a:p>
          <a:p>
            <a:r>
              <a:rPr lang="cs-CZ" b="1" dirty="0"/>
              <a:t>v</a:t>
            </a:r>
            <a:r>
              <a:rPr lang="cs-CZ" b="1" dirty="0" smtClean="0"/>
              <a:t>znikl ve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Francii v 17. století </a:t>
            </a:r>
          </a:p>
          <a:p>
            <a:pPr marL="0" indent="0">
              <a:buNone/>
            </a:pPr>
            <a:r>
              <a:rPr lang="cs-CZ" b="1" dirty="0" smtClean="0"/>
              <a:t>    (sloh Ludvíka XVI., empír)</a:t>
            </a:r>
          </a:p>
          <a:p>
            <a:r>
              <a:rPr lang="cs-CZ" b="1" dirty="0"/>
              <a:t>i</a:t>
            </a:r>
            <a:r>
              <a:rPr lang="cs-CZ" b="1" dirty="0" smtClean="0"/>
              <a:t>nspirace v antickém umění Řecka a Říma</a:t>
            </a:r>
          </a:p>
          <a:p>
            <a:r>
              <a:rPr lang="cs-CZ" b="1" dirty="0"/>
              <a:t>ž</a:t>
            </a:r>
            <a:r>
              <a:rPr lang="cs-CZ" b="1" dirty="0" smtClean="0"/>
              <a:t>ánry „vysoké“: </a:t>
            </a:r>
            <a:r>
              <a:rPr lang="cs-CZ" b="1" dirty="0" smtClean="0">
                <a:solidFill>
                  <a:srgbClr val="FF0000"/>
                </a:solidFill>
              </a:rPr>
              <a:t>óda, epos, tragédie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Franklin Gothic Book"/>
              </a:rPr>
              <a:t>→ témata historická</a:t>
            </a: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/>
              <a:t>ž</a:t>
            </a:r>
            <a:r>
              <a:rPr lang="cs-CZ" b="1" dirty="0" smtClean="0"/>
              <a:t>ánry „nízké“: </a:t>
            </a:r>
            <a:r>
              <a:rPr lang="cs-CZ" b="1" dirty="0" smtClean="0">
                <a:solidFill>
                  <a:srgbClr val="002060"/>
                </a:solidFill>
              </a:rPr>
              <a:t>bajka, satira, komedie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</a:t>
            </a:r>
            <a:r>
              <a:rPr lang="cs-CZ" b="1" dirty="0" smtClean="0">
                <a:solidFill>
                  <a:srgbClr val="002060"/>
                </a:solidFill>
                <a:latin typeface="Franklin Gothic Book"/>
              </a:rPr>
              <a:t>→ život neurozených vrstev</a:t>
            </a:r>
            <a:endParaRPr lang="cs-CZ" b="1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580653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3208784" cy="1143000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Moli</a:t>
            </a:r>
            <a:r>
              <a:rPr lang="cs-CZ" dirty="0" err="1" smtClean="0">
                <a:latin typeface="Franklin Gothic Book"/>
              </a:rPr>
              <a:t>è</a:t>
            </a:r>
            <a:r>
              <a:rPr lang="cs-CZ" dirty="0" err="1" smtClean="0"/>
              <a:t>re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3"/>
          </p:nvPr>
        </p:nvSpPr>
        <p:spPr>
          <a:xfrm>
            <a:off x="1216152" y="841248"/>
            <a:ext cx="3730752" cy="4027912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b="1" dirty="0"/>
              <a:t>f</a:t>
            </a:r>
            <a:r>
              <a:rPr lang="cs-CZ" b="1" dirty="0" smtClean="0"/>
              <a:t>rancouzský autor divadelních komedií</a:t>
            </a:r>
          </a:p>
          <a:p>
            <a:r>
              <a:rPr lang="cs-CZ" b="1" dirty="0" smtClean="0"/>
              <a:t>1622 – 1673</a:t>
            </a:r>
          </a:p>
          <a:p>
            <a:r>
              <a:rPr lang="cs-CZ" b="1" dirty="0"/>
              <a:t>p</a:t>
            </a:r>
            <a:r>
              <a:rPr lang="cs-CZ" b="1" dirty="0" smtClean="0"/>
              <a:t>ůsobil v kočovné společnosti</a:t>
            </a:r>
          </a:p>
          <a:p>
            <a:r>
              <a:rPr lang="cs-CZ" b="1" dirty="0"/>
              <a:t>r</a:t>
            </a:r>
            <a:r>
              <a:rPr lang="cs-CZ" b="1" dirty="0" smtClean="0"/>
              <a:t>ežisér a herec</a:t>
            </a:r>
          </a:p>
          <a:p>
            <a:r>
              <a:rPr lang="cs-CZ" b="1" dirty="0"/>
              <a:t>ř</a:t>
            </a:r>
            <a:r>
              <a:rPr lang="cs-CZ" b="1" dirty="0" smtClean="0"/>
              <a:t>editel divadla v Paříži</a:t>
            </a:r>
          </a:p>
          <a:p>
            <a:r>
              <a:rPr lang="cs-CZ" b="1" dirty="0"/>
              <a:t>h</a:t>
            </a:r>
            <a:r>
              <a:rPr lang="cs-CZ" b="1" dirty="0" smtClean="0"/>
              <a:t>ry o lidské slabosti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4"/>
          </p:nvPr>
        </p:nvSpPr>
        <p:spPr>
          <a:xfrm>
            <a:off x="5102352" y="841248"/>
            <a:ext cx="3730752" cy="4027912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Lakomec</a:t>
            </a:r>
            <a:r>
              <a:rPr lang="cs-CZ" b="1" dirty="0" smtClean="0"/>
              <a:t> (hlavní postava lakomý stařec Harpagon)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Misantrop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Don Juan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Zdravý a nemocný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Tartuffe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Hraběnka z </a:t>
            </a:r>
            <a:r>
              <a:rPr lang="cs-CZ" b="1" dirty="0">
                <a:solidFill>
                  <a:srgbClr val="C00000"/>
                </a:solidFill>
              </a:rPr>
              <a:t>N</a:t>
            </a:r>
            <a:r>
              <a:rPr lang="cs-CZ" b="1" dirty="0" smtClean="0">
                <a:solidFill>
                  <a:srgbClr val="C00000"/>
                </a:solidFill>
              </a:rPr>
              <a:t>ouzova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4797571" y="5345054"/>
            <a:ext cx="3583481" cy="954107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800" b="1" dirty="0" smtClean="0"/>
              <a:t>    vlastním </a:t>
            </a:r>
            <a:r>
              <a:rPr lang="cs-CZ" sz="2800" b="1" dirty="0"/>
              <a:t>jménem </a:t>
            </a:r>
            <a:endParaRPr lang="cs-CZ" sz="2800" b="1" dirty="0" smtClean="0"/>
          </a:p>
          <a:p>
            <a:r>
              <a:rPr lang="cs-CZ" sz="2800" b="1" dirty="0" smtClean="0"/>
              <a:t>Jean-</a:t>
            </a:r>
            <a:r>
              <a:rPr lang="cs-CZ" sz="2800" b="1" dirty="0" err="1" smtClean="0"/>
              <a:t>Baptiste</a:t>
            </a:r>
            <a:r>
              <a:rPr lang="cs-CZ" sz="2800" b="1" dirty="0" smtClean="0"/>
              <a:t> </a:t>
            </a:r>
            <a:r>
              <a:rPr lang="cs-CZ" sz="2800" b="1" dirty="0" err="1"/>
              <a:t>Poquelin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4121639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 animBg="1"/>
      <p:bldP spid="9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437112"/>
            <a:ext cx="7817296" cy="1935088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sz="6000" dirty="0" smtClean="0"/>
              <a:t>Jean de La </a:t>
            </a:r>
            <a:r>
              <a:rPr lang="cs-CZ" sz="6000" dirty="0" err="1" smtClean="0"/>
              <a:t>Fontaine</a:t>
            </a:r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sz="6000" dirty="0" smtClean="0"/>
              <a:t>Ivan </a:t>
            </a:r>
            <a:r>
              <a:rPr lang="cs-CZ" sz="6000" dirty="0" err="1" smtClean="0"/>
              <a:t>Andrejevič</a:t>
            </a:r>
            <a:r>
              <a:rPr lang="cs-CZ" sz="6000" dirty="0" smtClean="0"/>
              <a:t> </a:t>
            </a:r>
            <a:r>
              <a:rPr lang="cs-CZ" sz="6000" dirty="0" err="1" smtClean="0"/>
              <a:t>Krylov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16922" y="830325"/>
            <a:ext cx="3730752" cy="2376264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  <a:latin typeface="Arial Black" pitchFamily="34" charset="0"/>
              </a:rPr>
              <a:t>slavní bajkaři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50000"/>
                  </a:schemeClr>
                </a:solidFill>
                <a:latin typeface="Arial Black" pitchFamily="34" charset="0"/>
              </a:rPr>
              <a:t> 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  <a:latin typeface="Arial Black" pitchFamily="34" charset="0"/>
              </a:rPr>
              <a:t>    klasicismu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50000"/>
                  </a:schemeClr>
                </a:solidFill>
                <a:latin typeface="Arial Black" pitchFamily="34" charset="0"/>
              </a:rPr>
              <a:t> 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  <a:latin typeface="Arial Black" pitchFamily="34" charset="0"/>
              </a:rPr>
              <a:t>            a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50000"/>
                  </a:schemeClr>
                </a:solidFill>
                <a:latin typeface="Arial Black" pitchFamily="34" charset="0"/>
              </a:rPr>
              <a:t> 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  <a:latin typeface="Arial Black" pitchFamily="34" charset="0"/>
              </a:rPr>
              <a:t>    osvícenství</a:t>
            </a:r>
            <a:endParaRPr lang="cs-CZ" b="1" dirty="0">
              <a:solidFill>
                <a:schemeClr val="accent4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44206" y="1844824"/>
            <a:ext cx="4399794" cy="923330"/>
          </a:xfrm>
          <a:prstGeom prst="rect">
            <a:avLst/>
          </a:prstGeom>
          <a:scene3d>
            <a:camera prst="perspectiveContrastingLeftFacing"/>
            <a:lightRig rig="threePt" dir="t">
              <a:rot lat="0" lon="0" rev="3000000"/>
            </a:lightRig>
          </a:scene3d>
          <a:sp3d>
            <a:bevelT h="1905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5400" b="1" dirty="0" smtClean="0"/>
              <a:t>Co je to bajka?</a:t>
            </a:r>
          </a:p>
        </p:txBody>
      </p:sp>
    </p:spTree>
    <p:extLst>
      <p:ext uri="{BB962C8B-B14F-4D97-AF65-F5344CB8AC3E}">
        <p14:creationId xmlns:p14="http://schemas.microsoft.com/office/powerpoint/2010/main" val="2848446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       osvícenství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219200" y="838200"/>
            <a:ext cx="7241232" cy="44196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f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ilozofické a kulturní hnutí 17. a 18. století</a:t>
            </a:r>
          </a:p>
          <a:p>
            <a:r>
              <a:rPr lang="cs-CZ" b="1" dirty="0"/>
              <a:t>v</a:t>
            </a:r>
            <a:r>
              <a:rPr lang="cs-CZ" b="1" dirty="0" smtClean="0"/>
              <a:t>zniklo ve Francii</a:t>
            </a:r>
          </a:p>
          <a:p>
            <a:r>
              <a:rPr lang="cs-CZ" b="1" dirty="0"/>
              <a:t>š</a:t>
            </a:r>
            <a:r>
              <a:rPr lang="cs-CZ" b="1" dirty="0" smtClean="0"/>
              <a:t>íří se do celé Evropy</a:t>
            </a:r>
          </a:p>
          <a:p>
            <a:r>
              <a:rPr lang="cs-CZ" b="1" dirty="0"/>
              <a:t>d</a:t>
            </a:r>
            <a:r>
              <a:rPr lang="cs-CZ" b="1" dirty="0" smtClean="0"/>
              <a:t>ůraz na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rozum, vzdělání a vědu</a:t>
            </a:r>
          </a:p>
          <a:p>
            <a:r>
              <a:rPr lang="cs-CZ" b="1" dirty="0"/>
              <a:t>n</a:t>
            </a:r>
            <a:r>
              <a:rPr lang="cs-CZ" b="1" dirty="0" smtClean="0"/>
              <a:t>esouhlasí s feudálním rozdělením společnosti</a:t>
            </a:r>
          </a:p>
          <a:p>
            <a:r>
              <a:rPr lang="cs-CZ" b="1" dirty="0"/>
              <a:t>m</a:t>
            </a:r>
            <a:r>
              <a:rPr lang="cs-CZ" b="1" dirty="0" smtClean="0"/>
              <a:t>yslitelé, vědci i umělci</a:t>
            </a:r>
          </a:p>
          <a:p>
            <a:r>
              <a:rPr lang="cs-CZ" b="1" dirty="0"/>
              <a:t>v</a:t>
            </a:r>
            <a:r>
              <a:rPr lang="cs-CZ" b="1" dirty="0" smtClean="0"/>
              <a:t>zniká </a:t>
            </a:r>
            <a:r>
              <a:rPr lang="cs-CZ" b="1" dirty="0" smtClean="0">
                <a:solidFill>
                  <a:srgbClr val="FF0000"/>
                </a:solidFill>
              </a:rPr>
              <a:t>Velká encyklopedie </a:t>
            </a:r>
            <a:r>
              <a:rPr lang="cs-CZ" b="1" dirty="0" smtClean="0"/>
              <a:t>(souhrnné poznatky)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</a:t>
            </a:r>
            <a:r>
              <a:rPr lang="cs-CZ" b="1" dirty="0" smtClean="0">
                <a:solidFill>
                  <a:srgbClr val="FF0000"/>
                </a:solidFill>
              </a:rPr>
              <a:t>• </a:t>
            </a:r>
            <a:r>
              <a:rPr lang="cs-CZ" b="1" dirty="0" err="1" smtClean="0">
                <a:solidFill>
                  <a:srgbClr val="FF0000"/>
                </a:solidFill>
              </a:rPr>
              <a:t>Voltaire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• Diderot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079364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835696" y="5301208"/>
            <a:ext cx="6017096" cy="1143000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  Denis Diderot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043608" y="1772816"/>
            <a:ext cx="3730752" cy="2011688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/>
              <a:t>o</a:t>
            </a:r>
            <a:r>
              <a:rPr lang="cs-CZ" b="1" dirty="0" smtClean="0"/>
              <a:t>svícenský Francouz</a:t>
            </a:r>
          </a:p>
          <a:p>
            <a:r>
              <a:rPr lang="cs-CZ" b="1" dirty="0" smtClean="0"/>
              <a:t>1713 – 1784</a:t>
            </a:r>
          </a:p>
          <a:p>
            <a:r>
              <a:rPr lang="cs-CZ" b="1" dirty="0"/>
              <a:t>r</a:t>
            </a:r>
            <a:r>
              <a:rPr lang="cs-CZ" b="1" dirty="0" smtClean="0"/>
              <a:t>omán </a:t>
            </a:r>
            <a:r>
              <a:rPr lang="cs-CZ" b="1" dirty="0" smtClean="0">
                <a:solidFill>
                  <a:srgbClr val="C00000"/>
                </a:solidFill>
              </a:rPr>
              <a:t>Jakub fatalista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>
          <a:xfrm>
            <a:off x="5076056" y="1772816"/>
            <a:ext cx="3730752" cy="2016224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/>
              <a:t>i</a:t>
            </a:r>
            <a:r>
              <a:rPr lang="cs-CZ" b="1" dirty="0" smtClean="0"/>
              <a:t>nspirace pro českého spisovatele: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   Milana Kunderu: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   Jakub a jeho pán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9" name="Zahnutá šipka nahoru 8"/>
          <p:cNvSpPr/>
          <p:nvPr/>
        </p:nvSpPr>
        <p:spPr>
          <a:xfrm>
            <a:off x="4283968" y="3933056"/>
            <a:ext cx="1584176" cy="936104"/>
          </a:xfrm>
          <a:prstGeom prst="curvedUpArrow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71600" y="402016"/>
            <a:ext cx="7809895" cy="83099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/>
              <a:t>f</a:t>
            </a:r>
            <a:r>
              <a:rPr lang="cs-CZ" sz="2400" b="1" dirty="0" smtClean="0"/>
              <a:t>atalista  -  člověk přesvědčený o tom, že osud, který mu byl 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   předurčen, nemůže vlastní vůlí změnit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500085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691680" y="404664"/>
            <a:ext cx="6696744" cy="6124754"/>
          </a:xfrm>
          <a:prstGeom prst="rect">
            <a:avLst/>
          </a:prstGeom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002060"/>
                </a:solidFill>
              </a:rPr>
              <a:t>Jakub fatalista je vlastně souborem anekdot různě dlouhých a vyprávěných tak, že se jedna s druhou prolínají. Jako nit, která dává jakýsi rámec celému románu, je vyprávění Jakuba o jeho první </a:t>
            </a:r>
            <a:r>
              <a:rPr lang="cs-CZ" sz="2800" b="1" dirty="0" smtClean="0">
                <a:solidFill>
                  <a:srgbClr val="002060"/>
                </a:solidFill>
              </a:rPr>
              <a:t>lásce Agátě. </a:t>
            </a:r>
          </a:p>
          <a:p>
            <a:endParaRPr lang="cs-CZ" sz="2800" b="1" dirty="0"/>
          </a:p>
          <a:p>
            <a:r>
              <a:rPr lang="cs-CZ" sz="2800" b="1" dirty="0" smtClean="0">
                <a:solidFill>
                  <a:srgbClr val="C00000"/>
                </a:solidFill>
              </a:rPr>
              <a:t>Diderotova fatalistická filozofie:</a:t>
            </a:r>
            <a:endParaRPr lang="cs-CZ" sz="2800" b="1" dirty="0">
              <a:solidFill>
                <a:srgbClr val="C00000"/>
              </a:solidFill>
            </a:endParaRPr>
          </a:p>
          <a:p>
            <a:r>
              <a:rPr lang="cs-CZ" sz="2800" b="1" i="1" dirty="0" smtClean="0">
                <a:solidFill>
                  <a:srgbClr val="C00000"/>
                </a:solidFill>
              </a:rPr>
              <a:t>…Jak </a:t>
            </a:r>
            <a:r>
              <a:rPr lang="cs-CZ" sz="2800" b="1" i="1" dirty="0">
                <a:solidFill>
                  <a:srgbClr val="C00000"/>
                </a:solidFill>
              </a:rPr>
              <a:t>se setkali? Náhodou jako všichni lidi. Jak se jmenovali? Co vám na tom záleží? Odkud přicházeli? Z nejbližší osady. Kam šli? Copak víme, kam jdeme? Co říkali? Pán neříkal nic; a Jakub řekl, že jeho kapitán říkával, že všechno zlé i dobré, co se nám přihodí tady na zemi, je psáno tam nahoře…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-997867" y="548680"/>
            <a:ext cx="3605795" cy="769441"/>
          </a:xfrm>
          <a:prstGeom prst="rect">
            <a:avLst/>
          </a:prstGeom>
          <a:scene3d>
            <a:camera prst="isometricOffAxis2Right"/>
            <a:lightRig rig="threePt" dir="t">
              <a:rot lat="0" lon="0" rev="3000000"/>
            </a:lightRig>
          </a:scene3d>
          <a:sp3d>
            <a:bevelT h="19050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4400" b="1" dirty="0" smtClean="0"/>
              <a:t>Práce s textem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043965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23728" y="5445224"/>
            <a:ext cx="5832648" cy="1143000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Jonathan </a:t>
            </a:r>
            <a:r>
              <a:rPr lang="cs-CZ" dirty="0" err="1" smtClean="0"/>
              <a:t>Swift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/>
              <a:t>o</a:t>
            </a:r>
            <a:r>
              <a:rPr lang="cs-CZ" b="1" dirty="0" smtClean="0"/>
              <a:t>svícenský Angličan</a:t>
            </a:r>
          </a:p>
          <a:p>
            <a:r>
              <a:rPr lang="cs-CZ" b="1" dirty="0" smtClean="0"/>
              <a:t>1667 – 1745</a:t>
            </a:r>
          </a:p>
          <a:p>
            <a:r>
              <a:rPr lang="cs-CZ" b="1" dirty="0"/>
              <a:t>n</a:t>
            </a:r>
            <a:r>
              <a:rPr lang="cs-CZ" b="1" dirty="0" smtClean="0"/>
              <a:t>arozen v Dublinu</a:t>
            </a:r>
          </a:p>
          <a:p>
            <a:r>
              <a:rPr lang="cs-CZ" b="1" dirty="0"/>
              <a:t>v</a:t>
            </a:r>
            <a:r>
              <a:rPr lang="cs-CZ" b="1" dirty="0" smtClean="0"/>
              <a:t>ychovatel významného státníka Williama </a:t>
            </a:r>
            <a:r>
              <a:rPr lang="cs-CZ" b="1" dirty="0" err="1" smtClean="0"/>
              <a:t>Templa</a:t>
            </a:r>
            <a:endParaRPr lang="cs-CZ" b="1" dirty="0" smtClean="0"/>
          </a:p>
          <a:p>
            <a:r>
              <a:rPr lang="cs-CZ" b="1" dirty="0"/>
              <a:t>c</a:t>
            </a:r>
            <a:r>
              <a:rPr lang="cs-CZ" b="1" dirty="0" smtClean="0"/>
              <a:t>htěl být biskupem</a:t>
            </a:r>
          </a:p>
          <a:p>
            <a:r>
              <a:rPr lang="cs-CZ" b="1" dirty="0"/>
              <a:t>d</a:t>
            </a:r>
            <a:r>
              <a:rPr lang="cs-CZ" b="1" dirty="0" smtClean="0"/>
              <a:t>ěkan v kostele svatého Patricka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cs-CZ" b="1" dirty="0" smtClean="0"/>
              <a:t>Pohádka o kádi</a:t>
            </a:r>
          </a:p>
          <a:p>
            <a:r>
              <a:rPr lang="cs-CZ" b="1" dirty="0" smtClean="0"/>
              <a:t>Bitva knih</a:t>
            </a:r>
          </a:p>
          <a:p>
            <a:r>
              <a:rPr lang="cs-CZ" b="1" dirty="0"/>
              <a:t>n</a:t>
            </a:r>
            <a:r>
              <a:rPr lang="cs-CZ" b="1" dirty="0" smtClean="0"/>
              <a:t>ejvýznamnější próza </a:t>
            </a:r>
            <a:r>
              <a:rPr lang="cs-CZ" b="1" dirty="0" err="1" smtClean="0">
                <a:solidFill>
                  <a:srgbClr val="C00000"/>
                </a:solidFill>
              </a:rPr>
              <a:t>Gulliverovy</a:t>
            </a:r>
            <a:r>
              <a:rPr lang="cs-CZ" b="1" dirty="0" smtClean="0">
                <a:solidFill>
                  <a:srgbClr val="C00000"/>
                </a:solidFill>
              </a:rPr>
              <a:t> cesty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• 4 díly (výpravy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vypravěče)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• fantazie (země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trpaslíků, obrů)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• satira (kritika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poměrů v Anglii)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56176" y="-73742"/>
            <a:ext cx="2513765" cy="923330"/>
          </a:xfrm>
          <a:prstGeom prst="rect">
            <a:avLst/>
          </a:prstGeom>
          <a:scene3d>
            <a:camera prst="perspectiveRelaxed"/>
            <a:lightRig rig="threePt" dir="t">
              <a:rot lat="0" lon="0" rev="3000000"/>
            </a:lightRig>
          </a:scene3d>
          <a:sp3d>
            <a:bevelT h="1905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5400" b="1" dirty="0" smtClean="0"/>
              <a:t>cestopis</a:t>
            </a:r>
            <a:endParaRPr lang="cs-CZ" sz="5400" b="1" dirty="0"/>
          </a:p>
        </p:txBody>
      </p:sp>
    </p:spTree>
    <p:extLst>
      <p:ext uri="{BB962C8B-B14F-4D97-AF65-F5344CB8AC3E}">
        <p14:creationId xmlns:p14="http://schemas.microsoft.com/office/powerpoint/2010/main" val="1943766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build="p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5157192"/>
            <a:ext cx="5080992" cy="1143000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Daniel </a:t>
            </a:r>
            <a:r>
              <a:rPr lang="cs-CZ" dirty="0" err="1" smtClean="0"/>
              <a:t>Defoe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87624" y="1196752"/>
            <a:ext cx="3355848" cy="3307832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b="1" dirty="0"/>
              <a:t>a</a:t>
            </a:r>
            <a:r>
              <a:rPr lang="cs-CZ" b="1" dirty="0" smtClean="0"/>
              <a:t>nglický spisovatel</a:t>
            </a:r>
          </a:p>
          <a:p>
            <a:r>
              <a:rPr lang="cs-CZ" b="1" dirty="0" smtClean="0"/>
              <a:t>1660 – 1731</a:t>
            </a:r>
          </a:p>
          <a:p>
            <a:r>
              <a:rPr lang="cs-CZ" b="1" dirty="0"/>
              <a:t>p</a:t>
            </a:r>
            <a:r>
              <a:rPr lang="cs-CZ" b="1" dirty="0" smtClean="0"/>
              <a:t>ředstavitel bohaté měšťanské třídy</a:t>
            </a:r>
          </a:p>
          <a:p>
            <a:r>
              <a:rPr lang="cs-CZ" b="1" dirty="0"/>
              <a:t>v</a:t>
            </a:r>
            <a:r>
              <a:rPr lang="cs-CZ" b="1" dirty="0" smtClean="0"/>
              <a:t>oják, novinář, podnikatel, politik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753679" y="1196752"/>
            <a:ext cx="3960440" cy="2875784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Robinson </a:t>
            </a:r>
            <a:r>
              <a:rPr lang="cs-CZ" b="1" dirty="0" err="1" smtClean="0">
                <a:solidFill>
                  <a:srgbClr val="C00000"/>
                </a:solidFill>
              </a:rPr>
              <a:t>Crusoe</a:t>
            </a:r>
            <a:endParaRPr lang="cs-CZ" b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(Život a zvláštní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podivná dobrodružství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Robinsona </a:t>
            </a:r>
            <a:r>
              <a:rPr lang="cs-CZ" b="1" dirty="0" err="1" smtClean="0"/>
              <a:t>Crusoea</a:t>
            </a:r>
            <a:r>
              <a:rPr lang="cs-CZ" b="1" dirty="0" smtClean="0"/>
              <a:t>,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námořníka z Yorku)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16016" y="4149079"/>
            <a:ext cx="4169988" cy="1015663"/>
          </a:xfrm>
          <a:prstGeom prst="rect">
            <a:avLst/>
          </a:prstGeom>
          <a:scene3d>
            <a:camera prst="perspectiveRelaxed"/>
            <a:lightRig rig="threePt" dir="t">
              <a:rot lat="0" lon="0" rev="3000000"/>
            </a:lightRig>
          </a:scene3d>
          <a:sp3d>
            <a:bevelT h="19050"/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6000" b="1" dirty="0" smtClean="0"/>
              <a:t>robinsonády</a:t>
            </a:r>
            <a:endParaRPr lang="cs-CZ" sz="6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2137" y="188640"/>
            <a:ext cx="8667757" cy="707886"/>
          </a:xfrm>
          <a:prstGeom prst="rect">
            <a:avLst/>
          </a:prstGeom>
          <a:scene3d>
            <a:camera prst="perspectiveRelaxed"/>
            <a:lightRig rig="threePt" dir="t">
              <a:rot lat="0" lon="0" rev="3000000"/>
            </a:lightRig>
          </a:scene3d>
          <a:sp3d>
            <a:bevelT h="19050"/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4000" b="1" dirty="0"/>
              <a:t>č</a:t>
            </a:r>
            <a:r>
              <a:rPr lang="cs-CZ" sz="4000" b="1" dirty="0" smtClean="0"/>
              <a:t>eské převyprávění: Josef </a:t>
            </a:r>
            <a:r>
              <a:rPr lang="cs-CZ" sz="4000" b="1" dirty="0" err="1" smtClean="0"/>
              <a:t>Věromír</a:t>
            </a:r>
            <a:r>
              <a:rPr lang="cs-CZ" sz="4000" b="1" dirty="0" smtClean="0"/>
              <a:t> Pleva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703787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build="p" animBg="1"/>
      <p:bldP spid="5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2339752" y="5805264"/>
            <a:ext cx="5441032" cy="854968"/>
          </a:xfr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cs-CZ" sz="6000" dirty="0" smtClean="0"/>
              <a:t>Ověření znalostí</a:t>
            </a:r>
            <a:endParaRPr lang="cs-CZ" sz="60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1043608" y="332656"/>
            <a:ext cx="3424808" cy="533400"/>
          </a:xfr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000" dirty="0" smtClean="0"/>
              <a:t>Správně přiřaďte k dílu autora:</a:t>
            </a:r>
            <a:endParaRPr lang="cs-CZ" sz="2000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5076056" y="332656"/>
            <a:ext cx="3859088" cy="533400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2000" dirty="0" smtClean="0"/>
              <a:t> Pozn. Dvě díla napsal jeden autor.</a:t>
            </a:r>
            <a:endParaRPr lang="cs-CZ" sz="20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3"/>
          </p:nvPr>
        </p:nvSpPr>
        <p:spPr>
          <a:xfrm>
            <a:off x="899592" y="1124744"/>
            <a:ext cx="3730752" cy="4464496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A) Lakomec</a:t>
            </a:r>
          </a:p>
          <a:p>
            <a:r>
              <a:rPr lang="cs-CZ" b="1" dirty="0" smtClean="0"/>
              <a:t>B) bajka Dub a třtina</a:t>
            </a:r>
          </a:p>
          <a:p>
            <a:r>
              <a:rPr lang="cs-CZ" b="1" dirty="0" smtClean="0"/>
              <a:t>C) </a:t>
            </a:r>
            <a:r>
              <a:rPr lang="cs-CZ" b="1" dirty="0" err="1" smtClean="0"/>
              <a:t>Gulliverovy</a:t>
            </a:r>
            <a:r>
              <a:rPr lang="cs-CZ" b="1" dirty="0" smtClean="0"/>
              <a:t> cesty</a:t>
            </a:r>
          </a:p>
          <a:p>
            <a:r>
              <a:rPr lang="cs-CZ" b="1" dirty="0" smtClean="0"/>
              <a:t>D) Jakub fatalista</a:t>
            </a:r>
          </a:p>
          <a:p>
            <a:r>
              <a:rPr lang="cs-CZ" b="1" dirty="0" smtClean="0"/>
              <a:t>E) Zdravý a nemocný</a:t>
            </a:r>
          </a:p>
          <a:p>
            <a:r>
              <a:rPr lang="cs-CZ" b="1" dirty="0" smtClean="0"/>
              <a:t>F) Robinson </a:t>
            </a:r>
            <a:r>
              <a:rPr lang="cs-CZ" b="1" dirty="0" err="1" smtClean="0"/>
              <a:t>Crusoe</a:t>
            </a:r>
            <a:endParaRPr lang="cs-CZ" b="1" dirty="0" smtClean="0"/>
          </a:p>
          <a:p>
            <a:r>
              <a:rPr lang="cs-CZ" b="1" dirty="0" smtClean="0"/>
              <a:t>G) Jakub a jeho pán</a:t>
            </a:r>
          </a:p>
          <a:p>
            <a:r>
              <a:rPr lang="cs-CZ" b="1" dirty="0" smtClean="0"/>
              <a:t>H) Vlk a beránek</a:t>
            </a:r>
            <a:endParaRPr lang="cs-CZ" b="1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4"/>
          </p:nvPr>
        </p:nvSpPr>
        <p:spPr>
          <a:xfrm>
            <a:off x="5102352" y="1380743"/>
            <a:ext cx="3730752" cy="3848457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1. Daniel </a:t>
            </a:r>
            <a:r>
              <a:rPr lang="cs-CZ" b="1" dirty="0" err="1" smtClean="0"/>
              <a:t>Defoe</a:t>
            </a:r>
            <a:endParaRPr lang="cs-CZ" b="1" dirty="0" smtClean="0"/>
          </a:p>
          <a:p>
            <a:r>
              <a:rPr lang="cs-CZ" b="1" dirty="0" smtClean="0"/>
              <a:t>2. Denis Diderot</a:t>
            </a:r>
          </a:p>
          <a:p>
            <a:r>
              <a:rPr lang="cs-CZ" b="1" dirty="0" smtClean="0"/>
              <a:t>3. </a:t>
            </a:r>
            <a:r>
              <a:rPr lang="cs-CZ" b="1" dirty="0" err="1" smtClean="0"/>
              <a:t>Moli</a:t>
            </a:r>
            <a:r>
              <a:rPr lang="cs-CZ" b="1" dirty="0" err="1" smtClean="0">
                <a:latin typeface="Franklin Gothic Book"/>
              </a:rPr>
              <a:t>è</a:t>
            </a:r>
            <a:r>
              <a:rPr lang="cs-CZ" b="1" dirty="0" err="1" smtClean="0"/>
              <a:t>re</a:t>
            </a:r>
            <a:endParaRPr lang="cs-CZ" b="1" dirty="0" smtClean="0"/>
          </a:p>
          <a:p>
            <a:r>
              <a:rPr lang="cs-CZ" b="1" dirty="0" smtClean="0"/>
              <a:t>4. J. de La </a:t>
            </a:r>
            <a:r>
              <a:rPr lang="cs-CZ" b="1" dirty="0" err="1" smtClean="0"/>
              <a:t>Fontaine</a:t>
            </a:r>
            <a:endParaRPr lang="cs-CZ" b="1" dirty="0" smtClean="0"/>
          </a:p>
          <a:p>
            <a:r>
              <a:rPr lang="cs-CZ" b="1" dirty="0" smtClean="0"/>
              <a:t>5. Jonathan </a:t>
            </a:r>
            <a:r>
              <a:rPr lang="cs-CZ" b="1" dirty="0" err="1" smtClean="0"/>
              <a:t>Swift</a:t>
            </a:r>
            <a:endParaRPr lang="cs-CZ" b="1" dirty="0" smtClean="0"/>
          </a:p>
          <a:p>
            <a:r>
              <a:rPr lang="cs-CZ" b="1" dirty="0" smtClean="0"/>
              <a:t>6. Milan Kundera</a:t>
            </a:r>
          </a:p>
          <a:p>
            <a:r>
              <a:rPr lang="cs-CZ" b="1" dirty="0" smtClean="0"/>
              <a:t>7. Ivan A. </a:t>
            </a:r>
            <a:r>
              <a:rPr lang="cs-CZ" b="1" dirty="0" err="1" smtClean="0"/>
              <a:t>Krylov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01771859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nimBg="1"/>
      <p:bldP spid="7" grpId="0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971600" y="692696"/>
            <a:ext cx="277768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Zdroje:</a:t>
            </a:r>
          </a:p>
          <a:p>
            <a:r>
              <a:rPr lang="cs-CZ" sz="2000" b="1" dirty="0" smtClean="0"/>
              <a:t>Vlastní tvorba</a:t>
            </a:r>
          </a:p>
          <a:p>
            <a:r>
              <a:rPr lang="cs-CZ" sz="2000" b="1" dirty="0" smtClean="0"/>
              <a:t>Archiv autora</a:t>
            </a:r>
          </a:p>
          <a:p>
            <a:r>
              <a:rPr lang="cs-CZ" sz="2000" b="1" dirty="0" smtClean="0"/>
              <a:t>www.microsoft.office.cz</a:t>
            </a:r>
            <a:endParaRPr lang="cs-CZ" sz="2000" b="1" dirty="0"/>
          </a:p>
        </p:txBody>
      </p:sp>
      <p:sp>
        <p:nvSpPr>
          <p:cNvPr id="2" name="Obdélník 1"/>
          <p:cNvSpPr/>
          <p:nvPr/>
        </p:nvSpPr>
        <p:spPr>
          <a:xfrm>
            <a:off x="971600" y="1936318"/>
            <a:ext cx="71287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Kovalčík, </a:t>
            </a:r>
            <a:r>
              <a:rPr lang="cs-CZ" b="1" dirty="0" smtClean="0"/>
              <a:t>Zdeněk; Sieglová</a:t>
            </a:r>
            <a:r>
              <a:rPr lang="cs-CZ" b="1" dirty="0"/>
              <a:t>, Naděžda: Čítanka 8 Alter, Alter 2000, Praha 4. ISBN 80-7245-009-3</a:t>
            </a:r>
          </a:p>
        </p:txBody>
      </p:sp>
      <p:sp>
        <p:nvSpPr>
          <p:cNvPr id="3" name="Obdélník 2"/>
          <p:cNvSpPr/>
          <p:nvPr/>
        </p:nvSpPr>
        <p:spPr>
          <a:xfrm>
            <a:off x="971600" y="2481092"/>
            <a:ext cx="71287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Soukal, Josef: Literární výchova pro 2. stupeň základní školy, SPN, Praha 2009.ISBN 978-80-7235-438-2</a:t>
            </a:r>
          </a:p>
        </p:txBody>
      </p:sp>
    </p:spTree>
    <p:extLst>
      <p:ext uri="{BB962C8B-B14F-4D97-AF65-F5344CB8AC3E}">
        <p14:creationId xmlns:p14="http://schemas.microsoft.com/office/powerpoint/2010/main" val="83521622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rmal">
  <a:themeElements>
    <a:clrScheme name="Thermal">
      <a:dk1>
        <a:srgbClr val="4D5B6B"/>
      </a:dk1>
      <a:lt1>
        <a:srgbClr val="FFFFFF"/>
      </a:lt1>
      <a:dk2>
        <a:srgbClr val="675D59"/>
      </a:dk2>
      <a:lt2>
        <a:srgbClr val="E8DED8"/>
      </a:lt2>
      <a:accent1>
        <a:srgbClr val="FF7605"/>
      </a:accent1>
      <a:accent2>
        <a:srgbClr val="7F7F7F"/>
      </a:accent2>
      <a:accent3>
        <a:srgbClr val="7F5185"/>
      </a:accent3>
      <a:accent4>
        <a:srgbClr val="89AAD3"/>
      </a:accent4>
      <a:accent5>
        <a:srgbClr val="8F5B4B"/>
      </a:accent5>
      <a:accent6>
        <a:srgbClr val="C84340"/>
      </a:accent6>
      <a:hlink>
        <a:srgbClr val="89AAD3"/>
      </a:hlink>
      <a:folHlink>
        <a:srgbClr val="795185"/>
      </a:folHlink>
    </a:clrScheme>
    <a:fontScheme name="Thermal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herma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63500" dist="38100" dir="81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101600" dist="63500" dir="81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000000"/>
            </a:lightRig>
          </a:scene3d>
          <a:sp3d>
            <a:bevelT h="190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lumMod val="125000"/>
              </a:schemeClr>
            </a:gs>
            <a:gs pos="55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90000"/>
                <a:satMod val="300000"/>
                <a:lumMod val="9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8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Teplo</Template>
  <TotalTime>404</TotalTime>
  <Words>772</Words>
  <Application>Microsoft Office PowerPoint</Application>
  <PresentationFormat>Předvádění na obrazovce (4:3)</PresentationFormat>
  <Paragraphs>151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Thermal</vt:lpstr>
      <vt:lpstr>Prezentace aplikace PowerPoint</vt:lpstr>
      <vt:lpstr>Prezentace aplikace PowerPoint</vt:lpstr>
      <vt:lpstr>      klasicismus</vt:lpstr>
      <vt:lpstr>Molière</vt:lpstr>
      <vt:lpstr>Jean de La Fontaine Ivan Andrejevič Krylov</vt:lpstr>
      <vt:lpstr>       osvícenství</vt:lpstr>
      <vt:lpstr>  Denis Diderot</vt:lpstr>
      <vt:lpstr>Prezentace aplikace PowerPoint</vt:lpstr>
      <vt:lpstr>Jonathan Swift</vt:lpstr>
      <vt:lpstr>Daniel Defoe</vt:lpstr>
      <vt:lpstr>Ověření znalostí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 Koláčková</dc:creator>
  <cp:lastModifiedBy>ZS SLOVAN</cp:lastModifiedBy>
  <cp:revision>39</cp:revision>
  <dcterms:created xsi:type="dcterms:W3CDTF">2011-10-14T09:00:52Z</dcterms:created>
  <dcterms:modified xsi:type="dcterms:W3CDTF">2013-05-26T10:30:37Z</dcterms:modified>
</cp:coreProperties>
</file>