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3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Český jazyk 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Realismus a naturalismus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1. 2. 2013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VY_32_INOVACE_60_KM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467544" y="0"/>
            <a:ext cx="7976704" cy="313932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b="1" dirty="0"/>
              <a:t>Cílová skupina: 8. ročník</a:t>
            </a:r>
          </a:p>
          <a:p>
            <a:r>
              <a:rPr lang="cs-CZ" b="1" dirty="0"/>
              <a:t>Téma: </a:t>
            </a:r>
            <a:r>
              <a:rPr lang="cs-CZ" b="1" dirty="0" smtClean="0"/>
              <a:t>Realismus a naturalismus</a:t>
            </a:r>
            <a:endParaRPr lang="cs-CZ" b="1" dirty="0"/>
          </a:p>
          <a:p>
            <a:r>
              <a:rPr lang="cs-CZ" b="1" dirty="0" smtClean="0"/>
              <a:t>Cíl: Literatura 2. poloviny 19. století. Opakování a procvičování tématu.</a:t>
            </a:r>
            <a:endParaRPr lang="cs-CZ" b="1" dirty="0"/>
          </a:p>
          <a:p>
            <a:r>
              <a:rPr lang="cs-CZ" b="1" dirty="0"/>
              <a:t>Pomůcky: psací potřeby, pracovní listy, ukázky děl – úryvky z tvorby</a:t>
            </a:r>
          </a:p>
          <a:p>
            <a:r>
              <a:rPr lang="cs-CZ" b="1" dirty="0" smtClean="0"/>
              <a:t>Pilotáž</a:t>
            </a:r>
            <a:r>
              <a:rPr lang="cs-CZ" b="1" dirty="0"/>
              <a:t>: Prezentace žákům představila přehled světových literárních </a:t>
            </a:r>
            <a:r>
              <a:rPr lang="cs-CZ" b="1" dirty="0" smtClean="0"/>
              <a:t>spisovatelů období 2. poloviny 19. století. Žáci aktivně ocenili </a:t>
            </a:r>
            <a:r>
              <a:rPr lang="cs-CZ" b="1" dirty="0"/>
              <a:t>stručné a výstižné </a:t>
            </a:r>
            <a:r>
              <a:rPr lang="cs-CZ" b="1" dirty="0" smtClean="0"/>
              <a:t>zápisy. Prezentace navazuje na další výuku v hodinách literatury</a:t>
            </a:r>
          </a:p>
          <a:p>
            <a:r>
              <a:rPr lang="cs-CZ" b="1" dirty="0" smtClean="0"/>
              <a:t>s četbou literárních děl a filmových ukázek. Pozn.: výukové hodiny -  4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                                opakovací hodina - 1 </a:t>
            </a:r>
          </a:p>
          <a:p>
            <a:endParaRPr lang="cs-CZ" b="1" dirty="0"/>
          </a:p>
        </p:txBody>
      </p:sp>
      <p:pic>
        <p:nvPicPr>
          <p:cNvPr id="1026" name="Picture 2" descr="C:\Users\ZS SLOVAN\AppData\Local\Microsoft\Windows\Temporary Internet Files\Content.IE5\M4TEWN2D\MM9100010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615183"/>
            <a:ext cx="173355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19991" y="2862322"/>
            <a:ext cx="386535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Honoré</a:t>
            </a:r>
            <a:r>
              <a:rPr lang="cs-CZ" sz="2000" b="1" dirty="0" smtClean="0"/>
              <a:t> de Balzac</a:t>
            </a:r>
          </a:p>
          <a:p>
            <a:r>
              <a:rPr lang="cs-CZ" sz="2000" b="1" dirty="0" smtClean="0"/>
              <a:t>Gustave Flaubert</a:t>
            </a:r>
          </a:p>
          <a:p>
            <a:r>
              <a:rPr lang="cs-CZ" sz="2000" b="1" dirty="0" err="1" smtClean="0"/>
              <a:t>Guy</a:t>
            </a:r>
            <a:r>
              <a:rPr lang="cs-CZ" sz="2000" b="1" dirty="0" smtClean="0"/>
              <a:t> de </a:t>
            </a:r>
            <a:r>
              <a:rPr lang="cs-CZ" sz="2000" b="1" dirty="0" err="1" smtClean="0"/>
              <a:t>Maupassant</a:t>
            </a:r>
            <a:endParaRPr lang="cs-CZ" sz="2000" b="1" dirty="0" smtClean="0"/>
          </a:p>
          <a:p>
            <a:r>
              <a:rPr lang="cs-CZ" sz="2000" b="1" dirty="0" err="1" smtClean="0"/>
              <a:t>Émil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Zola</a:t>
            </a:r>
            <a:endParaRPr lang="cs-CZ" sz="2000" b="1" dirty="0" smtClean="0"/>
          </a:p>
          <a:p>
            <a:r>
              <a:rPr lang="cs-CZ" sz="2000" b="1" dirty="0" smtClean="0"/>
              <a:t>Charles Dickens</a:t>
            </a:r>
          </a:p>
          <a:p>
            <a:r>
              <a:rPr lang="cs-CZ" sz="2000" b="1" dirty="0" smtClean="0"/>
              <a:t>Nikolaj </a:t>
            </a:r>
            <a:r>
              <a:rPr lang="cs-CZ" sz="2000" b="1" dirty="0" err="1" smtClean="0"/>
              <a:t>Vasiljevič</a:t>
            </a:r>
            <a:r>
              <a:rPr lang="cs-CZ" sz="2000" b="1" dirty="0" smtClean="0"/>
              <a:t> Gogol</a:t>
            </a:r>
          </a:p>
          <a:p>
            <a:r>
              <a:rPr lang="cs-CZ" sz="2000" b="1" dirty="0" smtClean="0"/>
              <a:t>Lev Nikolajevič Tolstoj</a:t>
            </a:r>
          </a:p>
          <a:p>
            <a:r>
              <a:rPr lang="cs-CZ" sz="2000" b="1" dirty="0" err="1" smtClean="0"/>
              <a:t>Fjodor</a:t>
            </a:r>
            <a:r>
              <a:rPr lang="cs-CZ" sz="2000" b="1" dirty="0" smtClean="0"/>
              <a:t> Michajlovič </a:t>
            </a:r>
            <a:r>
              <a:rPr lang="cs-CZ" sz="2000" b="1" dirty="0" err="1" smtClean="0"/>
              <a:t>Dostojevskij</a:t>
            </a:r>
            <a:endParaRPr lang="cs-CZ" sz="2000" b="1" dirty="0" smtClean="0"/>
          </a:p>
          <a:p>
            <a:r>
              <a:rPr lang="cs-CZ" sz="2000" b="1" dirty="0" smtClean="0"/>
              <a:t>Anton Pavlovič Čechov</a:t>
            </a:r>
          </a:p>
          <a:p>
            <a:r>
              <a:rPr lang="cs-CZ" sz="2000" b="1" dirty="0" smtClean="0"/>
              <a:t>Henrik Ibsen</a:t>
            </a:r>
          </a:p>
          <a:p>
            <a:r>
              <a:rPr lang="cs-CZ" sz="2000" b="1" dirty="0" smtClean="0"/>
              <a:t>Henryk </a:t>
            </a:r>
            <a:r>
              <a:rPr lang="cs-CZ" sz="2000" b="1" dirty="0" err="1" smtClean="0"/>
              <a:t>Sienkiewicz</a:t>
            </a:r>
            <a:endParaRPr lang="cs-CZ" sz="2000" b="1" dirty="0" smtClean="0"/>
          </a:p>
          <a:p>
            <a:r>
              <a:rPr lang="cs-CZ" sz="2000" b="1" dirty="0" smtClean="0"/>
              <a:t>Mark </a:t>
            </a:r>
            <a:r>
              <a:rPr lang="cs-CZ" sz="2000" b="1" dirty="0" err="1" smtClean="0"/>
              <a:t>Twain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40307" y="2780928"/>
            <a:ext cx="1413849" cy="523220"/>
          </a:xfrm>
          <a:prstGeom prst="rect">
            <a:avLst/>
          </a:prstGeom>
          <a:scene3d>
            <a:camera prst="perspectiveContrastingRightFacing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Francie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1624" y="3820953"/>
            <a:ext cx="1232197" cy="523220"/>
          </a:xfrm>
          <a:prstGeom prst="rect">
            <a:avLst/>
          </a:prstGeom>
          <a:scene3d>
            <a:camera prst="perspectiveContrastingRightFacing"/>
            <a:lightRig rig="threePt" dir="t"/>
          </a:scene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Anglie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83952" y="4344173"/>
            <a:ext cx="1207062" cy="523220"/>
          </a:xfrm>
          <a:prstGeom prst="rect">
            <a:avLst/>
          </a:prstGeom>
          <a:scene3d>
            <a:camera prst="perspectiveHeroicExtremeLeftFacing"/>
            <a:lightRig rig="threePt" dir="t"/>
          </a:scene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Rusko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76056" y="5417632"/>
            <a:ext cx="1611339" cy="1384995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Norsko</a:t>
            </a:r>
          </a:p>
          <a:p>
            <a:r>
              <a:rPr lang="cs-CZ" sz="2800" b="1" dirty="0" smtClean="0"/>
              <a:t>Polsko</a:t>
            </a:r>
          </a:p>
          <a:p>
            <a:r>
              <a:rPr lang="cs-CZ" sz="2800" b="1" dirty="0" smtClean="0"/>
              <a:t>Amerika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0015131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648031"/>
            <a:ext cx="8280920" cy="489364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                                           </a:t>
            </a:r>
            <a:r>
              <a:rPr lang="cs-CZ" sz="2400" b="1" dirty="0" err="1" smtClean="0"/>
              <a:t>Honoré</a:t>
            </a:r>
            <a:r>
              <a:rPr lang="cs-CZ" sz="2400" b="1" dirty="0" smtClean="0"/>
              <a:t> </a:t>
            </a:r>
            <a:r>
              <a:rPr lang="cs-CZ" sz="2400" b="1" dirty="0"/>
              <a:t>de </a:t>
            </a:r>
            <a:r>
              <a:rPr lang="cs-CZ" sz="2400" b="1" dirty="0" smtClean="0"/>
              <a:t>Balzac</a:t>
            </a:r>
          </a:p>
          <a:p>
            <a:endParaRPr lang="cs-CZ" sz="2400" b="1" dirty="0"/>
          </a:p>
          <a:p>
            <a:r>
              <a:rPr lang="cs-CZ" sz="2400" b="1" dirty="0" smtClean="0"/>
              <a:t>Anton Pavlovič Čechov                                               Mark </a:t>
            </a:r>
            <a:r>
              <a:rPr lang="cs-CZ" sz="2400" b="1" dirty="0" err="1" smtClean="0"/>
              <a:t>Twain</a:t>
            </a:r>
            <a:endParaRPr lang="cs-CZ" sz="2400" b="1" dirty="0"/>
          </a:p>
          <a:p>
            <a:r>
              <a:rPr lang="cs-CZ" sz="2400" b="1" dirty="0" smtClean="0"/>
              <a:t>                           </a:t>
            </a:r>
            <a:r>
              <a:rPr lang="cs-CZ" sz="2400" b="1" dirty="0" err="1" smtClean="0"/>
              <a:t>Guy</a:t>
            </a:r>
            <a:r>
              <a:rPr lang="cs-CZ" sz="2400" b="1" dirty="0" smtClean="0"/>
              <a:t> </a:t>
            </a:r>
            <a:r>
              <a:rPr lang="cs-CZ" sz="2400" b="1" dirty="0"/>
              <a:t>de </a:t>
            </a:r>
            <a:r>
              <a:rPr lang="cs-CZ" sz="2400" b="1" dirty="0" err="1"/>
              <a:t>Maupassant</a:t>
            </a:r>
            <a:endParaRPr lang="cs-CZ" sz="2400" b="1" dirty="0"/>
          </a:p>
          <a:p>
            <a:r>
              <a:rPr lang="cs-CZ" sz="2400" b="1" dirty="0" smtClean="0"/>
              <a:t>                                                                          </a:t>
            </a:r>
            <a:r>
              <a:rPr lang="cs-CZ" sz="2400" b="1" dirty="0" err="1" smtClean="0"/>
              <a:t>Émil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Zola</a:t>
            </a:r>
            <a:r>
              <a:rPr lang="cs-CZ" sz="2400" b="1" dirty="0" smtClean="0"/>
              <a:t> </a:t>
            </a:r>
            <a:endParaRPr lang="cs-CZ" sz="2400" b="1" dirty="0"/>
          </a:p>
          <a:p>
            <a:r>
              <a:rPr lang="cs-CZ" sz="2400" b="1" dirty="0" smtClean="0"/>
              <a:t>              Charles Dickens             </a:t>
            </a:r>
            <a:endParaRPr lang="cs-CZ" sz="2400" b="1" dirty="0"/>
          </a:p>
          <a:p>
            <a:r>
              <a:rPr lang="cs-CZ" sz="2400" b="1" dirty="0" smtClean="0"/>
              <a:t>                                                       Lev </a:t>
            </a:r>
            <a:r>
              <a:rPr lang="cs-CZ" sz="2400" b="1" dirty="0"/>
              <a:t>Nikolajevič Tolstoj</a:t>
            </a:r>
          </a:p>
          <a:p>
            <a:r>
              <a:rPr lang="cs-CZ" sz="2400" b="1" dirty="0" err="1"/>
              <a:t>Fjodor</a:t>
            </a:r>
            <a:r>
              <a:rPr lang="cs-CZ" sz="2400" b="1" dirty="0"/>
              <a:t> Michajlovič </a:t>
            </a:r>
            <a:r>
              <a:rPr lang="cs-CZ" sz="2400" b="1" dirty="0" err="1"/>
              <a:t>Dostojevskij</a:t>
            </a:r>
            <a:endParaRPr lang="cs-CZ" sz="2400" b="1" dirty="0"/>
          </a:p>
          <a:p>
            <a:endParaRPr lang="cs-CZ" sz="2400" b="1" dirty="0"/>
          </a:p>
          <a:p>
            <a:r>
              <a:rPr lang="cs-CZ" sz="2400" b="1" dirty="0" smtClean="0"/>
              <a:t>                                                                Henrik </a:t>
            </a:r>
            <a:r>
              <a:rPr lang="cs-CZ" sz="2400" b="1" dirty="0"/>
              <a:t>Ibsen</a:t>
            </a:r>
          </a:p>
          <a:p>
            <a:r>
              <a:rPr lang="cs-CZ" sz="2400" b="1" dirty="0" smtClean="0"/>
              <a:t>                     Henryk </a:t>
            </a:r>
            <a:r>
              <a:rPr lang="cs-CZ" sz="2400" b="1" dirty="0" err="1" smtClean="0"/>
              <a:t>Sienkiewicz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Nikolaj </a:t>
            </a:r>
            <a:r>
              <a:rPr lang="cs-CZ" sz="2400" b="1" dirty="0" err="1" smtClean="0"/>
              <a:t>Vasiljevič</a:t>
            </a:r>
            <a:r>
              <a:rPr lang="cs-CZ" sz="2400" b="1" dirty="0" smtClean="0"/>
              <a:t> Gogol                                     Gustav Flaubert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07883"/>
            <a:ext cx="8373061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                                                 Rozcvička </a:t>
            </a:r>
          </a:p>
          <a:p>
            <a:r>
              <a:rPr lang="cs-CZ" sz="2400" b="1" dirty="0" smtClean="0"/>
              <a:t> </a:t>
            </a:r>
            <a:r>
              <a:rPr lang="cs-CZ" sz="2400" b="1" dirty="0"/>
              <a:t>P</a:t>
            </a:r>
            <a:r>
              <a:rPr lang="cs-CZ" sz="2400" b="1" dirty="0" smtClean="0"/>
              <a:t>řiřaďte k významným světovým spisovatelům národnost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85611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0648"/>
            <a:ext cx="4572000" cy="526297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 err="1"/>
              <a:t>Honoré</a:t>
            </a:r>
            <a:r>
              <a:rPr lang="cs-CZ" sz="2800" b="1" dirty="0"/>
              <a:t> de Balzac</a:t>
            </a:r>
          </a:p>
          <a:p>
            <a:r>
              <a:rPr lang="cs-CZ" sz="2800" b="1" dirty="0"/>
              <a:t>Gustave Flaubert</a:t>
            </a:r>
          </a:p>
          <a:p>
            <a:r>
              <a:rPr lang="cs-CZ" sz="2800" b="1" dirty="0" err="1"/>
              <a:t>Guy</a:t>
            </a:r>
            <a:r>
              <a:rPr lang="cs-CZ" sz="2800" b="1" dirty="0"/>
              <a:t> de </a:t>
            </a:r>
            <a:r>
              <a:rPr lang="cs-CZ" sz="2800" b="1" dirty="0" err="1"/>
              <a:t>Maupassant</a:t>
            </a:r>
            <a:endParaRPr lang="cs-CZ" sz="2800" b="1" dirty="0"/>
          </a:p>
          <a:p>
            <a:r>
              <a:rPr lang="cs-CZ" sz="2800" b="1" dirty="0" err="1"/>
              <a:t>Émil</a:t>
            </a:r>
            <a:r>
              <a:rPr lang="cs-CZ" sz="2800" b="1" dirty="0"/>
              <a:t> </a:t>
            </a:r>
            <a:r>
              <a:rPr lang="cs-CZ" sz="2800" b="1" dirty="0" err="1"/>
              <a:t>Zola</a:t>
            </a:r>
            <a:endParaRPr lang="cs-CZ" sz="2800" b="1" dirty="0"/>
          </a:p>
          <a:p>
            <a:r>
              <a:rPr lang="cs-CZ" sz="2800" b="1" dirty="0"/>
              <a:t>Charles Dickens</a:t>
            </a:r>
          </a:p>
          <a:p>
            <a:r>
              <a:rPr lang="cs-CZ" sz="2800" b="1" dirty="0"/>
              <a:t>Nikolaj </a:t>
            </a:r>
            <a:r>
              <a:rPr lang="cs-CZ" sz="2800" b="1" dirty="0" err="1"/>
              <a:t>Vasiljevič</a:t>
            </a:r>
            <a:r>
              <a:rPr lang="cs-CZ" sz="2800" b="1" dirty="0"/>
              <a:t> Gogol</a:t>
            </a:r>
          </a:p>
          <a:p>
            <a:r>
              <a:rPr lang="cs-CZ" sz="2800" b="1" dirty="0"/>
              <a:t>Lev Nikolajevič Tolstoj</a:t>
            </a:r>
          </a:p>
          <a:p>
            <a:r>
              <a:rPr lang="cs-CZ" sz="2800" b="1" dirty="0" smtClean="0"/>
              <a:t>F. </a:t>
            </a:r>
            <a:r>
              <a:rPr lang="cs-CZ" sz="2800" b="1" dirty="0"/>
              <a:t>Michajlovič </a:t>
            </a:r>
            <a:r>
              <a:rPr lang="cs-CZ" sz="2800" b="1" dirty="0" err="1"/>
              <a:t>Dostojevskij</a:t>
            </a:r>
            <a:endParaRPr lang="cs-CZ" sz="2800" b="1" dirty="0"/>
          </a:p>
          <a:p>
            <a:r>
              <a:rPr lang="cs-CZ" sz="2800" b="1" dirty="0"/>
              <a:t>Anton Pavlovič Čechov</a:t>
            </a:r>
          </a:p>
          <a:p>
            <a:r>
              <a:rPr lang="cs-CZ" sz="2800" b="1" dirty="0"/>
              <a:t>Henrik Ibsen</a:t>
            </a:r>
          </a:p>
          <a:p>
            <a:r>
              <a:rPr lang="cs-CZ" sz="2800" b="1" dirty="0"/>
              <a:t>Henryk </a:t>
            </a:r>
            <a:r>
              <a:rPr lang="cs-CZ" sz="2800" b="1" dirty="0" err="1"/>
              <a:t>Sienkiewicz</a:t>
            </a:r>
            <a:endParaRPr lang="cs-CZ" sz="2800" b="1" dirty="0"/>
          </a:p>
          <a:p>
            <a:r>
              <a:rPr lang="cs-CZ" sz="2800" b="1" dirty="0"/>
              <a:t>Mark </a:t>
            </a:r>
            <a:r>
              <a:rPr lang="cs-CZ" sz="2800" b="1" dirty="0" err="1"/>
              <a:t>Twain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971600" y="764704"/>
            <a:ext cx="1413849" cy="523220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/>
              <a:t>Francie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29885" y="2204864"/>
            <a:ext cx="1232197" cy="523220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/>
              <a:t>Anglie</a:t>
            </a:r>
          </a:p>
        </p:txBody>
      </p:sp>
      <p:sp>
        <p:nvSpPr>
          <p:cNvPr id="5" name="Obdélník 4"/>
          <p:cNvSpPr/>
          <p:nvPr/>
        </p:nvSpPr>
        <p:spPr>
          <a:xfrm>
            <a:off x="6624696" y="2835806"/>
            <a:ext cx="1207062" cy="523220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perspectiveHeroicExtremeLeftFacing"/>
            <a:lightRig rig="threePt" dir="t"/>
          </a:scene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/>
              <a:t>Rusko</a:t>
            </a:r>
          </a:p>
        </p:txBody>
      </p:sp>
      <p:sp>
        <p:nvSpPr>
          <p:cNvPr id="6" name="Obdélník 5"/>
          <p:cNvSpPr/>
          <p:nvPr/>
        </p:nvSpPr>
        <p:spPr>
          <a:xfrm>
            <a:off x="5813781" y="4138632"/>
            <a:ext cx="1621830" cy="1384995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Relaxed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/>
              <a:t>Norsko</a:t>
            </a:r>
          </a:p>
          <a:p>
            <a:r>
              <a:rPr lang="cs-CZ" sz="2800" b="1" dirty="0"/>
              <a:t>Polsko</a:t>
            </a:r>
          </a:p>
          <a:p>
            <a:r>
              <a:rPr lang="cs-CZ" sz="2800" b="1" dirty="0"/>
              <a:t>Amerika</a:t>
            </a:r>
          </a:p>
        </p:txBody>
      </p:sp>
      <p:pic>
        <p:nvPicPr>
          <p:cNvPr id="2050" name="Picture 2" descr="C:\Users\ZS SLOVAN\AppData\Local\Microsoft\Windows\Temporary Internet Files\Content.IE5\M4TEWN2D\MM9100010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452" y="223664"/>
            <a:ext cx="173355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93113" y="5872916"/>
            <a:ext cx="3937938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Kontrola správnosti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322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Realismus a naturalismus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038389"/>
            <a:ext cx="7467600" cy="3550852"/>
          </a:xfrm>
          <a:solidFill>
            <a:schemeClr val="bg1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/>
              <a:t>u</a:t>
            </a:r>
            <a:r>
              <a:rPr lang="cs-CZ" b="1" dirty="0" smtClean="0"/>
              <a:t>mělecký směr od poloviny 19. století</a:t>
            </a:r>
          </a:p>
          <a:p>
            <a:r>
              <a:rPr lang="cs-CZ" b="1" dirty="0"/>
              <a:t>o</a:t>
            </a:r>
            <a:r>
              <a:rPr lang="cs-CZ" b="1" dirty="0" smtClean="0"/>
              <a:t>becně smysl pro </a:t>
            </a:r>
            <a:r>
              <a:rPr lang="cs-CZ" b="1" dirty="0" smtClean="0">
                <a:solidFill>
                  <a:srgbClr val="C00000"/>
                </a:solidFill>
              </a:rPr>
              <a:t>skutečnost</a:t>
            </a:r>
          </a:p>
          <a:p>
            <a:r>
              <a:rPr lang="cs-CZ" b="1" dirty="0"/>
              <a:t>k</a:t>
            </a:r>
            <a:r>
              <a:rPr lang="cs-CZ" b="1" dirty="0" smtClean="0"/>
              <a:t>ritický pohled na </a:t>
            </a:r>
            <a:r>
              <a:rPr lang="cs-CZ" b="1" dirty="0" smtClean="0">
                <a:solidFill>
                  <a:srgbClr val="C00000"/>
                </a:solidFill>
              </a:rPr>
              <a:t>realitu</a:t>
            </a:r>
            <a:r>
              <a:rPr lang="cs-CZ" b="1" dirty="0" smtClean="0"/>
              <a:t> 19. století (chudoba, špatné postavení žen)</a:t>
            </a:r>
          </a:p>
          <a:p>
            <a:r>
              <a:rPr lang="cs-CZ" b="1" dirty="0"/>
              <a:t>h</a:t>
            </a:r>
            <a:r>
              <a:rPr lang="cs-CZ" b="1" dirty="0" smtClean="0"/>
              <a:t>rdina je typický pro určitou skupinu lidí</a:t>
            </a:r>
          </a:p>
          <a:p>
            <a:r>
              <a:rPr lang="cs-CZ" b="1" dirty="0"/>
              <a:t>o</a:t>
            </a:r>
            <a:r>
              <a:rPr lang="cs-CZ" b="1" dirty="0" smtClean="0"/>
              <a:t>bjektivnost a přítomnost</a:t>
            </a:r>
          </a:p>
          <a:p>
            <a:r>
              <a:rPr lang="cs-CZ" b="1" dirty="0"/>
              <a:t>ž</a:t>
            </a:r>
            <a:r>
              <a:rPr lang="cs-CZ" b="1" dirty="0" smtClean="0"/>
              <a:t>ánry: • ustupuje poezie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• </a:t>
            </a:r>
            <a:r>
              <a:rPr lang="cs-CZ" b="1" dirty="0" smtClean="0">
                <a:solidFill>
                  <a:srgbClr val="C00000"/>
                </a:solidFill>
              </a:rPr>
              <a:t>román, povídka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245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038350"/>
            <a:ext cx="7467600" cy="395128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980728"/>
            <a:ext cx="7919156" cy="458587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Člověk nepíše srdcem, ale hlavou.</a:t>
            </a:r>
          </a:p>
          <a:p>
            <a:r>
              <a:rPr lang="cs-CZ" sz="3200" b="1" dirty="0" smtClean="0"/>
              <a:t>Vyjádřil jsem se špatně, když jsem řekl, </a:t>
            </a:r>
          </a:p>
          <a:p>
            <a:r>
              <a:rPr lang="cs-CZ" sz="3200" b="1" dirty="0" smtClean="0"/>
              <a:t>že nemáme psát srdcem. Chtěl jsem říci,</a:t>
            </a:r>
          </a:p>
          <a:p>
            <a:r>
              <a:rPr lang="cs-CZ" sz="3200" b="1" dirty="0" smtClean="0"/>
              <a:t>že nemáme uvádět na scénu svoji osobu.</a:t>
            </a:r>
          </a:p>
          <a:p>
            <a:r>
              <a:rPr lang="cs-CZ" sz="3200" b="1" dirty="0" smtClean="0"/>
              <a:t>Domnívám se, že velké umění je vědecké</a:t>
            </a:r>
          </a:p>
          <a:p>
            <a:r>
              <a:rPr lang="cs-CZ" sz="3200" b="1" dirty="0" smtClean="0"/>
              <a:t>a neosobní.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</a:t>
            </a:r>
            <a:r>
              <a:rPr lang="cs-CZ" sz="2800" b="1" dirty="0" smtClean="0">
                <a:latin typeface="Lucida Calligraphy" pitchFamily="66" charset="0"/>
              </a:rPr>
              <a:t>Gustave Flaubert</a:t>
            </a:r>
            <a:endParaRPr lang="cs-CZ" sz="2800" b="1" dirty="0">
              <a:latin typeface="Lucida Calligraphy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8650" y="115351"/>
            <a:ext cx="2547236" cy="707886"/>
          </a:xfrm>
          <a:prstGeom prst="rect">
            <a:avLst/>
          </a:prstGeom>
          <a:scene3d>
            <a:camera prst="perspectiveRelaxed"/>
            <a:lightRig rig="threePt" dir="tl"/>
          </a:scene3d>
          <a:sp3d prstMaterial="dkEdge">
            <a:bevelT w="38100" h="25400" prst="coolSlant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zamyšlení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933809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600" y="908720"/>
            <a:ext cx="3835400" cy="359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4301" y="908720"/>
            <a:ext cx="4660315" cy="415498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• francouzský realista</a:t>
            </a:r>
          </a:p>
          <a:p>
            <a:r>
              <a:rPr lang="cs-CZ" sz="2400" b="1" dirty="0" smtClean="0"/>
              <a:t>• 1799 – 1850</a:t>
            </a:r>
          </a:p>
          <a:p>
            <a:r>
              <a:rPr lang="cs-CZ" sz="2400" b="1" dirty="0" smtClean="0"/>
              <a:t>• sta navzájem spjatých románů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a povídek</a:t>
            </a:r>
          </a:p>
          <a:p>
            <a:r>
              <a:rPr lang="cs-CZ" sz="2400" b="1" dirty="0" smtClean="0"/>
              <a:t>• hrdina přechází z jednoho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díla do druhého</a:t>
            </a:r>
          </a:p>
          <a:p>
            <a:r>
              <a:rPr lang="cs-CZ" sz="2400" b="1" dirty="0" smtClean="0"/>
              <a:t>• cyklu </a:t>
            </a:r>
            <a:r>
              <a:rPr lang="cs-CZ" sz="2400" b="1" dirty="0" smtClean="0">
                <a:solidFill>
                  <a:srgbClr val="C00000"/>
                </a:solidFill>
              </a:rPr>
              <a:t>Lidská komedie</a:t>
            </a:r>
          </a:p>
          <a:p>
            <a:r>
              <a:rPr lang="cs-CZ" sz="2400" b="1" dirty="0" smtClean="0"/>
              <a:t>• romány </a:t>
            </a:r>
            <a:r>
              <a:rPr lang="cs-CZ" sz="2400" b="1" dirty="0" smtClean="0">
                <a:solidFill>
                  <a:srgbClr val="002060"/>
                </a:solidFill>
              </a:rPr>
              <a:t>Evženie </a:t>
            </a:r>
            <a:r>
              <a:rPr lang="cs-CZ" sz="2400" b="1" dirty="0" err="1" smtClean="0">
                <a:solidFill>
                  <a:srgbClr val="002060"/>
                </a:solidFill>
              </a:rPr>
              <a:t>Grandetová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                   Otec </a:t>
            </a:r>
            <a:r>
              <a:rPr lang="cs-CZ" sz="2400" b="1" dirty="0" err="1" smtClean="0">
                <a:solidFill>
                  <a:srgbClr val="002060"/>
                </a:solidFill>
              </a:rPr>
              <a:t>Goriot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                   Sestřenice Běta</a:t>
            </a:r>
          </a:p>
          <a:p>
            <a:r>
              <a:rPr lang="cs-CZ" sz="2400" b="1" dirty="0" smtClean="0"/>
              <a:t>• novela </a:t>
            </a:r>
            <a:r>
              <a:rPr lang="cs-CZ" sz="2400" b="1" dirty="0" err="1" smtClean="0">
                <a:solidFill>
                  <a:srgbClr val="002060"/>
                </a:solidFill>
              </a:rPr>
              <a:t>Gobseck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80112" y="4602039"/>
            <a:ext cx="264399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err="1" smtClean="0"/>
              <a:t>Honoré</a:t>
            </a:r>
            <a:r>
              <a:rPr lang="cs-CZ" sz="2400" b="1" dirty="0" smtClean="0"/>
              <a:t> de Balzac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5" y="5667345"/>
            <a:ext cx="1943609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Francie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83108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12022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Francouzští mistři reality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844824"/>
            <a:ext cx="3888432" cy="295232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        mistr románu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 Gustave Flaubert</a:t>
            </a:r>
          </a:p>
          <a:p>
            <a:r>
              <a:rPr lang="cs-CZ" sz="2800" b="1" dirty="0" smtClean="0"/>
              <a:t>1821 – 1880</a:t>
            </a:r>
          </a:p>
          <a:p>
            <a:r>
              <a:rPr lang="cs-CZ" sz="2800" b="1" dirty="0"/>
              <a:t>r</a:t>
            </a:r>
            <a:r>
              <a:rPr lang="cs-CZ" sz="2800" b="1" dirty="0" smtClean="0"/>
              <a:t>omán </a:t>
            </a:r>
            <a:r>
              <a:rPr lang="cs-CZ" sz="2800" b="1" dirty="0" smtClean="0">
                <a:solidFill>
                  <a:srgbClr val="C00000"/>
                </a:solidFill>
              </a:rPr>
              <a:t>Paní 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             Bovaryová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844824"/>
            <a:ext cx="4031304" cy="29523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           mistr povídky</a:t>
            </a:r>
          </a:p>
          <a:p>
            <a:pPr marL="0" indent="0">
              <a:buNone/>
            </a:pPr>
            <a:r>
              <a:rPr lang="cs-CZ" sz="2800" b="1" dirty="0" smtClean="0"/>
              <a:t>     </a:t>
            </a:r>
            <a:r>
              <a:rPr lang="cs-CZ" sz="2800" b="1" dirty="0" err="1" smtClean="0">
                <a:solidFill>
                  <a:srgbClr val="002060"/>
                </a:solidFill>
              </a:rPr>
              <a:t>Guy</a:t>
            </a:r>
            <a:r>
              <a:rPr lang="cs-CZ" sz="2800" b="1" dirty="0" smtClean="0">
                <a:solidFill>
                  <a:srgbClr val="002060"/>
                </a:solidFill>
              </a:rPr>
              <a:t> de </a:t>
            </a:r>
            <a:r>
              <a:rPr lang="cs-CZ" sz="2800" b="1" dirty="0" err="1" smtClean="0">
                <a:solidFill>
                  <a:srgbClr val="002060"/>
                </a:solidFill>
              </a:rPr>
              <a:t>Maupassant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/>
              <a:t>1850 – 1893</a:t>
            </a:r>
          </a:p>
          <a:p>
            <a:r>
              <a:rPr lang="cs-CZ" sz="2800" b="1" dirty="0" smtClean="0"/>
              <a:t>povídky </a:t>
            </a:r>
            <a:r>
              <a:rPr lang="cs-CZ" sz="2800" b="1" dirty="0" smtClean="0">
                <a:solidFill>
                  <a:srgbClr val="002060"/>
                </a:solidFill>
              </a:rPr>
              <a:t>•  Miláček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                 •  Kulička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41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S SLOVAN\AppData\Local\Microsoft\Windows\Temporary Internet Files\Content.IE5\HY4N9BXP\MC900370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0770"/>
            <a:ext cx="2592288" cy="386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4581128"/>
            <a:ext cx="1914307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err="1" smtClean="0"/>
              <a:t>Émile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Zola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5533781"/>
            <a:ext cx="3944413" cy="830997"/>
          </a:xfrm>
          <a:prstGeom prst="rect">
            <a:avLst/>
          </a:prstGeom>
          <a:scene3d>
            <a:camera prst="perspectiveRelaxed"/>
            <a:lightRig rig="threePt" dir="tl"/>
          </a:scene3d>
          <a:sp3d prstMaterial="dkEdge">
            <a:bevelT w="38100" h="25400" prst="coolSlant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naturalismus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76385" y="980728"/>
            <a:ext cx="424359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• francouzský realista</a:t>
            </a:r>
          </a:p>
          <a:p>
            <a:r>
              <a:rPr lang="cs-CZ" sz="2800" b="1" dirty="0" smtClean="0"/>
              <a:t>• zakladatel naturalismu</a:t>
            </a:r>
          </a:p>
          <a:p>
            <a:r>
              <a:rPr lang="cs-CZ" sz="2800" b="1" dirty="0" smtClean="0"/>
              <a:t>• 1840 – 1902</a:t>
            </a:r>
          </a:p>
          <a:p>
            <a:r>
              <a:rPr lang="cs-CZ" sz="2800" b="1" dirty="0" smtClean="0"/>
              <a:t>• román </a:t>
            </a:r>
            <a:r>
              <a:rPr lang="cs-CZ" sz="2800" b="1" dirty="0" smtClean="0">
                <a:solidFill>
                  <a:srgbClr val="C00000"/>
                </a:solidFill>
              </a:rPr>
              <a:t>Zabiják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3421" y="3515297"/>
            <a:ext cx="4066562" cy="19389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Franklin Gothic Book" pitchFamily="34" charset="0"/>
              </a:rPr>
              <a:t>                   naturalisté </a:t>
            </a:r>
          </a:p>
          <a:p>
            <a:r>
              <a:rPr lang="cs-CZ" sz="2000" b="1" dirty="0" smtClean="0">
                <a:latin typeface="Franklin Gothic Book"/>
              </a:rPr>
              <a:t>→ </a:t>
            </a:r>
            <a:r>
              <a:rPr lang="cs-CZ" sz="2000" b="1" dirty="0" smtClean="0">
                <a:latin typeface="Franklin Gothic Book" pitchFamily="34" charset="0"/>
              </a:rPr>
              <a:t>zobrazovali výrazné negativní</a:t>
            </a:r>
          </a:p>
          <a:p>
            <a:r>
              <a:rPr lang="cs-CZ" sz="2000" b="1" dirty="0" smtClean="0">
                <a:latin typeface="Franklin Gothic Book" pitchFamily="34" charset="0"/>
              </a:rPr>
              <a:t>     společenské jevy</a:t>
            </a:r>
          </a:p>
          <a:p>
            <a:r>
              <a:rPr lang="cs-CZ" sz="2000" b="1" dirty="0" smtClean="0">
                <a:latin typeface="Franklin Gothic Book"/>
              </a:rPr>
              <a:t>→ život nelze ovlivnit</a:t>
            </a:r>
          </a:p>
          <a:p>
            <a:r>
              <a:rPr lang="cs-CZ" sz="2000" b="1" dirty="0" smtClean="0">
                <a:latin typeface="Franklin Gothic Book"/>
              </a:rPr>
              <a:t>→ činy člověka jsou dány dědičnými</a:t>
            </a:r>
          </a:p>
          <a:p>
            <a:r>
              <a:rPr lang="cs-CZ" sz="2000" b="1" dirty="0">
                <a:latin typeface="Franklin Gothic Book"/>
              </a:rPr>
              <a:t> </a:t>
            </a:r>
            <a:r>
              <a:rPr lang="cs-CZ" sz="2000" b="1" dirty="0" smtClean="0">
                <a:latin typeface="Franklin Gothic Book"/>
              </a:rPr>
              <a:t>    schopnostmi a sklony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34581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836712"/>
            <a:ext cx="4704173" cy="452431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• anglický realista</a:t>
            </a:r>
          </a:p>
          <a:p>
            <a:r>
              <a:rPr lang="cs-CZ" sz="2400" b="1" dirty="0" smtClean="0"/>
              <a:t>• 1812 – 1870</a:t>
            </a:r>
          </a:p>
          <a:p>
            <a:r>
              <a:rPr lang="cs-CZ" sz="2400" b="1" dirty="0" smtClean="0"/>
              <a:t>• populární romanopisec</a:t>
            </a:r>
          </a:p>
          <a:p>
            <a:r>
              <a:rPr lang="cs-CZ" sz="2400" b="1" dirty="0" smtClean="0"/>
              <a:t>• dětství prožil v bídě</a:t>
            </a:r>
          </a:p>
          <a:p>
            <a:r>
              <a:rPr lang="cs-CZ" sz="2400" b="1" dirty="0" smtClean="0"/>
              <a:t>• tvorba - osudy opuštěných dětí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- autobiografické prvky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- kritický realismus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• Oliver Twist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• David </a:t>
            </a:r>
            <a:r>
              <a:rPr lang="cs-CZ" sz="2400" b="1" dirty="0" err="1" smtClean="0">
                <a:solidFill>
                  <a:srgbClr val="C00000"/>
                </a:solidFill>
              </a:rPr>
              <a:t>Copperfield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• Nadějné vyhlídky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• Kronika </a:t>
            </a:r>
            <a:r>
              <a:rPr lang="cs-CZ" sz="2400" b="1" dirty="0" err="1" smtClean="0">
                <a:solidFill>
                  <a:srgbClr val="C00000"/>
                </a:solidFill>
              </a:rPr>
              <a:t>Pickwickova</a:t>
            </a:r>
            <a:r>
              <a:rPr lang="cs-CZ" sz="2400" b="1" dirty="0" smtClean="0">
                <a:solidFill>
                  <a:srgbClr val="C00000"/>
                </a:solidFill>
              </a:rPr>
              <a:t> klubu</a:t>
            </a:r>
          </a:p>
          <a:p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26812" y="4837807"/>
            <a:ext cx="2818528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Charles Dickens</a:t>
            </a:r>
            <a:endParaRPr lang="cs-CZ" sz="2800" b="1" dirty="0"/>
          </a:p>
        </p:txBody>
      </p:sp>
      <p:pic>
        <p:nvPicPr>
          <p:cNvPr id="3074" name="Picture 2" descr="C:\Users\ZS SLOVAN\AppData\Local\Microsoft\Windows\Temporary Internet Files\Content.IE5\LOQVELFT\MC900379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812" y="416598"/>
            <a:ext cx="2743168" cy="3722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1760" y="5733256"/>
            <a:ext cx="1684757" cy="707886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Anglie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601700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041440" cy="1120229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Obraz ruské společnosti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24936" cy="4824536"/>
          </a:xfrm>
          <a:solidFill>
            <a:schemeClr val="accent2">
              <a:lumMod val="60000"/>
              <a:lumOff val="40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Franklin Gothic Book"/>
              </a:rPr>
              <a:t>► </a:t>
            </a:r>
            <a:r>
              <a:rPr lang="cs-CZ" b="1" dirty="0" smtClean="0">
                <a:solidFill>
                  <a:srgbClr val="002060"/>
                </a:solidFill>
              </a:rPr>
              <a:t>Nikolaj </a:t>
            </a:r>
            <a:r>
              <a:rPr lang="cs-CZ" b="1" dirty="0" err="1" smtClean="0">
                <a:solidFill>
                  <a:srgbClr val="002060"/>
                </a:solidFill>
              </a:rPr>
              <a:t>Vasiljevič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Gogol</a:t>
            </a:r>
            <a:r>
              <a:rPr lang="cs-CZ" b="1" dirty="0" smtClean="0">
                <a:solidFill>
                  <a:srgbClr val="002060"/>
                </a:solidFill>
              </a:rPr>
              <a:t>: komedie </a:t>
            </a:r>
            <a:r>
              <a:rPr lang="cs-CZ" b="1" dirty="0" smtClean="0">
                <a:solidFill>
                  <a:srgbClr val="C00000"/>
                </a:solidFill>
              </a:rPr>
              <a:t>Revizor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                                          román </a:t>
            </a:r>
            <a:r>
              <a:rPr lang="cs-CZ" b="1" dirty="0" smtClean="0">
                <a:solidFill>
                  <a:srgbClr val="C00000"/>
                </a:solidFill>
              </a:rPr>
              <a:t>Mrtvé duše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Franklin Gothic Book"/>
              </a:rPr>
              <a:t>► </a:t>
            </a:r>
            <a:r>
              <a:rPr lang="cs-CZ" b="1" dirty="0" smtClean="0">
                <a:solidFill>
                  <a:srgbClr val="002060"/>
                </a:solidFill>
              </a:rPr>
              <a:t>Lev Nikolajevič </a:t>
            </a:r>
            <a:r>
              <a:rPr lang="cs-CZ" sz="2800" b="1" dirty="0" smtClean="0">
                <a:solidFill>
                  <a:srgbClr val="C00000"/>
                </a:solidFill>
              </a:rPr>
              <a:t>Tolstoj</a:t>
            </a:r>
            <a:r>
              <a:rPr lang="cs-CZ" b="1" dirty="0" smtClean="0">
                <a:solidFill>
                  <a:srgbClr val="002060"/>
                </a:solidFill>
              </a:rPr>
              <a:t>: román </a:t>
            </a:r>
            <a:r>
              <a:rPr lang="cs-CZ" b="1" dirty="0" smtClean="0">
                <a:solidFill>
                  <a:srgbClr val="C00000"/>
                </a:solidFill>
              </a:rPr>
              <a:t>Vojna a mír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Franklin Gothic Book"/>
              </a:rPr>
              <a:t>► </a:t>
            </a:r>
            <a:r>
              <a:rPr lang="cs-CZ" b="1" dirty="0" err="1" smtClean="0">
                <a:solidFill>
                  <a:srgbClr val="002060"/>
                </a:solidFill>
              </a:rPr>
              <a:t>Fjodor</a:t>
            </a:r>
            <a:r>
              <a:rPr lang="cs-CZ" b="1" dirty="0" smtClean="0">
                <a:solidFill>
                  <a:srgbClr val="002060"/>
                </a:solidFill>
              </a:rPr>
              <a:t> Michajlovič </a:t>
            </a:r>
            <a:r>
              <a:rPr lang="cs-CZ" sz="2800" b="1" dirty="0" err="1" smtClean="0">
                <a:solidFill>
                  <a:srgbClr val="C00000"/>
                </a:solidFill>
              </a:rPr>
              <a:t>Dostojevskij</a:t>
            </a:r>
            <a:r>
              <a:rPr lang="cs-CZ" b="1" dirty="0" smtClean="0">
                <a:solidFill>
                  <a:srgbClr val="002060"/>
                </a:solidFill>
              </a:rPr>
              <a:t>: román </a:t>
            </a:r>
            <a:r>
              <a:rPr lang="cs-CZ" b="1" dirty="0" smtClean="0">
                <a:solidFill>
                  <a:srgbClr val="C00000"/>
                </a:solidFill>
              </a:rPr>
              <a:t>Zločin a trest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Franklin Gothic Book"/>
              </a:rPr>
              <a:t>► </a:t>
            </a:r>
            <a:r>
              <a:rPr lang="cs-CZ" b="1" dirty="0" smtClean="0">
                <a:solidFill>
                  <a:srgbClr val="002060"/>
                </a:solidFill>
              </a:rPr>
              <a:t>Anton Pavlovič </a:t>
            </a:r>
            <a:r>
              <a:rPr lang="cs-CZ" sz="2800" b="1" dirty="0" smtClean="0">
                <a:solidFill>
                  <a:srgbClr val="C00000"/>
                </a:solidFill>
              </a:rPr>
              <a:t>Čechov</a:t>
            </a:r>
            <a:r>
              <a:rPr lang="cs-CZ" b="1" dirty="0" smtClean="0">
                <a:solidFill>
                  <a:srgbClr val="002060"/>
                </a:solidFill>
              </a:rPr>
              <a:t>: povídky </a:t>
            </a:r>
            <a:r>
              <a:rPr lang="cs-CZ" b="1" dirty="0" smtClean="0">
                <a:solidFill>
                  <a:srgbClr val="C00000"/>
                </a:solidFill>
              </a:rPr>
              <a:t>Úředníkova smrt,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Chameleon, Vaňka, Dáma s psíčkem 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5974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048221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Významný polský spisovatel - realista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7467600" cy="3951337"/>
          </a:xfrm>
          <a:solidFill>
            <a:schemeClr val="accent3">
              <a:lumMod val="60000"/>
              <a:lumOff val="4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                              </a:t>
            </a:r>
            <a:r>
              <a:rPr lang="cs-CZ" sz="3600" b="1" dirty="0" smtClean="0"/>
              <a:t>Henryk </a:t>
            </a:r>
            <a:r>
              <a:rPr lang="cs-CZ" sz="3600" b="1" dirty="0" err="1" smtClean="0"/>
              <a:t>Sienkiewicz</a:t>
            </a:r>
            <a:endParaRPr lang="cs-CZ" sz="3600" b="1" dirty="0" smtClean="0"/>
          </a:p>
          <a:p>
            <a:r>
              <a:rPr lang="cs-CZ" b="1" dirty="0" smtClean="0"/>
              <a:t>1846 – 1916</a:t>
            </a:r>
          </a:p>
          <a:p>
            <a:r>
              <a:rPr lang="cs-CZ" b="1" dirty="0"/>
              <a:t>a</a:t>
            </a:r>
            <a:r>
              <a:rPr lang="cs-CZ" b="1" dirty="0" smtClean="0"/>
              <a:t>utor historických románů polského národa</a:t>
            </a:r>
          </a:p>
          <a:p>
            <a:r>
              <a:rPr lang="cs-CZ" b="1" dirty="0"/>
              <a:t>n</a:t>
            </a:r>
            <a:r>
              <a:rPr lang="cs-CZ" b="1" dirty="0" smtClean="0"/>
              <a:t>ejslavnější román </a:t>
            </a:r>
            <a:r>
              <a:rPr lang="cs-CZ" sz="3200" b="1" dirty="0" smtClean="0">
                <a:solidFill>
                  <a:srgbClr val="C00000"/>
                </a:solidFill>
              </a:rPr>
              <a:t>Quo </a:t>
            </a:r>
            <a:r>
              <a:rPr lang="cs-CZ" sz="3200" b="1" dirty="0" err="1" smtClean="0">
                <a:solidFill>
                  <a:srgbClr val="C00000"/>
                </a:solidFill>
              </a:rPr>
              <a:t>vadis</a:t>
            </a:r>
            <a:r>
              <a:rPr lang="cs-CZ" sz="3200" b="1" dirty="0" smtClean="0">
                <a:solidFill>
                  <a:srgbClr val="C00000"/>
                </a:solidFill>
              </a:rPr>
              <a:t>? </a:t>
            </a:r>
            <a:r>
              <a:rPr lang="cs-CZ" b="1" dirty="0" smtClean="0">
                <a:solidFill>
                  <a:srgbClr val="C00000"/>
                </a:solidFill>
              </a:rPr>
              <a:t>(= Kam kráčíš?)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</a:t>
            </a:r>
            <a:r>
              <a:rPr lang="cs-CZ" b="1" dirty="0" smtClean="0">
                <a:latin typeface="Franklin Gothic Book"/>
              </a:rPr>
              <a:t>∟ </a:t>
            </a:r>
            <a:r>
              <a:rPr lang="cs-CZ" b="1" u="sng" dirty="0" smtClean="0">
                <a:latin typeface="Franklin Gothic Book"/>
              </a:rPr>
              <a:t>prostředí antického Říma</a:t>
            </a:r>
          </a:p>
          <a:p>
            <a:pPr marL="0" indent="0">
              <a:buNone/>
            </a:pPr>
            <a:r>
              <a:rPr lang="cs-CZ" b="1" dirty="0">
                <a:latin typeface="Franklin Gothic Book"/>
              </a:rPr>
              <a:t> </a:t>
            </a:r>
            <a:r>
              <a:rPr lang="cs-CZ" b="1" dirty="0" smtClean="0">
                <a:latin typeface="Franklin Gothic Book"/>
              </a:rPr>
              <a:t>                           ∟ </a:t>
            </a:r>
            <a:r>
              <a:rPr lang="cs-CZ" b="1" u="sng" dirty="0" smtClean="0">
                <a:latin typeface="Franklin Gothic Book"/>
              </a:rPr>
              <a:t>vláda císaře Nera</a:t>
            </a:r>
          </a:p>
          <a:p>
            <a:pPr marL="0" indent="0">
              <a:buNone/>
            </a:pPr>
            <a:r>
              <a:rPr lang="cs-CZ" b="1" dirty="0">
                <a:latin typeface="Franklin Gothic Book"/>
              </a:rPr>
              <a:t> </a:t>
            </a:r>
            <a:r>
              <a:rPr lang="cs-CZ" b="1" dirty="0" smtClean="0">
                <a:latin typeface="Franklin Gothic Book"/>
              </a:rPr>
              <a:t>                           ∟ </a:t>
            </a:r>
            <a:r>
              <a:rPr lang="cs-CZ" b="1" u="sng" dirty="0" smtClean="0">
                <a:latin typeface="Franklin Gothic Book"/>
              </a:rPr>
              <a:t>počátky křesťanství</a:t>
            </a:r>
          </a:p>
          <a:p>
            <a:pPr marL="0" indent="0">
              <a:buNone/>
            </a:pPr>
            <a:r>
              <a:rPr lang="cs-CZ" b="1" dirty="0">
                <a:latin typeface="Franklin Gothic Book"/>
              </a:rPr>
              <a:t> </a:t>
            </a:r>
            <a:r>
              <a:rPr lang="cs-CZ" b="1" dirty="0" smtClean="0">
                <a:latin typeface="Franklin Gothic Book"/>
              </a:rPr>
              <a:t>                           ∟ </a:t>
            </a:r>
            <a:r>
              <a:rPr lang="cs-CZ" b="1" u="sng" dirty="0" smtClean="0">
                <a:latin typeface="Franklin Gothic Book"/>
              </a:rPr>
              <a:t>dílo lze řadit i k novoromantismu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3139005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120229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Norský dramatik - realista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                             </a:t>
            </a:r>
            <a:r>
              <a:rPr lang="cs-CZ" sz="4000" b="1" dirty="0" smtClean="0"/>
              <a:t>Henrik Ibsen</a:t>
            </a:r>
          </a:p>
          <a:p>
            <a:r>
              <a:rPr lang="cs-CZ" sz="2800" b="1" dirty="0" smtClean="0"/>
              <a:t>1828 – 1906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oustředil se na záporné rysy společnosti</a:t>
            </a:r>
          </a:p>
          <a:p>
            <a:r>
              <a:rPr lang="cs-CZ" sz="2800" b="1" dirty="0"/>
              <a:t>d</a:t>
            </a:r>
            <a:r>
              <a:rPr lang="cs-CZ" sz="2800" b="1" dirty="0" smtClean="0"/>
              <a:t>rama </a:t>
            </a:r>
            <a:r>
              <a:rPr lang="cs-CZ" sz="2800" b="1" dirty="0" smtClean="0">
                <a:solidFill>
                  <a:srgbClr val="C00000"/>
                </a:solidFill>
              </a:rPr>
              <a:t>Domeček pro panenky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známé pod názvem </a:t>
            </a:r>
            <a:r>
              <a:rPr lang="cs-CZ" sz="2800" b="1" dirty="0" smtClean="0">
                <a:solidFill>
                  <a:srgbClr val="C00000"/>
                </a:solidFill>
              </a:rPr>
              <a:t>Nora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postavení žen ve společnosti</a:t>
            </a:r>
            <a:endParaRPr lang="cs-CZ" sz="2800" b="1" dirty="0"/>
          </a:p>
        </p:txBody>
      </p:sp>
      <p:sp>
        <p:nvSpPr>
          <p:cNvPr id="9" name="Šipka doprava 8"/>
          <p:cNvSpPr/>
          <p:nvPr/>
        </p:nvSpPr>
        <p:spPr>
          <a:xfrm>
            <a:off x="1915581" y="4522077"/>
            <a:ext cx="978408" cy="484632"/>
          </a:xfrm>
          <a:prstGeom prst="rightArrow">
            <a:avLst>
              <a:gd name="adj1" fmla="val 31741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33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048221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Literatura americká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539552" y="1772816"/>
            <a:ext cx="4090792" cy="4248472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      </a:t>
            </a:r>
            <a:r>
              <a:rPr lang="cs-CZ" sz="4000" b="1" dirty="0" smtClean="0"/>
              <a:t>Mark </a:t>
            </a:r>
            <a:r>
              <a:rPr lang="cs-CZ" sz="4000" b="1" dirty="0" err="1" smtClean="0"/>
              <a:t>Twain</a:t>
            </a:r>
            <a:endParaRPr lang="cs-CZ" sz="4000" b="1" dirty="0" smtClean="0"/>
          </a:p>
          <a:p>
            <a:r>
              <a:rPr lang="cs-CZ" b="1" dirty="0" smtClean="0"/>
              <a:t>1835 – 1910</a:t>
            </a:r>
          </a:p>
          <a:p>
            <a:r>
              <a:rPr lang="cs-CZ" b="1" dirty="0" err="1"/>
              <a:t>v</a:t>
            </a:r>
            <a:r>
              <a:rPr lang="cs-CZ" b="1" dirty="0" err="1" smtClean="0"/>
              <a:t>l</a:t>
            </a:r>
            <a:r>
              <a:rPr lang="cs-CZ" b="1" dirty="0" smtClean="0"/>
              <a:t>. </a:t>
            </a:r>
            <a:r>
              <a:rPr lang="cs-CZ" b="1" dirty="0" smtClean="0"/>
              <a:t>jménem </a:t>
            </a:r>
            <a:r>
              <a:rPr lang="cs-CZ" b="1" dirty="0" smtClean="0"/>
              <a:t>Samuel </a:t>
            </a:r>
            <a:r>
              <a:rPr lang="cs-CZ" b="1" dirty="0" err="1" smtClean="0"/>
              <a:t>Langhome</a:t>
            </a:r>
            <a:r>
              <a:rPr lang="cs-CZ" b="1" dirty="0" smtClean="0"/>
              <a:t> </a:t>
            </a:r>
            <a:r>
              <a:rPr lang="cs-CZ" b="1" dirty="0" err="1" smtClean="0"/>
              <a:t>Clemens</a:t>
            </a:r>
            <a:endParaRPr lang="cs-CZ" b="1" dirty="0" smtClean="0"/>
          </a:p>
          <a:p>
            <a:r>
              <a:rPr lang="cs-CZ" b="1" dirty="0"/>
              <a:t>h</a:t>
            </a:r>
            <a:r>
              <a:rPr lang="cs-CZ" b="1" dirty="0" smtClean="0"/>
              <a:t>umorista a satirik</a:t>
            </a:r>
          </a:p>
          <a:p>
            <a:r>
              <a:rPr lang="cs-CZ" b="1" dirty="0"/>
              <a:t>l</a:t>
            </a:r>
            <a:r>
              <a:rPr lang="cs-CZ" b="1" dirty="0" smtClean="0"/>
              <a:t>iterát samouk</a:t>
            </a:r>
          </a:p>
          <a:p>
            <a:r>
              <a:rPr lang="cs-CZ" b="1" dirty="0" smtClean="0"/>
              <a:t>lodivod </a:t>
            </a:r>
            <a:r>
              <a:rPr lang="cs-CZ" b="1" dirty="0" smtClean="0"/>
              <a:t>na Mississippi</a:t>
            </a:r>
          </a:p>
          <a:p>
            <a:r>
              <a:rPr lang="cs-CZ" b="1" dirty="0"/>
              <a:t>h</a:t>
            </a:r>
            <a:r>
              <a:rPr lang="cs-CZ" b="1" dirty="0" smtClean="0"/>
              <a:t>ledač stříbra v Nevadě</a:t>
            </a:r>
          </a:p>
          <a:p>
            <a:r>
              <a:rPr lang="cs-CZ" b="1" dirty="0" smtClean="0"/>
              <a:t>voják </a:t>
            </a:r>
            <a:r>
              <a:rPr lang="cs-CZ" b="1" dirty="0" smtClean="0"/>
              <a:t>i </a:t>
            </a:r>
            <a:r>
              <a:rPr lang="cs-CZ" b="1" dirty="0" smtClean="0"/>
              <a:t>redaktor</a:t>
            </a:r>
            <a:endParaRPr lang="cs-CZ" b="1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932040" y="1772816"/>
            <a:ext cx="3657600" cy="427020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Princ a chuďas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Dobrodružství Toma </a:t>
            </a:r>
            <a:r>
              <a:rPr lang="cs-CZ" sz="3200" b="1" dirty="0" err="1" smtClean="0">
                <a:solidFill>
                  <a:srgbClr val="C00000"/>
                </a:solidFill>
              </a:rPr>
              <a:t>Sawyera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Dobrodružství </a:t>
            </a:r>
            <a:r>
              <a:rPr lang="cs-CZ" sz="3200" b="1" dirty="0" err="1" smtClean="0">
                <a:solidFill>
                  <a:srgbClr val="C00000"/>
                </a:solidFill>
              </a:rPr>
              <a:t>Huckleberryho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Finna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Život na Mississippi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803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  <p:bldP spid="6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836711"/>
            <a:ext cx="6552728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/>
              <a:t>Člověk, který přichází s novou </a:t>
            </a:r>
            <a:r>
              <a:rPr lang="cs-CZ" sz="2400" b="1" dirty="0" smtClean="0"/>
              <a:t>myšlenkou, </a:t>
            </a:r>
            <a:r>
              <a:rPr lang="cs-CZ" sz="2400" b="1" dirty="0"/>
              <a:t>je blázen do té doby, než jeho myšlenka </a:t>
            </a:r>
            <a:r>
              <a:rPr lang="cs-CZ" sz="2400" b="1" dirty="0" smtClean="0"/>
              <a:t>zvítězí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19672" y="2560120"/>
            <a:ext cx="5544616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/>
              <a:t>Rozumný a tolerantní člověk nezávidí </a:t>
            </a:r>
            <a:r>
              <a:rPr lang="cs-CZ" sz="2400" b="1" dirty="0" smtClean="0"/>
              <a:t>chytřejším, </a:t>
            </a:r>
            <a:r>
              <a:rPr lang="cs-CZ" sz="2400" b="1" dirty="0"/>
              <a:t>ani nepohrdá </a:t>
            </a:r>
            <a:r>
              <a:rPr lang="cs-CZ" sz="2400" b="1" dirty="0" smtClean="0"/>
              <a:t>blbějšími.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768252" y="4191173"/>
            <a:ext cx="5247456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/>
              <a:t>Vzdělání umožňuje člověku zlobit se nad věcmi ve všech koutech světa.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64088" y="5949280"/>
            <a:ext cx="26164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Lucida Calligraphy" pitchFamily="66" charset="0"/>
              </a:rPr>
              <a:t>Mark </a:t>
            </a:r>
            <a:r>
              <a:rPr lang="cs-CZ" sz="2800" b="1" dirty="0" err="1" smtClean="0">
                <a:latin typeface="Lucida Calligraphy" pitchFamily="66" charset="0"/>
              </a:rPr>
              <a:t>Twain</a:t>
            </a:r>
            <a:endParaRPr lang="cs-CZ" sz="2800" b="1" dirty="0">
              <a:latin typeface="Lucida Calligraphy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5" y="5610725"/>
            <a:ext cx="4352217" cy="1200329"/>
          </a:xfrm>
          <a:prstGeom prst="rect">
            <a:avLst/>
          </a:prstGeom>
          <a:scene3d>
            <a:camera prst="perspectiveRelaxed"/>
            <a:lightRig rig="threePt" dir="tl"/>
          </a:scene3d>
          <a:sp3d prstMaterial="dkEdge">
            <a:bevelT w="38100" h="25400" prst="coolSlant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b="1" dirty="0"/>
              <a:t>j</a:t>
            </a:r>
            <a:r>
              <a:rPr lang="cs-CZ" sz="3600" b="1" dirty="0" smtClean="0"/>
              <a:t>azykovědný rozbor</a:t>
            </a:r>
          </a:p>
          <a:p>
            <a:r>
              <a:rPr lang="cs-CZ" sz="3600" b="1" dirty="0" err="1" smtClean="0"/>
              <a:t>Twainových</a:t>
            </a:r>
            <a:r>
              <a:rPr lang="cs-CZ" sz="3600" b="1" dirty="0" smtClean="0"/>
              <a:t> citátů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9455" y="81427"/>
            <a:ext cx="5408853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Domácí úkol: slovní druhy, větné členy, větný graf 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316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041440" cy="86409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600" b="1" dirty="0" smtClean="0"/>
              <a:t>Kultura česká s prvky realismu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844824"/>
            <a:ext cx="3877816" cy="482453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b="1" dirty="0" smtClean="0"/>
              <a:t>Karel Havlíček Borovský</a:t>
            </a:r>
          </a:p>
          <a:p>
            <a:r>
              <a:rPr lang="cs-CZ" b="1" dirty="0" smtClean="0"/>
              <a:t>Josef Kajetán Tyl</a:t>
            </a:r>
          </a:p>
          <a:p>
            <a:r>
              <a:rPr lang="cs-CZ" b="1" dirty="0" smtClean="0"/>
              <a:t>Božena Němcová</a:t>
            </a:r>
          </a:p>
          <a:p>
            <a:r>
              <a:rPr lang="cs-CZ" b="1" dirty="0" smtClean="0"/>
              <a:t>Jan Neruda</a:t>
            </a:r>
          </a:p>
          <a:p>
            <a:r>
              <a:rPr lang="cs-CZ" b="1" dirty="0" smtClean="0"/>
              <a:t>Karolína Světlá</a:t>
            </a:r>
          </a:p>
          <a:p>
            <a:r>
              <a:rPr lang="cs-CZ" b="1" dirty="0" smtClean="0"/>
              <a:t>Alois Jirásek</a:t>
            </a:r>
          </a:p>
          <a:p>
            <a:r>
              <a:rPr lang="cs-CZ" b="1" dirty="0" smtClean="0"/>
              <a:t>Miroslav Tyrš</a:t>
            </a:r>
          </a:p>
          <a:p>
            <a:r>
              <a:rPr lang="cs-CZ" b="1" dirty="0" smtClean="0"/>
              <a:t>Josef Václav </a:t>
            </a:r>
            <a:r>
              <a:rPr lang="cs-CZ" b="1" dirty="0" err="1" smtClean="0"/>
              <a:t>Myslbek</a:t>
            </a:r>
            <a:endParaRPr lang="cs-CZ" b="1" dirty="0" smtClean="0"/>
          </a:p>
          <a:p>
            <a:r>
              <a:rPr lang="cs-CZ" b="1" dirty="0" smtClean="0"/>
              <a:t>Mikoláš Aleš</a:t>
            </a:r>
          </a:p>
          <a:p>
            <a:r>
              <a:rPr lang="cs-CZ" b="1" dirty="0" smtClean="0"/>
              <a:t>Josef Mánes</a:t>
            </a:r>
          </a:p>
          <a:p>
            <a:r>
              <a:rPr lang="cs-CZ" b="1" dirty="0" smtClean="0"/>
              <a:t>Alfons Mucha</a:t>
            </a:r>
          </a:p>
          <a:p>
            <a:pPr marL="0" indent="0">
              <a:buNone/>
            </a:pPr>
            <a:endParaRPr lang="cs-CZ" b="1" dirty="0" smtClean="0"/>
          </a:p>
          <a:p>
            <a:endParaRPr lang="cs-CZ" b="1" dirty="0" smtClean="0"/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9522" y="95327"/>
            <a:ext cx="6319102" cy="707886"/>
          </a:xfrm>
          <a:prstGeom prst="rect">
            <a:avLst/>
          </a:prstGeom>
          <a:scene3d>
            <a:camera prst="perspectiveRelaxed"/>
            <a:lightRig rig="threePt" dir="tl"/>
          </a:scene3d>
          <a:sp3d prstMaterial="dkEdge">
            <a:bevelT w="38100" h="25400" prst="coolSlant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připomenutí – vztahy ČJ-D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85565" y="3126452"/>
            <a:ext cx="3240360" cy="3108543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25400" dir="5040000" rotWithShape="0">
              <a:srgbClr val="000000">
                <a:alpha val="44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Přiřaďte ke každé osobnosti</a:t>
            </a:r>
          </a:p>
          <a:p>
            <a:r>
              <a:rPr lang="cs-CZ" sz="2800" b="1" dirty="0"/>
              <a:t>i</a:t>
            </a:r>
            <a:r>
              <a:rPr lang="cs-CZ" sz="2800" b="1" dirty="0" smtClean="0"/>
              <a:t>ndicie a informace, s nimiž</a:t>
            </a:r>
          </a:p>
          <a:p>
            <a:r>
              <a:rPr lang="cs-CZ" sz="2800" b="1" dirty="0"/>
              <a:t>j</a:t>
            </a:r>
            <a:r>
              <a:rPr lang="cs-CZ" sz="2800" b="1" dirty="0" smtClean="0"/>
              <a:t>sme se seznámili v průběhu </a:t>
            </a:r>
          </a:p>
          <a:p>
            <a:r>
              <a:rPr lang="cs-CZ" sz="2800" b="1" dirty="0"/>
              <a:t>š</a:t>
            </a:r>
            <a:r>
              <a:rPr lang="cs-CZ" sz="2800" b="1" dirty="0" smtClean="0"/>
              <a:t>kolního roku.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5291" y="1556792"/>
            <a:ext cx="74090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2986149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6768752" cy="23083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b="1" dirty="0" smtClean="0"/>
              <a:t>Archiv autora</a:t>
            </a:r>
          </a:p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Soukal</a:t>
            </a:r>
            <a:r>
              <a:rPr lang="cs-CZ" b="1" dirty="0"/>
              <a:t>, Josef: Literární výchova pro 2. stupeň základní školy, SPN, Praha 2009.ISBN 978-80-7235-438-2</a:t>
            </a:r>
          </a:p>
          <a:p>
            <a:r>
              <a:rPr lang="cs-CZ" b="1" dirty="0" smtClean="0"/>
              <a:t>Kovalčík</a:t>
            </a:r>
            <a:r>
              <a:rPr lang="cs-CZ" b="1" dirty="0"/>
              <a:t>, Zdeněk; Sieglová, Naděžda: Čítanka 8 Alter, Alter 2000, Praha 4. ISBN 80-7245-009-3</a:t>
            </a:r>
          </a:p>
          <a:p>
            <a:r>
              <a:rPr lang="cs-CZ" b="1" dirty="0" smtClean="0"/>
              <a:t>www.microsoft.office.cz</a:t>
            </a:r>
          </a:p>
        </p:txBody>
      </p:sp>
    </p:spTree>
    <p:extLst>
      <p:ext uri="{BB962C8B-B14F-4D97-AF65-F5344CB8AC3E}">
        <p14:creationId xmlns:p14="http://schemas.microsoft.com/office/powerpoint/2010/main" val="2382342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TC101790492[[fn=Obchodní zápisník]]</Template>
  <TotalTime>411</TotalTime>
  <Words>861</Words>
  <Application>Microsoft Office PowerPoint</Application>
  <PresentationFormat>Předvádění na obrazovce (4:3)</PresentationFormat>
  <Paragraphs>219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Sketchbook</vt:lpstr>
      <vt:lpstr>Prezentace aplikace PowerPoint</vt:lpstr>
      <vt:lpstr>Prezentace aplikace PowerPoint</vt:lpstr>
      <vt:lpstr>Prezentace aplikace PowerPoint</vt:lpstr>
      <vt:lpstr>Prezentace aplikace PowerPoint</vt:lpstr>
      <vt:lpstr>Realismus a naturalismus</vt:lpstr>
      <vt:lpstr>Prezentace aplikace PowerPoint</vt:lpstr>
      <vt:lpstr>Prezentace aplikace PowerPoint</vt:lpstr>
      <vt:lpstr>Francouzští mistři reality</vt:lpstr>
      <vt:lpstr>Prezentace aplikace PowerPoint</vt:lpstr>
      <vt:lpstr>Prezentace aplikace PowerPoint</vt:lpstr>
      <vt:lpstr>Obraz ruské společnosti</vt:lpstr>
      <vt:lpstr>Významný polský spisovatel - realista</vt:lpstr>
      <vt:lpstr>Norský dramatik - realista</vt:lpstr>
      <vt:lpstr>Literatura americká</vt:lpstr>
      <vt:lpstr>Prezentace aplikace PowerPoint</vt:lpstr>
      <vt:lpstr>Kultura česká s prvky realismu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42</cp:revision>
  <dcterms:created xsi:type="dcterms:W3CDTF">2011-10-14T09:00:52Z</dcterms:created>
  <dcterms:modified xsi:type="dcterms:W3CDTF">2013-05-26T10:44:12Z</dcterms:modified>
</cp:coreProperties>
</file>