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2"/>
  </p:handoutMasterIdLst>
  <p:sldIdLst>
    <p:sldId id="282" r:id="rId2"/>
    <p:sldId id="283" r:id="rId3"/>
    <p:sldId id="284" r:id="rId4"/>
    <p:sldId id="267" r:id="rId5"/>
    <p:sldId id="279" r:id="rId6"/>
    <p:sldId id="280" r:id="rId7"/>
    <p:sldId id="277" r:id="rId8"/>
    <p:sldId id="275" r:id="rId9"/>
    <p:sldId id="281" r:id="rId10"/>
    <p:sldId id="285" r:id="rId11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67" autoAdjust="0"/>
  </p:normalViewPr>
  <p:slideViewPr>
    <p:cSldViewPr>
      <p:cViewPr>
        <p:scale>
          <a:sx n="70" d="100"/>
          <a:sy n="70" d="100"/>
        </p:scale>
        <p:origin x="-606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1DD517-9AE3-49E5-8D5F-34EFEB674115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E5EEF-B53B-470F-88DC-D88C8E5AA7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Výukový materiál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zpracovaný v rámci projektu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725144"/>
            <a:ext cx="613667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/>
          <a:srcRect l="7974" t="20881" r="7974" b="12529"/>
          <a:stretch>
            <a:fillRect/>
          </a:stretch>
        </p:blipFill>
        <p:spPr bwMode="auto">
          <a:xfrm>
            <a:off x="2411760" y="548680"/>
            <a:ext cx="4176464" cy="25269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21800"/>
          </a:xfrm>
        </p:spPr>
        <p:txBody>
          <a:bodyPr anchor="t"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Registrační číslo projektu: CZ 1.07/1.4.00/21.1886</a:t>
            </a:r>
          </a:p>
          <a:p>
            <a:pPr>
              <a:buNone/>
            </a:pPr>
            <a:endParaRPr lang="cs-CZ" b="1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Šablona:  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32</a:t>
            </a: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                        Sada: 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F6/07</a:t>
            </a: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Fyzika    </a:t>
            </a:r>
          </a:p>
          <a:p>
            <a:pPr>
              <a:buNone/>
            </a:pPr>
            <a:endParaRPr lang="cs-CZ" sz="500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Ročník: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6.</a:t>
            </a:r>
          </a:p>
          <a:p>
            <a:pPr>
              <a:buNone/>
            </a:pPr>
            <a:endParaRPr lang="cs-CZ" sz="5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Jméno autora: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Ing. </a:t>
            </a:r>
            <a:r>
              <a:rPr lang="cs-CZ" dirty="0" err="1" smtClean="0">
                <a:latin typeface="Calibri" pitchFamily="34" charset="0"/>
                <a:cs typeface="Calibri" pitchFamily="34" charset="0"/>
              </a:rPr>
              <a:t>Puršová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Jaroslava</a:t>
            </a:r>
          </a:p>
          <a:p>
            <a:pPr>
              <a:buNone/>
            </a:pPr>
            <a:endParaRPr lang="cs-CZ" sz="500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Škola: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ZŠ Ústí nad Labem, Hluboká 150</a:t>
            </a: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 anchor="t">
            <a:normAutofit/>
          </a:bodyPr>
          <a:lstStyle/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Název vzdělávacího materiálu:</a:t>
            </a:r>
          </a:p>
          <a:p>
            <a:pPr>
              <a:buNone/>
            </a:pPr>
            <a:endParaRPr lang="cs-CZ" sz="1100" u="sng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MĚŘENÍ FYZIKÁLNÍCH VELIČIN</a:t>
            </a:r>
            <a:endParaRPr lang="cs-CZ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1800" dirty="0" smtClean="0">
                <a:latin typeface="Calibri" pitchFamily="34" charset="0"/>
                <a:cs typeface="Calibri" pitchFamily="34" charset="0"/>
              </a:rPr>
              <a:t> </a:t>
            </a: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Téma hodiny: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</a:t>
            </a: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Měření objemu pevného tělesa</a:t>
            </a:r>
          </a:p>
          <a:p>
            <a:pPr>
              <a:buNone/>
            </a:pPr>
            <a:endParaRPr lang="cs-CZ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Klíčová slova: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Objem, odměrný válec.</a:t>
            </a:r>
          </a:p>
          <a:p>
            <a:pPr>
              <a:buNone/>
            </a:pPr>
            <a:endParaRPr lang="cs-CZ" sz="1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Anotace:</a:t>
            </a:r>
          </a:p>
          <a:p>
            <a:pPr>
              <a:buNone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Prezentace v PowerPointu digitálně zpracovává téma „Měření 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objemu pevného tělesa“. Materiál seznámí žáky s postupem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měření a se stanovením chyby měření objemu pevného tělesa.</a:t>
            </a:r>
            <a:endParaRPr lang="cs-CZ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1066800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Calibri" pitchFamily="34" charset="0"/>
                <a:cs typeface="Calibri" pitchFamily="34" charset="0"/>
              </a:rPr>
              <a:t>MĚŘENÍ </a:t>
            </a:r>
            <a:r>
              <a:rPr lang="cs-CZ" sz="44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OBJEMU PEVNÉHO TĚLESA</a:t>
            </a:r>
            <a:endParaRPr lang="cs-CZ" sz="44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251520" y="1988840"/>
            <a:ext cx="8352928" cy="4729712"/>
          </a:xfrm>
        </p:spPr>
        <p:txBody>
          <a:bodyPr>
            <a:normAutofit/>
          </a:bodyPr>
          <a:lstStyle/>
          <a:p>
            <a:pPr marL="566928" indent="-457200"/>
            <a:r>
              <a:rPr lang="cs-CZ" dirty="0" smtClean="0">
                <a:latin typeface="Calibri" pitchFamily="34" charset="0"/>
                <a:cs typeface="Calibri" pitchFamily="34" charset="0"/>
              </a:rPr>
              <a:t>u pravidelných těles můžeme objem spočítat z naměřených délek</a:t>
            </a:r>
          </a:p>
          <a:p>
            <a:pPr marL="566928" indent="-457200"/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566928" indent="-457200"/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566928" indent="-457200"/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566928" indent="-457200"/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pPr marL="566928" indent="-457200"/>
            <a:r>
              <a:rPr lang="cs-CZ" dirty="0" smtClean="0">
                <a:latin typeface="Calibri" pitchFamily="34" charset="0"/>
                <a:cs typeface="Calibri" pitchFamily="34" charset="0"/>
              </a:rPr>
              <a:t>Jak, ale určíme objem zcela nepravidelného tělesa?</a:t>
            </a:r>
          </a:p>
          <a:p>
            <a:pPr marL="566928" indent="-45720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4400" dirty="0" smtClean="0">
                <a:latin typeface="Calibri" pitchFamily="34" charset="0"/>
                <a:cs typeface="Calibri" pitchFamily="34" charset="0"/>
              </a:rPr>
              <a:t> 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566928" indent="-457200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			využijeme k tomu odměrný válec</a:t>
            </a:r>
          </a:p>
          <a:p>
            <a:pPr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Krychle 7"/>
          <p:cNvSpPr/>
          <p:nvPr/>
        </p:nvSpPr>
        <p:spPr>
          <a:xfrm>
            <a:off x="2699792" y="3284984"/>
            <a:ext cx="1152128" cy="100811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paměť s přímým přístupem 8"/>
          <p:cNvSpPr/>
          <p:nvPr/>
        </p:nvSpPr>
        <p:spPr>
          <a:xfrm>
            <a:off x="4716016" y="3356992"/>
            <a:ext cx="1512168" cy="864096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1" y="5085184"/>
            <a:ext cx="55446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3851920" y="4509120"/>
            <a:ext cx="3024336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78024"/>
            <a:ext cx="8229600" cy="1066800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Calibri" pitchFamily="34" charset="0"/>
                <a:cs typeface="Calibri" pitchFamily="34" charset="0"/>
              </a:rPr>
              <a:t>Postup při měření objemu pevného tělesa:</a:t>
            </a:r>
            <a:endParaRPr lang="cs-CZ" sz="44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323528" y="2155672"/>
            <a:ext cx="8507288" cy="4153648"/>
          </a:xfrm>
        </p:spPr>
        <p:txBody>
          <a:bodyPr>
            <a:normAutofit/>
          </a:bodyPr>
          <a:lstStyle/>
          <a:p>
            <a:pPr marL="566928" indent="-457200">
              <a:buFont typeface="+mj-lt"/>
              <a:buAutoNum type="arabicPeriod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vybereme vhodný odměrný válec</a:t>
            </a:r>
          </a:p>
          <a:p>
            <a:pPr marL="566928" indent="-457200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	(těleso musí válcem volně projít, aniž by se dotýkalo stěn)</a:t>
            </a:r>
          </a:p>
          <a:p>
            <a:pPr marL="566928" indent="-457200">
              <a:buFont typeface="+mj-lt"/>
              <a:buAutoNum type="arabicPeriod"/>
            </a:pPr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>
              <a:buFont typeface="+mj-lt"/>
              <a:buAutoNum type="arabicPeriod" startAt="2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do odměrného válce nalijeme vodu a určíme její objem</a:t>
            </a:r>
          </a:p>
          <a:p>
            <a:pPr marL="624078" indent="-514350">
              <a:buNone/>
            </a:pP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>
              <a:buNone/>
            </a:pP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					V</a:t>
            </a:r>
            <a:r>
              <a:rPr lang="cs-CZ" sz="2600" baseline="-25000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= 38ml</a:t>
            </a:r>
          </a:p>
          <a:p>
            <a:pPr marL="624078" indent="-514350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					odhad chyby: 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1ml</a:t>
            </a: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4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886919"/>
            <a:ext cx="1323975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3707904" y="3789040"/>
            <a:ext cx="3024336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323528" y="1291576"/>
            <a:ext cx="8507288" cy="4009632"/>
          </a:xfrm>
        </p:spPr>
        <p:txBody>
          <a:bodyPr>
            <a:normAutofit/>
          </a:bodyPr>
          <a:lstStyle/>
          <a:p>
            <a:pPr marL="624078" indent="-514350">
              <a:buFont typeface="+mj-lt"/>
              <a:buAutoNum type="arabicPeriod" startAt="3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těleso zavěšené na vlákně zcela ponoříme do kapaliny v odměrném válci </a:t>
            </a:r>
            <a:r>
              <a:rPr lang="cs-CZ" sz="2600" dirty="0" smtClean="0">
                <a:latin typeface="Calibri" pitchFamily="34" charset="0"/>
                <a:cs typeface="Calibri" pitchFamily="34" charset="0"/>
                <a:sym typeface="Symbol"/>
              </a:rPr>
              <a:t> hladina kapaliny stoupne</a:t>
            </a: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	po ustálení určíme objem kapaliny s ponořeným tělesem</a:t>
            </a:r>
          </a:p>
          <a:p>
            <a:pPr marL="624078" indent="-514350">
              <a:buNone/>
            </a:pP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>
              <a:buNone/>
            </a:pP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>
              <a:buNone/>
            </a:pP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					V</a:t>
            </a:r>
            <a:r>
              <a:rPr lang="cs-CZ" sz="2600" baseline="-25000" dirty="0" smtClean="0">
                <a:latin typeface="Calibri" pitchFamily="34" charset="0"/>
                <a:cs typeface="Calibri" pitchFamily="34" charset="0"/>
              </a:rPr>
              <a:t>2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= 68ml</a:t>
            </a:r>
          </a:p>
          <a:p>
            <a:pPr marL="624078" indent="-514350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					odhad chyby: 1ml</a:t>
            </a:r>
            <a:endParaRPr lang="cs-CZ" sz="1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4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852936"/>
            <a:ext cx="12668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3347864" y="2420888"/>
            <a:ext cx="2520280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424936" cy="4729712"/>
          </a:xfrm>
        </p:spPr>
        <p:txBody>
          <a:bodyPr>
            <a:normAutofit/>
          </a:bodyPr>
          <a:lstStyle/>
          <a:p>
            <a:pPr marL="624078" indent="-514350">
              <a:buFont typeface="+mj-lt"/>
              <a:buAutoNum type="arabicPeriod" startAt="4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objem měřeného tělesa pak určíme jako rozdíl objemů</a:t>
            </a: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 algn="ctr">
              <a:buNone/>
            </a:pPr>
            <a:r>
              <a:rPr lang="cs-CZ" sz="3600" dirty="0" smtClean="0">
                <a:latin typeface="Calibri" pitchFamily="34" charset="0"/>
                <a:cs typeface="Calibri" pitchFamily="34" charset="0"/>
              </a:rPr>
              <a:t>V = V</a:t>
            </a:r>
            <a:r>
              <a:rPr lang="cs-CZ" sz="3600" baseline="-25000" dirty="0" smtClean="0">
                <a:latin typeface="Calibri" pitchFamily="34" charset="0"/>
                <a:cs typeface="Calibri" pitchFamily="34" charset="0"/>
              </a:rPr>
              <a:t>2</a:t>
            </a:r>
            <a:r>
              <a:rPr lang="cs-CZ" sz="3600" dirty="0" smtClean="0">
                <a:latin typeface="Calibri" pitchFamily="34" charset="0"/>
                <a:cs typeface="Calibri" pitchFamily="34" charset="0"/>
              </a:rPr>
              <a:t> - V</a:t>
            </a:r>
            <a:r>
              <a:rPr lang="cs-CZ" sz="3600" baseline="-25000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cs-CZ" sz="36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marL="624078" indent="-514350" algn="ctr">
              <a:buNone/>
            </a:pPr>
            <a:endParaRPr lang="cs-CZ" sz="36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 algn="ctr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V = (68 – 38)ml = 30ml </a:t>
            </a:r>
          </a:p>
          <a:p>
            <a:pPr marL="624078" indent="-514350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624078" indent="-514350" algn="ctr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chyba: 2ml</a:t>
            </a:r>
          </a:p>
          <a:p>
            <a:pPr marL="624078" indent="-514350" algn="ctr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(součet obou odhadnutých chyb)</a:t>
            </a:r>
          </a:p>
          <a:p>
            <a:pPr algn="just">
              <a:buNone/>
            </a:pPr>
            <a:endParaRPr lang="cs-CZ" sz="4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>
            <a:normAutofit/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ZÁPISKY</a:t>
            </a:r>
            <a:endParaRPr lang="cs-CZ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424936" cy="47297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u="sng" dirty="0" smtClean="0">
                <a:latin typeface="Calibri" pitchFamily="34" charset="0"/>
                <a:cs typeface="Calibri" pitchFamily="34" charset="0"/>
              </a:rPr>
              <a:t>Měření objemu pevného tělesa</a:t>
            </a:r>
            <a:endParaRPr lang="cs-CZ" sz="3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1400" u="sng" dirty="0" smtClean="0">
              <a:latin typeface="Calibri" pitchFamily="34" charset="0"/>
              <a:cs typeface="Calibri" pitchFamily="34" charset="0"/>
            </a:endParaRPr>
          </a:p>
          <a:p>
            <a:pPr marL="566928" indent="-457200">
              <a:buNone/>
            </a:pPr>
            <a:r>
              <a:rPr lang="cs-CZ" sz="2200" dirty="0" smtClean="0">
                <a:latin typeface="Calibri" pitchFamily="34" charset="0"/>
                <a:cs typeface="Calibri" pitchFamily="34" charset="0"/>
              </a:rPr>
              <a:t>U pravidelných těles můžeme objem spočítat z naměřených délek.</a:t>
            </a:r>
          </a:p>
          <a:p>
            <a:pPr marL="566928" indent="-457200">
              <a:buNone/>
            </a:pPr>
            <a:r>
              <a:rPr lang="cs-CZ" sz="2200" dirty="0" smtClean="0">
                <a:latin typeface="Calibri" pitchFamily="34" charset="0"/>
                <a:cs typeface="Calibri" pitchFamily="34" charset="0"/>
              </a:rPr>
              <a:t>U nepravidelných těles využíváme odměrný válec.</a:t>
            </a:r>
          </a:p>
          <a:p>
            <a:pPr algn="just"/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cs-CZ" sz="2200" u="sng" dirty="0" smtClean="0">
                <a:latin typeface="Calibri" pitchFamily="34" charset="0"/>
                <a:cs typeface="Calibri" pitchFamily="34" charset="0"/>
              </a:rPr>
              <a:t>Postup:</a:t>
            </a:r>
          </a:p>
          <a:p>
            <a:pPr marL="1435608" lvl="3" indent="-457200" algn="just">
              <a:buFont typeface="+mj-lt"/>
              <a:buAutoNum type="arabicPeriod"/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volba odměrného válce</a:t>
            </a:r>
            <a:endParaRPr lang="cs-CZ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1435608" lvl="3" indent="-457200" algn="just">
              <a:buFont typeface="+mj-lt"/>
              <a:buAutoNum type="arabicPeriod"/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do odměrného válce nalijeme vodu a určíme její objem</a:t>
            </a: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41634" t="57285" r="28244" b="18145"/>
          <a:stretch>
            <a:fillRect/>
          </a:stretch>
        </p:blipFill>
        <p:spPr bwMode="auto">
          <a:xfrm>
            <a:off x="2555776" y="4653136"/>
            <a:ext cx="367240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424936" cy="5233768"/>
          </a:xfrm>
        </p:spPr>
        <p:txBody>
          <a:bodyPr>
            <a:normAutofit/>
          </a:bodyPr>
          <a:lstStyle/>
          <a:p>
            <a:pPr marL="1435608" lvl="3" indent="-457200" algn="just">
              <a:buFont typeface="+mj-lt"/>
              <a:buAutoNum type="arabicPeriod" startAt="3"/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těleso zavěšené na vlákně zcela ponoříme do kapaliny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ve válci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, po ustálení určíme objem kapaliny s ponořeným tělesem</a:t>
            </a:r>
          </a:p>
          <a:p>
            <a:pPr marL="1435608" lvl="3" indent="-457200" algn="just">
              <a:buFont typeface="+mj-lt"/>
              <a:buAutoNum type="arabicPeriod" startAt="3"/>
            </a:pPr>
            <a:endParaRPr lang="cs-CZ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1435608" lvl="3" indent="-457200" algn="just">
              <a:buFont typeface="+mj-lt"/>
              <a:buAutoNum type="arabicPeriod" startAt="3"/>
            </a:pPr>
            <a:endParaRPr lang="cs-CZ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1435608" lvl="3" indent="-457200" algn="just">
              <a:buFont typeface="+mj-lt"/>
              <a:buAutoNum type="arabicPeriod" startAt="3"/>
            </a:pPr>
            <a:endParaRPr lang="cs-CZ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1435608" lvl="3" indent="-457200" algn="just">
              <a:buFont typeface="+mj-lt"/>
              <a:buAutoNum type="arabicPeriod" startAt="3"/>
            </a:pPr>
            <a:endParaRPr lang="cs-CZ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1435608" lvl="3" indent="-457200" algn="just">
              <a:buFont typeface="+mj-lt"/>
              <a:buAutoNum type="arabicPeriod" startAt="3"/>
            </a:pPr>
            <a:endParaRPr lang="cs-CZ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1435608" lvl="3" indent="-457200" algn="just">
              <a:buFont typeface="+mj-lt"/>
              <a:buAutoNum type="arabicPeriod" startAt="3"/>
            </a:pPr>
            <a:endParaRPr lang="cs-CZ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1435608" lvl="3" indent="-457200" algn="just">
              <a:buFont typeface="+mj-lt"/>
              <a:buAutoNum type="arabicPeriod" startAt="3"/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objem měřeného tělesa pak určíme jako rozdíl objemů</a:t>
            </a: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41634" t="45945" r="25000" b="22870"/>
          <a:stretch>
            <a:fillRect/>
          </a:stretch>
        </p:blipFill>
        <p:spPr bwMode="auto">
          <a:xfrm>
            <a:off x="2555776" y="2132856"/>
            <a:ext cx="406794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43997" t="42165" r="28835" b="45550"/>
          <a:stretch>
            <a:fillRect/>
          </a:stretch>
        </p:blipFill>
        <p:spPr bwMode="auto">
          <a:xfrm>
            <a:off x="1835696" y="4869160"/>
            <a:ext cx="331236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 l="43997" t="55395" r="28835" b="25705"/>
          <a:stretch>
            <a:fillRect/>
          </a:stretch>
        </p:blipFill>
        <p:spPr bwMode="auto">
          <a:xfrm>
            <a:off x="4788024" y="5013176"/>
            <a:ext cx="331236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>
            <a:normAutofit/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CITACE</a:t>
            </a:r>
            <a:endParaRPr lang="cs-CZ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363272" cy="472971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Microsoft Office – PowerPoint</a:t>
            </a: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	</a:t>
            </a:r>
          </a:p>
          <a:p>
            <a:pPr algn="just">
              <a:buNone/>
            </a:pPr>
            <a:endParaRPr lang="cs-CZ" sz="40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738</TotalTime>
  <Words>159</Words>
  <Application>Microsoft Office PowerPoint</Application>
  <PresentationFormat>Předvádění na obrazovce (4:3)</PresentationFormat>
  <Paragraphs>87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Urbanistický</vt:lpstr>
      <vt:lpstr>Výukový materiál </vt:lpstr>
      <vt:lpstr>Snímek 2</vt:lpstr>
      <vt:lpstr>Snímek 3</vt:lpstr>
      <vt:lpstr>MĚŘENÍ OBJEMU PEVNÉHO TĚLESA</vt:lpstr>
      <vt:lpstr>Postup při měření objemu pevného tělesa:</vt:lpstr>
      <vt:lpstr>Snímek 6</vt:lpstr>
      <vt:lpstr>Snímek 7</vt:lpstr>
      <vt:lpstr>ZÁPISKY</vt:lpstr>
      <vt:lpstr>Snímek 9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Jája</dc:creator>
  <cp:lastModifiedBy>Jája</cp:lastModifiedBy>
  <cp:revision>89</cp:revision>
  <dcterms:created xsi:type="dcterms:W3CDTF">2012-01-03T20:22:29Z</dcterms:created>
  <dcterms:modified xsi:type="dcterms:W3CDTF">2012-03-14T19:09:53Z</dcterms:modified>
</cp:coreProperties>
</file>