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4"/>
  </p:notesMasterIdLst>
  <p:sldIdLst>
    <p:sldId id="256" r:id="rId2"/>
    <p:sldId id="262" r:id="rId3"/>
    <p:sldId id="264" r:id="rId4"/>
    <p:sldId id="261" r:id="rId5"/>
    <p:sldId id="263" r:id="rId6"/>
    <p:sldId id="295" r:id="rId7"/>
    <p:sldId id="296" r:id="rId8"/>
    <p:sldId id="297" r:id="rId9"/>
    <p:sldId id="298" r:id="rId10"/>
    <p:sldId id="278" r:id="rId11"/>
    <p:sldId id="293" r:id="rId12"/>
    <p:sldId id="283" r:id="rId13"/>
    <p:sldId id="284" r:id="rId14"/>
    <p:sldId id="285" r:id="rId15"/>
    <p:sldId id="286" r:id="rId16"/>
    <p:sldId id="287" r:id="rId17"/>
    <p:sldId id="288" r:id="rId18"/>
    <p:sldId id="289" r:id="rId19"/>
    <p:sldId id="290" r:id="rId20"/>
    <p:sldId id="291" r:id="rId21"/>
    <p:sldId id="292" r:id="rId22"/>
    <p:sldId id="26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4" autoAdjust="0"/>
    <p:restoredTop sz="94624" autoAdjust="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Aritmetické operace s přirozenými a racionálními čísly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VY_32_INOVACE_Zápisy přirozených čísel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Aritmetické operace s přirozenými a racionálními čísly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VY_32_INOVACE_Zápisy přirozených čísel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16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4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1644417164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popisuje různé způsoby zápisu přirozených čísel (slovní, zkrácený, rozvinutý) a vysvětluje rozdíl mezi pojmy číslo a číslice (cifra).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rozdělena na výkladovou část (snímky 3 – 10) a na závěrečný interaktivní test (snímky 11 – 21) ve kterém žáci procvičují na příkladech probrané učivo. Snímky 5 a 7 obsahují animaci, která napomáhá pochopit způsob tvorby zkráceného a rozvinutého zápisu čísla. V závěrečném </a:t>
            </a:r>
            <a:r>
              <a:rPr lang="cs-CZ" dirty="0"/>
              <a:t>testu se po </a:t>
            </a:r>
            <a:r>
              <a:rPr lang="cs-CZ" dirty="0" smtClean="0"/>
              <a:t>stisknutí odpovědi (na interaktivní tabuli nebo myší v prezentaci) objeví symbol, podle kterého žáci poznají zda jsou </a:t>
            </a:r>
            <a:r>
              <a:rPr lang="cs-CZ" dirty="0" smtClean="0"/>
              <a:t>odpovědi </a:t>
            </a:r>
            <a:r>
              <a:rPr lang="cs-CZ" dirty="0" smtClean="0"/>
              <a:t>správné či nesprávné.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Časová náročnost přibližně 30 min.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Autofit/>
          </a:bodyPr>
          <a:lstStyle/>
          <a:p>
            <a:pPr lvl="0"/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smtClean="0"/>
              <a:t>Zápisy </a:t>
            </a:r>
            <a:r>
              <a:rPr lang="cs-CZ" sz="6000" dirty="0"/>
              <a:t>přirozených čísel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4000" dirty="0" smtClean="0">
                <a:ea typeface="Cambria Math"/>
              </a:rPr>
              <a:t>Slovní zápis čísla</a:t>
            </a:r>
          </a:p>
          <a:p>
            <a:pPr>
              <a:buFont typeface="Arial" pitchFamily="34" charset="0"/>
              <a:buChar char="•"/>
            </a:pPr>
            <a:r>
              <a:rPr lang="cs-CZ" sz="4000" dirty="0" smtClean="0">
                <a:latin typeface="Calibri" pitchFamily="34" charset="0"/>
                <a:ea typeface="Cambria Math"/>
              </a:rPr>
              <a:t>Zkrácený zápis čísla (v desítkové soustavě)</a:t>
            </a:r>
          </a:p>
          <a:p>
            <a:pPr>
              <a:buFont typeface="Arial" pitchFamily="34" charset="0"/>
              <a:buChar char="•"/>
            </a:pPr>
            <a:r>
              <a:rPr lang="cs-CZ" sz="4000" dirty="0" smtClean="0">
                <a:latin typeface="Calibri" pitchFamily="34" charset="0"/>
                <a:ea typeface="Cambria Math"/>
              </a:rPr>
              <a:t>Rozvinutý zápis čísla (v desítkové soustavě)</a:t>
            </a:r>
            <a:endParaRPr lang="cs-CZ" sz="40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zápisů přirozených čísel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692948"/>
            <a:ext cx="8784976" cy="397641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Slovní zápis: sedm milionů čtyři sta osmdesát jeden tisíc osm set třicet šest</a:t>
            </a:r>
          </a:p>
          <a:p>
            <a:pPr marL="0" indent="0">
              <a:buNone/>
            </a:pPr>
            <a:endParaRPr lang="cs-CZ" sz="32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počet</a:t>
            </a:r>
          </a:p>
          <a:p>
            <a:pPr marL="0" indent="0">
              <a:buNone/>
            </a:pPr>
            <a:endParaRPr lang="cs-CZ" sz="3200" dirty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Zkrácený zápis</a:t>
            </a:r>
            <a:r>
              <a:rPr lang="cs-CZ" sz="3200" dirty="0">
                <a:latin typeface="Calibri" pitchFamily="34" charset="0"/>
              </a:rPr>
              <a:t>: </a:t>
            </a:r>
            <a:r>
              <a:rPr lang="cs-CZ" sz="3200" dirty="0" smtClean="0">
                <a:latin typeface="Calibri" pitchFamily="34" charset="0"/>
              </a:rPr>
              <a:t>7 481 856</a:t>
            </a:r>
            <a:endParaRPr lang="cs-CZ" sz="3200" dirty="0">
              <a:latin typeface="Calibri" pitchFamily="34" charset="0"/>
            </a:endParaRPr>
          </a:p>
          <a:p>
            <a:pPr marL="0" indent="0">
              <a:buNone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a zkrácený zápis čísla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96838130"/>
              </p:ext>
            </p:extLst>
          </p:nvPr>
        </p:nvGraphicFramePr>
        <p:xfrm>
          <a:off x="1403648" y="4149080"/>
          <a:ext cx="7416822" cy="11801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9546"/>
                <a:gridCol w="1059546"/>
                <a:gridCol w="1059546"/>
                <a:gridCol w="1059546"/>
                <a:gridCol w="1059546"/>
                <a:gridCol w="1059546"/>
                <a:gridCol w="1059546"/>
              </a:tblGrid>
              <a:tr h="540060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milionů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statisíců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deseti-tisíců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tisíců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stovek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desítek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jednotek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5" name="TextovéPole 34"/>
          <p:cNvSpPr txBox="1"/>
          <p:nvPr/>
        </p:nvSpPr>
        <p:spPr>
          <a:xfrm>
            <a:off x="1475656" y="4077072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7</a:t>
            </a:r>
            <a:endParaRPr lang="cs-CZ" sz="28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2555776" y="4077072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4</a:t>
            </a:r>
            <a:endParaRPr lang="cs-CZ" sz="28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563888" y="4077072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8</a:t>
            </a:r>
            <a:endParaRPr lang="cs-CZ" sz="28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644008" y="4077072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</a:t>
            </a:r>
            <a:endParaRPr lang="cs-CZ" sz="28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724128" y="4077072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8</a:t>
            </a:r>
            <a:endParaRPr lang="cs-CZ" sz="28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6732240" y="4077072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3</a:t>
            </a:r>
            <a:endParaRPr lang="cs-CZ" sz="28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812360" y="4077072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6</a:t>
            </a:r>
            <a:endParaRPr lang="cs-CZ" sz="2800" b="1" dirty="0"/>
          </a:p>
        </p:txBody>
      </p:sp>
      <p:cxnSp>
        <p:nvCxnSpPr>
          <p:cNvPr id="38" name="Přímá spojnice 37"/>
          <p:cNvCxnSpPr/>
          <p:nvPr/>
        </p:nvCxnSpPr>
        <p:spPr>
          <a:xfrm>
            <a:off x="2627784" y="3212976"/>
            <a:ext cx="93610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4932040" y="3212976"/>
            <a:ext cx="79208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6372200" y="3212976"/>
            <a:ext cx="64807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539552" y="3717032"/>
            <a:ext cx="93610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2339752" y="3717032"/>
            <a:ext cx="64807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3635896" y="3717032"/>
            <a:ext cx="39604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4644008" y="3717032"/>
            <a:ext cx="64807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00"/>
                            </p:stCondLst>
                            <p:childTnLst>
                              <p:par>
                                <p:cTn id="7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54" grpId="0"/>
      <p:bldP spid="55" grpId="0"/>
      <p:bldP spid="56" grpId="0"/>
      <p:bldP spid="57" grpId="0"/>
      <p:bldP spid="58" grpId="0"/>
      <p:bldP spid="5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692948"/>
            <a:ext cx="8784976" cy="397641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Zkrácený zápis: 7 481 856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Podle typografických pravidel se skupiny číslic po třech oddělují nedělitelnou mezerou (číslo se zapisuje do jednoho řádku)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existují výjimky: v letopočtech se mezera nedělá</a:t>
            </a:r>
          </a:p>
          <a:p>
            <a:pPr marL="0" indent="0">
              <a:buNone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Zkrácený zápis čísla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509331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692948"/>
            <a:ext cx="8784976" cy="397641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Zkrácený zápis: 7 481 856</a:t>
            </a:r>
          </a:p>
          <a:p>
            <a:pPr>
              <a:buFont typeface="Arial" panose="020B0604020202020204" pitchFamily="34" charset="0"/>
              <a:buChar char="•"/>
            </a:pPr>
            <a:endParaRPr lang="cs-CZ" sz="3200" dirty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dirty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Rozvinutý zápis: </a:t>
            </a:r>
          </a:p>
          <a:p>
            <a:pPr marL="0" indent="0">
              <a:buNone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Rozvinutý zápis čísla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86906581"/>
              </p:ext>
            </p:extLst>
          </p:nvPr>
        </p:nvGraphicFramePr>
        <p:xfrm>
          <a:off x="899592" y="3501008"/>
          <a:ext cx="7416822" cy="11801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9546"/>
                <a:gridCol w="1059546"/>
                <a:gridCol w="1059546"/>
                <a:gridCol w="1059546"/>
                <a:gridCol w="1059546"/>
                <a:gridCol w="1059546"/>
                <a:gridCol w="1059546"/>
              </a:tblGrid>
              <a:tr h="540060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milionů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statisíců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deseti-tisíců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tisíců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stovek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desítek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jednotek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971600" y="3429000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7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3429000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4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9832" y="3429000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8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39952" y="3429000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20072" y="3429000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8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28184" y="3429000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5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08304" y="3429000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6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31840" y="5066020"/>
            <a:ext cx="20636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7</a:t>
            </a:r>
            <a:r>
              <a:rPr lang="cs-CZ" sz="2800" b="1" dirty="0" smtClean="0"/>
              <a:t> . 1 000 000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51458" y="5066020"/>
            <a:ext cx="20636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+ </a:t>
            </a:r>
            <a:r>
              <a:rPr lang="cs-CZ" sz="2800" b="1" dirty="0" smtClean="0">
                <a:solidFill>
                  <a:srgbClr val="FF0000"/>
                </a:solidFill>
              </a:rPr>
              <a:t>4</a:t>
            </a:r>
            <a:r>
              <a:rPr lang="cs-CZ" sz="2800" b="1" dirty="0" smtClean="0"/>
              <a:t> . 100 000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948264" y="5066020"/>
            <a:ext cx="2195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+ </a:t>
            </a:r>
            <a:r>
              <a:rPr lang="cs-CZ" sz="2800" b="1" dirty="0" smtClean="0">
                <a:solidFill>
                  <a:srgbClr val="FF0000"/>
                </a:solidFill>
              </a:rPr>
              <a:t>8</a:t>
            </a:r>
            <a:r>
              <a:rPr lang="cs-CZ" sz="2800" b="1" dirty="0" smtClean="0"/>
              <a:t> . 10 000 +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131840" y="5426060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+ </a:t>
            </a:r>
            <a:r>
              <a:rPr lang="cs-CZ" sz="2800" b="1" dirty="0" smtClean="0">
                <a:solidFill>
                  <a:srgbClr val="FF0000"/>
                </a:solidFill>
              </a:rPr>
              <a:t>1</a:t>
            </a:r>
            <a:r>
              <a:rPr lang="cs-CZ" sz="2800" b="1" dirty="0" smtClean="0"/>
              <a:t> . 1 000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72000" y="5426060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+ </a:t>
            </a:r>
            <a:r>
              <a:rPr lang="cs-CZ" sz="2800" b="1" dirty="0" smtClean="0">
                <a:solidFill>
                  <a:srgbClr val="FF0000"/>
                </a:solidFill>
              </a:rPr>
              <a:t>8</a:t>
            </a:r>
            <a:r>
              <a:rPr lang="cs-CZ" sz="2800" b="1" dirty="0" smtClean="0"/>
              <a:t> . 100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96136" y="5445224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+ </a:t>
            </a:r>
            <a:r>
              <a:rPr lang="cs-CZ" sz="2800" b="1" dirty="0" smtClean="0">
                <a:solidFill>
                  <a:srgbClr val="FF0000"/>
                </a:solidFill>
              </a:rPr>
              <a:t>5</a:t>
            </a:r>
            <a:r>
              <a:rPr lang="cs-CZ" sz="2800" b="1" dirty="0" smtClean="0"/>
              <a:t> . 10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04248" y="5445224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+ </a:t>
            </a:r>
            <a:r>
              <a:rPr lang="cs-CZ" sz="2800" b="1" dirty="0" smtClean="0">
                <a:solidFill>
                  <a:srgbClr val="FF0000"/>
                </a:solidFill>
              </a:rPr>
              <a:t>6</a:t>
            </a:r>
            <a:r>
              <a:rPr lang="cs-CZ" sz="2800" b="1" dirty="0" smtClean="0"/>
              <a:t> . 1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7616094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692948"/>
            <a:ext cx="8784976" cy="397641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b="1" dirty="0" smtClean="0">
                <a:latin typeface="Calibri" pitchFamily="34" charset="0"/>
              </a:rPr>
              <a:t>Číslice = symboly </a:t>
            </a:r>
            <a:r>
              <a:rPr lang="cs-CZ" sz="3200" dirty="0" smtClean="0">
                <a:latin typeface="Calibri" pitchFamily="34" charset="0"/>
              </a:rPr>
              <a:t>používané k zápisu čísel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 zápisu čísel v desítkové soustavě u nás používáme </a:t>
            </a:r>
            <a:r>
              <a:rPr lang="cs-CZ" sz="3200" b="1" dirty="0" smtClean="0">
                <a:latin typeface="Calibri" pitchFamily="34" charset="0"/>
              </a:rPr>
              <a:t>arabské číslice</a:t>
            </a:r>
          </a:p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Číslice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96632538"/>
              </p:ext>
            </p:extLst>
          </p:nvPr>
        </p:nvGraphicFramePr>
        <p:xfrm>
          <a:off x="395536" y="4311352"/>
          <a:ext cx="8352925" cy="228600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670585"/>
                <a:gridCol w="1670585"/>
                <a:gridCol w="1670585"/>
                <a:gridCol w="1670585"/>
                <a:gridCol w="1670585"/>
              </a:tblGrid>
              <a:tr h="396488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0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nula</a:t>
                      </a:r>
                      <a:endParaRPr lang="cs-CZ" sz="2400" b="0" dirty="0"/>
                    </a:p>
                  </a:txBody>
                  <a:tcPr/>
                </a:tc>
                <a:tc rowSpan="5">
                  <a:txBody>
                    <a:bodyPr/>
                    <a:lstStyle/>
                    <a:p>
                      <a:pPr algn="ctr"/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pětka</a:t>
                      </a:r>
                      <a:endParaRPr lang="cs-CZ" sz="2400" b="0" dirty="0"/>
                    </a:p>
                  </a:txBody>
                  <a:tcPr/>
                </a:tc>
              </a:tr>
              <a:tr h="396488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1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jednička</a:t>
                      </a:r>
                      <a:endParaRPr lang="cs-CZ" sz="2400" b="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6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šestka</a:t>
                      </a:r>
                      <a:endParaRPr lang="cs-CZ" sz="2400" b="0" dirty="0"/>
                    </a:p>
                  </a:txBody>
                  <a:tcPr/>
                </a:tc>
              </a:tr>
              <a:tr h="396488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2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dvojka</a:t>
                      </a:r>
                      <a:endParaRPr lang="cs-CZ" sz="2400" b="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7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sedmička</a:t>
                      </a:r>
                      <a:endParaRPr lang="cs-CZ" sz="2400" b="0" dirty="0"/>
                    </a:p>
                  </a:txBody>
                  <a:tcPr/>
                </a:tc>
              </a:tr>
              <a:tr h="396488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3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trojka</a:t>
                      </a:r>
                      <a:endParaRPr lang="cs-CZ" sz="2400" b="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8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osmička</a:t>
                      </a:r>
                      <a:endParaRPr lang="cs-CZ" sz="2400" b="0" dirty="0"/>
                    </a:p>
                  </a:txBody>
                  <a:tcPr/>
                </a:tc>
              </a:tr>
              <a:tr h="396488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4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čtyřka</a:t>
                      </a:r>
                      <a:endParaRPr lang="cs-CZ" sz="2400" b="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9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devítka</a:t>
                      </a:r>
                      <a:endParaRPr lang="cs-CZ" sz="2400" b="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339611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692948"/>
            <a:ext cx="8784976" cy="397641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b="1" dirty="0" smtClean="0">
                <a:latin typeface="Calibri" pitchFamily="34" charset="0"/>
              </a:rPr>
              <a:t>Cifra = číslice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200" b="1" dirty="0" smtClean="0">
                <a:latin typeface="Calibri" pitchFamily="34" charset="0"/>
              </a:rPr>
              <a:t>Podle počtu číslic </a:t>
            </a:r>
            <a:r>
              <a:rPr lang="cs-CZ" sz="3200" b="1" smtClean="0">
                <a:latin typeface="Calibri" pitchFamily="34" charset="0"/>
              </a:rPr>
              <a:t>(cifer) </a:t>
            </a:r>
            <a:r>
              <a:rPr lang="cs-CZ" sz="3200" dirty="0" smtClean="0">
                <a:latin typeface="Calibri" pitchFamily="34" charset="0"/>
              </a:rPr>
              <a:t>potřebných k zápisu přirozeného čísla rozlišujeme čísla:</a:t>
            </a:r>
          </a:p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Cifry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68399431"/>
              </p:ext>
            </p:extLst>
          </p:nvPr>
        </p:nvGraphicFramePr>
        <p:xfrm>
          <a:off x="2123728" y="4311352"/>
          <a:ext cx="4637314" cy="228600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2318657"/>
                <a:gridCol w="2318657"/>
              </a:tblGrid>
              <a:tr h="396488">
                <a:tc>
                  <a:txBody>
                    <a:bodyPr/>
                    <a:lstStyle/>
                    <a:p>
                      <a:pPr algn="r"/>
                      <a:r>
                        <a:rPr lang="cs-CZ" sz="2400" b="0" dirty="0" smtClean="0"/>
                        <a:t>1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/>
                        <a:t>jednociferná</a:t>
                      </a:r>
                      <a:endParaRPr lang="cs-CZ" sz="2400" b="0" dirty="0"/>
                    </a:p>
                  </a:txBody>
                  <a:tcPr/>
                </a:tc>
              </a:tr>
              <a:tr h="396488">
                <a:tc>
                  <a:txBody>
                    <a:bodyPr/>
                    <a:lstStyle/>
                    <a:p>
                      <a:pPr algn="r"/>
                      <a:r>
                        <a:rPr lang="cs-CZ" sz="2400" b="0" dirty="0" smtClean="0"/>
                        <a:t>22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/>
                        <a:t>dvojciferná</a:t>
                      </a:r>
                      <a:endParaRPr lang="cs-CZ" sz="2400" b="0" dirty="0"/>
                    </a:p>
                  </a:txBody>
                  <a:tcPr/>
                </a:tc>
              </a:tr>
              <a:tr h="396488">
                <a:tc>
                  <a:txBody>
                    <a:bodyPr/>
                    <a:lstStyle/>
                    <a:p>
                      <a:pPr algn="r"/>
                      <a:r>
                        <a:rPr lang="cs-CZ" sz="2400" b="0" dirty="0" smtClean="0"/>
                        <a:t>333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/>
                        <a:t>trojciferná</a:t>
                      </a:r>
                      <a:endParaRPr lang="cs-CZ" sz="2400" b="0" dirty="0"/>
                    </a:p>
                  </a:txBody>
                  <a:tcPr/>
                </a:tc>
              </a:tr>
              <a:tr h="396488">
                <a:tc>
                  <a:txBody>
                    <a:bodyPr/>
                    <a:lstStyle/>
                    <a:p>
                      <a:pPr algn="r"/>
                      <a:r>
                        <a:rPr lang="cs-CZ" sz="2400" b="0" dirty="0" smtClean="0"/>
                        <a:t>4 444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/>
                        <a:t>čtyřciferná</a:t>
                      </a:r>
                      <a:endParaRPr lang="cs-CZ" sz="2400" b="0" dirty="0"/>
                    </a:p>
                  </a:txBody>
                  <a:tcPr/>
                </a:tc>
              </a:tr>
              <a:tr h="396488">
                <a:tc>
                  <a:txBody>
                    <a:bodyPr/>
                    <a:lstStyle/>
                    <a:p>
                      <a:pPr algn="r"/>
                      <a:r>
                        <a:rPr lang="cs-CZ" sz="2400" b="0" dirty="0" smtClean="0"/>
                        <a:t>55 555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/>
                        <a:t>pěticiferná…</a:t>
                      </a:r>
                      <a:endParaRPr lang="cs-CZ" sz="2400" b="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6509089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Jaké typy zápisu čísel existují:</a:t>
            </a:r>
          </a:p>
          <a:p>
            <a:pPr lvl="1"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slovní</a:t>
            </a:r>
          </a:p>
          <a:p>
            <a:pPr lvl="1"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zkrácený</a:t>
            </a:r>
          </a:p>
          <a:p>
            <a:pPr lvl="1"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rozvinutý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Co jsou číslice (cifry) a jak nazýváme přirozená čísla podle počtu číslic potřebných k jejich zápisu</a:t>
            </a:r>
            <a:endParaRPr lang="cs-CZ" sz="28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28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10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</a:t>
            </a:r>
            <a:r>
              <a:rPr lang="cs-CZ" sz="3200" dirty="0" smtClean="0">
                <a:latin typeface="Calibri" pitchFamily="34" charset="0"/>
              </a:rPr>
              <a:t>správně, </a:t>
            </a:r>
            <a:r>
              <a:rPr lang="cs-CZ" sz="3200" dirty="0" smtClean="0">
                <a:latin typeface="Calibri" pitchFamily="34" charset="0"/>
              </a:rPr>
              <a:t>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5139133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>
                <a:latin typeface="Calibri" pitchFamily="34" charset="0"/>
              </a:rPr>
              <a:t>Zkrácený zápis čísla šest milionů padesát dva tisíc třicet sedm je: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6</m:t>
                      </m:r>
                      <m:r>
                        <a:rPr lang="cs-CZ" sz="2800" b="0" i="1" smtClean="0">
                          <a:latin typeface="Cambria Math"/>
                        </a:rPr>
                        <m:t> 523 700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6</m:t>
                      </m:r>
                      <m:r>
                        <a:rPr lang="cs-CZ" sz="2800" b="0" i="1" smtClean="0">
                          <a:latin typeface="Cambria Math"/>
                        </a:rPr>
                        <m:t> 520 037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6</m:t>
                      </m:r>
                      <m:r>
                        <a:rPr lang="cs-CZ" sz="2800" b="0" i="1" smtClean="0">
                          <a:latin typeface="Cambria Math"/>
                        </a:rPr>
                        <m:t> 052 037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6255226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 smtClean="0">
                <a:latin typeface="Calibri" pitchFamily="34" charset="0"/>
              </a:rPr>
              <a:t>Slovní zápis čísla 4 025 je: 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čtyři tisíce dvě stě pět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/>
                        <m:t>č</m:t>
                      </m:r>
                      <m:r>
                        <m:rPr>
                          <m:nor/>
                        </m:rPr>
                        <a:rPr lang="cs-CZ" sz="2800" dirty="0"/>
                        <m:t>ty</m:t>
                      </m:r>
                      <m:r>
                        <m:rPr>
                          <m:nor/>
                        </m:rPr>
                        <a:rPr lang="cs-CZ" sz="2800" dirty="0"/>
                        <m:t>ř</m:t>
                      </m:r>
                      <m:r>
                        <m:rPr>
                          <m:nor/>
                        </m:rPr>
                        <a:rPr lang="cs-CZ" sz="2800" dirty="0"/>
                        <m:t>i</m:t>
                      </m:r>
                      <m:r>
                        <m:rPr>
                          <m:nor/>
                        </m:rPr>
                        <a:rPr lang="cs-CZ" sz="2800" dirty="0"/>
                        <m:t> </m:t>
                      </m:r>
                      <m:r>
                        <m:rPr>
                          <m:nor/>
                        </m:rPr>
                        <a:rPr lang="cs-CZ" sz="2800" dirty="0"/>
                        <m:t>tis</m:t>
                      </m:r>
                      <m:r>
                        <m:rPr>
                          <m:nor/>
                        </m:rPr>
                        <a:rPr lang="cs-CZ" sz="2800" dirty="0"/>
                        <m:t>í</m:t>
                      </m:r>
                      <m:r>
                        <m:rPr>
                          <m:nor/>
                        </m:rPr>
                        <a:rPr lang="cs-CZ" sz="2800" dirty="0"/>
                        <m:t>ce</m:t>
                      </m:r>
                      <m:r>
                        <m:rPr>
                          <m:nor/>
                        </m:rPr>
                        <a:rPr lang="cs-CZ" sz="2800" dirty="0"/>
                        <m:t> </m:t>
                      </m:r>
                      <m:r>
                        <m:rPr>
                          <m:nor/>
                        </m:rPr>
                        <a:rPr lang="cs-CZ" sz="2800" dirty="0"/>
                        <m:t>dv</m:t>
                      </m:r>
                      <m:r>
                        <m:rPr>
                          <m:nor/>
                        </m:rPr>
                        <a:rPr lang="cs-CZ" sz="2800" dirty="0"/>
                        <m:t>ě </m:t>
                      </m:r>
                      <m:r>
                        <m:rPr>
                          <m:nor/>
                        </m:rPr>
                        <a:rPr lang="cs-CZ" sz="2800" dirty="0"/>
                        <m:t>st</m:t>
                      </m:r>
                      <m:r>
                        <m:rPr>
                          <m:nor/>
                        </m:rPr>
                        <a:rPr lang="cs-CZ" sz="2800" dirty="0"/>
                        <m:t>ě </m:t>
                      </m:r>
                      <m:r>
                        <m:rPr>
                          <m:nor/>
                        </m:rPr>
                        <a:rPr lang="cs-CZ" sz="2800" b="0" i="0" dirty="0" smtClean="0"/>
                        <m:t>pades</m:t>
                      </m:r>
                      <m:r>
                        <m:rPr>
                          <m:nor/>
                        </m:rPr>
                        <a:rPr lang="cs-CZ" sz="2800" b="0" i="0" dirty="0" smtClean="0"/>
                        <m:t>á</m:t>
                      </m:r>
                      <m:r>
                        <m:rPr>
                          <m:nor/>
                        </m:rPr>
                        <a:rPr lang="cs-CZ" sz="2800" b="0" i="0" dirty="0" smtClean="0"/>
                        <m:t>t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/>
                        <m:t>č</m:t>
                      </m:r>
                      <m:r>
                        <m:rPr>
                          <m:nor/>
                        </m:rPr>
                        <a:rPr lang="cs-CZ" sz="2800" dirty="0"/>
                        <m:t>ty</m:t>
                      </m:r>
                      <m:r>
                        <m:rPr>
                          <m:nor/>
                        </m:rPr>
                        <a:rPr lang="cs-CZ" sz="2800" dirty="0"/>
                        <m:t>ř</m:t>
                      </m:r>
                      <m:r>
                        <m:rPr>
                          <m:nor/>
                        </m:rPr>
                        <a:rPr lang="cs-CZ" sz="2800" dirty="0"/>
                        <m:t>i</m:t>
                      </m:r>
                      <m:r>
                        <m:rPr>
                          <m:nor/>
                        </m:rPr>
                        <a:rPr lang="cs-CZ" sz="2800" dirty="0"/>
                        <m:t> </m:t>
                      </m:r>
                      <m:r>
                        <m:rPr>
                          <m:nor/>
                        </m:rPr>
                        <a:rPr lang="cs-CZ" sz="2800" dirty="0"/>
                        <m:t>tis</m:t>
                      </m:r>
                      <m:r>
                        <m:rPr>
                          <m:nor/>
                        </m:rPr>
                        <a:rPr lang="cs-CZ" sz="2800" dirty="0"/>
                        <m:t>í</m:t>
                      </m:r>
                      <m:r>
                        <m:rPr>
                          <m:nor/>
                        </m:rPr>
                        <a:rPr lang="cs-CZ" sz="2800" dirty="0"/>
                        <m:t>ce</m:t>
                      </m:r>
                      <m:r>
                        <m:rPr>
                          <m:nor/>
                        </m:rPr>
                        <a:rPr lang="cs-CZ" sz="2800" dirty="0"/>
                        <m:t> </m:t>
                      </m:r>
                      <m:r>
                        <m:rPr>
                          <m:nor/>
                        </m:rPr>
                        <a:rPr lang="cs-CZ" sz="2800" b="0" i="0" dirty="0" smtClean="0"/>
                        <m:t>dvacet</m:t>
                      </m:r>
                      <m:r>
                        <m:rPr>
                          <m:nor/>
                        </m:rPr>
                        <a:rPr lang="cs-CZ" sz="2800" dirty="0"/>
                        <m:t> </m:t>
                      </m:r>
                      <m:r>
                        <m:rPr>
                          <m:nor/>
                        </m:rPr>
                        <a:rPr lang="cs-CZ" sz="2800" dirty="0"/>
                        <m:t>p</m:t>
                      </m:r>
                      <m:r>
                        <m:rPr>
                          <m:nor/>
                        </m:rPr>
                        <a:rPr lang="cs-CZ" sz="2800" dirty="0"/>
                        <m:t>ě</m:t>
                      </m:r>
                      <m:r>
                        <m:rPr>
                          <m:nor/>
                        </m:rPr>
                        <a:rPr lang="cs-CZ" sz="2800" dirty="0"/>
                        <m:t>t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16904958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 smtClean="0">
                <a:latin typeface="Calibri" pitchFamily="34" charset="0"/>
              </a:rPr>
              <a:t>Rozvinutý zápis čísla 52 025 je: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5</m:t>
                      </m:r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10 000+2∙1 000+2∙100+5∙1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</a:rPr>
                        <m:t>5</m:t>
                      </m:r>
                      <m:r>
                        <a:rPr lang="cs-CZ" sz="2800" i="1">
                          <a:latin typeface="Cambria Math"/>
                          <a:ea typeface="Cambria Math"/>
                        </a:rPr>
                        <m:t>∙10 000+2∙100+2∙10+5∙1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</a:rPr>
                        <m:t>5</m:t>
                      </m:r>
                      <m:r>
                        <a:rPr lang="cs-CZ" sz="2800" i="1">
                          <a:latin typeface="Cambria Math"/>
                          <a:ea typeface="Cambria Math"/>
                        </a:rPr>
                        <m:t>∙10 000+2∙1 000+2∙10+5∙1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91361858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Nadpis 3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 fontScale="90000"/>
              </a:bodyPr>
              <a:lstStyle/>
              <a:p>
                <a:pPr marL="514350" indent="-514350" algn="l">
                  <a:buFont typeface="+mj-lt"/>
                  <a:buAutoNum type="arabicPeriod" startAt="4"/>
                </a:pPr>
                <a:r>
                  <a:rPr lang="cs-CZ" sz="3200" dirty="0" smtClean="0">
                    <a:latin typeface="Calibri" pitchFamily="34" charset="0"/>
                  </a:rPr>
                  <a:t>Zkrácený zápis čísla zapsaného rozvinutým zápisem </a:t>
                </a:r>
                <a14:m>
                  <m:oMath xmlns:m="http://schemas.openxmlformats.org/officeDocument/2006/math">
                    <m:r>
                      <a:rPr lang="cs-CZ" sz="3200" b="0" i="0" smtClean="0">
                        <a:latin typeface="Cambria Math"/>
                        <a:ea typeface="Cambria Math"/>
                      </a:rPr>
                      <m:t>3</m:t>
                    </m:r>
                    <m:r>
                      <a:rPr lang="cs-CZ" sz="3200" i="1">
                        <a:latin typeface="Cambria Math"/>
                        <a:ea typeface="Cambria Math"/>
                      </a:rPr>
                      <m:t>∙10 000+</m:t>
                    </m:r>
                    <m:r>
                      <a:rPr lang="cs-CZ" sz="3200" b="0" i="1" smtClean="0">
                        <a:latin typeface="Cambria Math"/>
                        <a:ea typeface="Cambria Math"/>
                      </a:rPr>
                      <m:t>6</m:t>
                    </m:r>
                    <m:r>
                      <a:rPr lang="cs-CZ" sz="3200" i="1">
                        <a:latin typeface="Cambria Math"/>
                        <a:ea typeface="Cambria Math"/>
                      </a:rPr>
                      <m:t>∙1 000+2∙10+</m:t>
                    </m:r>
                    <m:r>
                      <a:rPr lang="cs-CZ" sz="3200" b="0" i="1" smtClean="0">
                        <a:latin typeface="Cambria Math"/>
                        <a:ea typeface="Cambria Math"/>
                      </a:rPr>
                      <m:t>6</m:t>
                    </m:r>
                    <m:r>
                      <a:rPr lang="cs-CZ" sz="3200" i="1">
                        <a:latin typeface="Cambria Math"/>
                        <a:ea typeface="Cambria Math"/>
                      </a:rPr>
                      <m:t>∙1</m:t>
                    </m:r>
                  </m:oMath>
                </a14:m>
                <a:r>
                  <a:rPr lang="cs-CZ" sz="3200" dirty="0"/>
                  <a:t/>
                </a:r>
                <a:br>
                  <a:rPr lang="cs-CZ" sz="3200" dirty="0"/>
                </a:br>
                <a:r>
                  <a:rPr lang="cs-CZ" sz="3200" dirty="0" smtClean="0"/>
                  <a:t>je:</a:t>
                </a:r>
                <a:endParaRPr lang="cs-CZ" sz="3200" dirty="0"/>
              </a:p>
            </p:txBody>
          </p:sp>
        </mc:Choice>
        <mc:Fallback>
          <p:sp>
            <p:nvSpPr>
              <p:cNvPr id="4" name="Nadpis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 cstate="print"/>
                <a:stretch>
                  <a:fillRect l="-1556" t="-12195" b="-209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3</m:t>
                      </m:r>
                      <m:r>
                        <a:rPr lang="cs-CZ" sz="2800" b="0" i="1" smtClean="0">
                          <a:latin typeface="Cambria Math"/>
                        </a:rPr>
                        <m:t>0</m:t>
                      </m:r>
                      <m:r>
                        <a:rPr lang="cs-CZ" sz="2800" i="1"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latin typeface="Cambria Math"/>
                        </a:rPr>
                        <m:t>6</m:t>
                      </m:r>
                      <m:r>
                        <a:rPr lang="cs-CZ" sz="2800" i="1">
                          <a:latin typeface="Cambria Math"/>
                        </a:rPr>
                        <m:t>2</m:t>
                      </m:r>
                      <m:r>
                        <a:rPr lang="cs-CZ" sz="2800" b="0" i="1" smtClean="0">
                          <a:latin typeface="Cambria Math"/>
                        </a:rPr>
                        <m:t>6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36 </m:t>
                      </m:r>
                      <m:r>
                        <a:rPr lang="cs-CZ" sz="2800" b="0" i="1" smtClean="0">
                          <a:latin typeface="Cambria Math"/>
                        </a:rPr>
                        <m:t>021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3</m:t>
                      </m:r>
                      <m:r>
                        <a:rPr lang="cs-CZ" sz="2800" b="0" i="1" smtClean="0">
                          <a:latin typeface="Cambria Math"/>
                        </a:rPr>
                        <m:t>6 026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38718876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3200" dirty="0" smtClean="0">
                <a:latin typeface="Calibri" pitchFamily="34" charset="0"/>
              </a:rPr>
              <a:t>Číslo 50 210 je: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trojciferné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 smtClean="0">
                          <a:latin typeface="Cambria Math"/>
                        </a:rPr>
                        <m:t>č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latin typeface="Cambria Math"/>
                        </a:rPr>
                        <m:t>ty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latin typeface="Cambria Math"/>
                        </a:rPr>
                        <m:t>ř</m:t>
                      </m:r>
                      <m:r>
                        <m:rPr>
                          <m:nor/>
                        </m:rPr>
                        <a:rPr lang="cs-CZ" sz="2800" dirty="0"/>
                        <m:t>cifern</m:t>
                      </m:r>
                      <m:r>
                        <m:rPr>
                          <m:nor/>
                        </m:rPr>
                        <a:rPr lang="cs-CZ" sz="2800" dirty="0"/>
                        <m:t>é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 smtClean="0">
                          <a:latin typeface="Cambria Math"/>
                        </a:rPr>
                        <m:t>p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latin typeface="Cambria Math"/>
                        </a:rPr>
                        <m:t>ě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latin typeface="Cambria Math"/>
                        </a:rPr>
                        <m:t>ti</m:t>
                      </m:r>
                      <m:r>
                        <m:rPr>
                          <m:nor/>
                        </m:rPr>
                        <a:rPr lang="cs-CZ" sz="2800" dirty="0"/>
                        <m:t>cifern</m:t>
                      </m:r>
                      <m:r>
                        <m:rPr>
                          <m:nor/>
                        </m:rPr>
                        <a:rPr lang="cs-CZ" sz="2800" dirty="0"/>
                        <m:t>é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0267995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6"/>
            </a:pPr>
            <a:r>
              <a:rPr lang="cs-CZ" sz="3200" dirty="0" smtClean="0">
                <a:latin typeface="Calibri" pitchFamily="34" charset="0"/>
              </a:rPr>
              <a:t>největší trojciferné číslo je: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1</m:t>
                      </m:r>
                      <m:r>
                        <a:rPr lang="cs-CZ" sz="2800" b="0" i="1" smtClean="0">
                          <a:latin typeface="Cambria Math"/>
                        </a:rPr>
                        <m:t>000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9</m:t>
                      </m:r>
                      <m:r>
                        <a:rPr lang="cs-CZ" sz="2800" b="0" i="1" smtClean="0">
                          <a:latin typeface="Cambria Math"/>
                        </a:rPr>
                        <m:t>99 000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9</m:t>
                      </m:r>
                      <m:r>
                        <a:rPr lang="cs-CZ" sz="2800" b="0" i="1" smtClean="0">
                          <a:latin typeface="Cambria Math"/>
                        </a:rPr>
                        <m:t>99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2647628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7"/>
            </a:pPr>
            <a:r>
              <a:rPr lang="cs-CZ" sz="3200" dirty="0" smtClean="0"/>
              <a:t>Kolik dvojciferných čísel je mezi čísly: </a:t>
            </a:r>
            <a:br>
              <a:rPr lang="cs-CZ" sz="3200" dirty="0" smtClean="0"/>
            </a:br>
            <a:r>
              <a:rPr lang="cs-CZ" sz="3200" dirty="0" smtClean="0"/>
              <a:t>22, 98, 101, 2, 97, 907, 14, 8, 48, 77 000?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4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6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5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04599813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8"/>
            </a:pPr>
            <a:r>
              <a:rPr lang="cs-CZ" sz="3200" dirty="0" smtClean="0"/>
              <a:t>V čísle 55 087 125 je na místě desetitisíců číslice: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nula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osm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osmička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456424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04064"/>
            <a:ext cx="8229600" cy="1252728"/>
          </a:xfrm>
        </p:spPr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9"/>
            </a:pPr>
            <a:r>
              <a:rPr lang="cs-CZ" sz="3200" dirty="0" smtClean="0"/>
              <a:t>Kolik dvojciferných čísl má na místě desítek číslici 4?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4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0" smtClean="0">
                          <a:latin typeface="Cambria Math"/>
                          <a:ea typeface="Cambria Math"/>
                        </a:rPr>
                        <m:t>9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10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4177733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21</a:t>
            </a:fld>
            <a:endParaRPr lang="cs-CZ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10"/>
            </a:pPr>
            <a:r>
              <a:rPr lang="cs-CZ" sz="3200" dirty="0" smtClean="0"/>
              <a:t>Kolik trojciferných čísel začíná dvojčíslím 21?</a:t>
            </a:r>
            <a:endParaRPr lang="cs-CZ" sz="3200" dirty="0"/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1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9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10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2134809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Matematika pro 6. ročník základní školy, 1. díl</a:t>
            </a:r>
            <a:r>
              <a:rPr lang="cs-CZ" dirty="0"/>
              <a:t>. Praha: Prometheus, 2007, ISBN </a:t>
            </a:r>
            <a:r>
              <a:rPr lang="cs-CZ" dirty="0" smtClean="0"/>
              <a:t>978-80-7196-142-0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Pracovní sešit z matematiky - Soubor úloh pro 6. ročník základní školy</a:t>
            </a:r>
            <a:r>
              <a:rPr lang="cs-CZ" dirty="0"/>
              <a:t>. Praha: Prometheus, 2007, ISBN 978-80-7196-288-5</a:t>
            </a:r>
            <a:r>
              <a:rPr lang="cs-CZ" dirty="0" smtClean="0"/>
              <a:t>.</a:t>
            </a:r>
            <a:endParaRPr lang="cs-CZ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Zdroj obrázků</a:t>
            </a:r>
            <a:r>
              <a:rPr lang="cs-CZ" sz="1800" dirty="0" smtClean="0"/>
              <a:t>:  </a:t>
            </a:r>
            <a:r>
              <a:rPr lang="cs-CZ" sz="1800" dirty="0"/>
              <a:t>www.office.microsoft.com</a:t>
            </a: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921</TotalTime>
  <Words>623</Words>
  <Application>Microsoft Office PowerPoint</Application>
  <PresentationFormat>Předvádění na obrazovce (4:3)</PresentationFormat>
  <Paragraphs>186</Paragraphs>
  <Slides>22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Vlnění</vt:lpstr>
      <vt:lpstr>Základní škola a Mateřská škola Bílá Třemešná, okres Trutnov</vt:lpstr>
      <vt:lpstr>Anotace</vt:lpstr>
      <vt:lpstr> Zápisy přirozených čísel</vt:lpstr>
      <vt:lpstr>Druhy zápisů přirozených čísel</vt:lpstr>
      <vt:lpstr>Slovní a zkrácený zápis čísla</vt:lpstr>
      <vt:lpstr>Zkrácený zápis čísla</vt:lpstr>
      <vt:lpstr>Rozvinutý zápis čísla</vt:lpstr>
      <vt:lpstr>Číslice</vt:lpstr>
      <vt:lpstr>Cifry</vt:lpstr>
      <vt:lpstr>Co jsme se dozvěděli?</vt:lpstr>
      <vt:lpstr>Závěrečné opakování</vt:lpstr>
      <vt:lpstr>Zkrácený zápis čísla šest milionů padesát dva tisíc třicet sedm je:</vt:lpstr>
      <vt:lpstr>Slovní zápis čísla 4 025 je: </vt:lpstr>
      <vt:lpstr>Rozvinutý zápis čísla 52 025 je:</vt:lpstr>
      <vt:lpstr> </vt:lpstr>
      <vt:lpstr>Číslo 50 210 je:</vt:lpstr>
      <vt:lpstr>největší trojciferné číslo je:</vt:lpstr>
      <vt:lpstr>Kolik dvojciferných čísel je mezi čísly:  22, 98, 101, 2, 97, 907, 14, 8, 48, 77 000?</vt:lpstr>
      <vt:lpstr>V čísle 55 087 125 je na místě desetitisíců číslice:</vt:lpstr>
      <vt:lpstr>Kolik dvojciferných čísl má na místě desítek číslici 4?</vt:lpstr>
      <vt:lpstr>Kolik trojciferných čísel začíná dvojčíslím 21?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112</cp:revision>
  <dcterms:created xsi:type="dcterms:W3CDTF">2013-05-10T12:01:16Z</dcterms:created>
  <dcterms:modified xsi:type="dcterms:W3CDTF">2013-09-22T15:37:26Z</dcterms:modified>
</cp:coreProperties>
</file>