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  <p:sldId id="256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7D871-6FF5-419D-BE9A-C4B1853A6270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1AD8B-684E-45C9-A6E9-6846A3DD46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58511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7D871-6FF5-419D-BE9A-C4B1853A6270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1AD8B-684E-45C9-A6E9-6846A3DD46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9626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7D871-6FF5-419D-BE9A-C4B1853A6270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1AD8B-684E-45C9-A6E9-6846A3DD46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00122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7D871-6FF5-419D-BE9A-C4B1853A6270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1AD8B-684E-45C9-A6E9-6846A3DD46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01052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7D871-6FF5-419D-BE9A-C4B1853A6270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1AD8B-684E-45C9-A6E9-6846A3DD46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40532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7D871-6FF5-419D-BE9A-C4B1853A6270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1AD8B-684E-45C9-A6E9-6846A3DD46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60245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7D871-6FF5-419D-BE9A-C4B1853A6270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1AD8B-684E-45C9-A6E9-6846A3DD46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49118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7D871-6FF5-419D-BE9A-C4B1853A6270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1AD8B-684E-45C9-A6E9-6846A3DD46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33822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7D871-6FF5-419D-BE9A-C4B1853A6270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1AD8B-684E-45C9-A6E9-6846A3DD46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17562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7D871-6FF5-419D-BE9A-C4B1853A6270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1AD8B-684E-45C9-A6E9-6846A3DD46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4449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7D871-6FF5-419D-BE9A-C4B1853A6270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1AD8B-684E-45C9-A6E9-6846A3DD46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51241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67D871-6FF5-419D-BE9A-C4B1853A6270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91AD8B-684E-45C9-A6E9-6846A3DD46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49967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5" Type="http://schemas.openxmlformats.org/officeDocument/2006/relationships/audio" Target="NUL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NUL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/>
              <a:t>VY_12_INOVACE_23_VYJMENOVANÁ SLOVA PO L2</a:t>
            </a:r>
            <a:br>
              <a:rPr lang="cs-CZ" sz="2400" b="1" dirty="0"/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1828799"/>
          </a:xfrm>
        </p:spPr>
        <p:txBody>
          <a:bodyPr>
            <a:normAutofit fontScale="92500" lnSpcReduction="20000"/>
          </a:bodyPr>
          <a:lstStyle/>
          <a:p>
            <a:endParaRPr lang="cs-CZ" i="1" dirty="0"/>
          </a:p>
          <a:p>
            <a:pPr marL="0" indent="0" algn="ctr">
              <a:buNone/>
            </a:pPr>
            <a:r>
              <a:rPr lang="cs-CZ" i="1" dirty="0"/>
              <a:t>Autorem materiálu a všech jeho částí, není - </a:t>
            </a:r>
            <a:r>
              <a:rPr lang="cs-CZ" i="1" dirty="0" err="1"/>
              <a:t>li</a:t>
            </a:r>
            <a:r>
              <a:rPr lang="cs-CZ" i="1" dirty="0"/>
              <a:t> uvedeno jinak, je Bc. Michaela Maixnerová, financováno z ESF a státního rozpočtu ČR.</a:t>
            </a:r>
          </a:p>
          <a:p>
            <a:endParaRPr lang="cs-CZ" dirty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509120"/>
            <a:ext cx="3765550" cy="13271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555802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332657"/>
            <a:ext cx="7772400" cy="1152128"/>
          </a:xfrm>
        </p:spPr>
        <p:txBody>
          <a:bodyPr>
            <a:normAutofit/>
          </a:bodyPr>
          <a:lstStyle/>
          <a:p>
            <a:r>
              <a:rPr lang="cs-CZ" sz="3200" b="1" u="sng" dirty="0" smtClean="0"/>
              <a:t>VZLYKAT – LYSÝ - LÝTKO</a:t>
            </a:r>
            <a:endParaRPr lang="cs-CZ" sz="32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1609558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u="sng" dirty="0" smtClean="0"/>
              <a:t>SLOVA PŘÍBUZNÁ</a:t>
            </a:r>
            <a:endParaRPr lang="cs-CZ" sz="2400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2348880"/>
            <a:ext cx="71287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i="1" dirty="0" smtClean="0"/>
              <a:t>Vzlykat – </a:t>
            </a:r>
            <a:r>
              <a:rPr lang="cs-CZ" sz="2400" dirty="0" smtClean="0"/>
              <a:t>vzlyk, vzlykot, vzlykání, </a:t>
            </a:r>
            <a:r>
              <a:rPr lang="cs-CZ" sz="2400" dirty="0"/>
              <a:t>r</a:t>
            </a:r>
            <a:r>
              <a:rPr lang="cs-CZ" sz="2400" dirty="0" smtClean="0"/>
              <a:t>ozvzlykat se, zalykat se</a:t>
            </a:r>
          </a:p>
          <a:p>
            <a:pPr algn="ctr"/>
            <a:r>
              <a:rPr lang="cs-CZ" sz="2400" i="1" dirty="0" smtClean="0"/>
              <a:t>lysý – </a:t>
            </a:r>
            <a:r>
              <a:rPr lang="cs-CZ" sz="2400" dirty="0" smtClean="0"/>
              <a:t>lysina, lyska</a:t>
            </a:r>
          </a:p>
          <a:p>
            <a:pPr algn="ctr"/>
            <a:r>
              <a:rPr lang="cs-CZ" sz="2400" i="1" dirty="0" smtClean="0"/>
              <a:t>Lýtko – </a:t>
            </a:r>
            <a:r>
              <a:rPr lang="cs-CZ" sz="2400" dirty="0" smtClean="0"/>
              <a:t>lýtkový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403648" y="4149080"/>
            <a:ext cx="6768752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Děti často </a:t>
            </a:r>
            <a:r>
              <a:rPr lang="cs-CZ" sz="2400" dirty="0" err="1" smtClean="0"/>
              <a:t>vzl_kají</a:t>
            </a:r>
            <a:r>
              <a:rPr lang="cs-CZ" sz="2400" dirty="0" smtClean="0"/>
              <a:t>.</a:t>
            </a:r>
          </a:p>
          <a:p>
            <a:pPr algn="ctr"/>
            <a:r>
              <a:rPr lang="cs-CZ" sz="2400" dirty="0" smtClean="0"/>
              <a:t>Dědeček má </a:t>
            </a:r>
            <a:r>
              <a:rPr lang="cs-CZ" sz="2400" dirty="0" err="1" smtClean="0"/>
              <a:t>l_sou</a:t>
            </a:r>
            <a:r>
              <a:rPr lang="cs-CZ" sz="2400" dirty="0" smtClean="0"/>
              <a:t> hlavu.</a:t>
            </a:r>
          </a:p>
          <a:p>
            <a:pPr algn="ctr"/>
            <a:r>
              <a:rPr lang="cs-CZ" sz="2400" dirty="0" smtClean="0"/>
              <a:t>Adama bolí </a:t>
            </a:r>
            <a:r>
              <a:rPr lang="cs-CZ" sz="2400" dirty="0" err="1" smtClean="0"/>
              <a:t>l_tko</a:t>
            </a:r>
            <a:r>
              <a:rPr lang="cs-CZ" sz="2400" dirty="0" smtClean="0"/>
              <a:t>.</a:t>
            </a:r>
          </a:p>
          <a:p>
            <a:pPr algn="ctr"/>
            <a:endParaRPr lang="cs-CZ" dirty="0" smtClean="0"/>
          </a:p>
          <a:p>
            <a:r>
              <a:rPr lang="cs-CZ" b="1" i="1" dirty="0" smtClean="0"/>
              <a:t>Řešení:</a:t>
            </a:r>
          </a:p>
          <a:p>
            <a:r>
              <a:rPr lang="cs-CZ" dirty="0" smtClean="0"/>
              <a:t>Děti často vzlykají. Dědeček </a:t>
            </a:r>
            <a:r>
              <a:rPr lang="cs-CZ" dirty="0"/>
              <a:t>má </a:t>
            </a:r>
            <a:r>
              <a:rPr lang="cs-CZ" dirty="0" smtClean="0"/>
              <a:t>lysou hlavu. Adama </a:t>
            </a:r>
            <a:r>
              <a:rPr lang="cs-CZ" dirty="0"/>
              <a:t>bolí </a:t>
            </a:r>
            <a:r>
              <a:rPr lang="cs-CZ" dirty="0" smtClean="0"/>
              <a:t>lýtko</a:t>
            </a:r>
            <a:r>
              <a:rPr lang="cs-CZ" dirty="0"/>
              <a:t>.</a:t>
            </a:r>
          </a:p>
          <a:p>
            <a:pPr algn="ctr"/>
            <a:endParaRPr lang="cs-CZ" sz="24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95536" y="6356350"/>
            <a:ext cx="8424936" cy="365125"/>
          </a:xfrm>
        </p:spPr>
        <p:txBody>
          <a:bodyPr/>
          <a:lstStyle/>
          <a:p>
            <a:endParaRPr lang="cs-CZ" i="1" dirty="0" smtClean="0">
              <a:solidFill>
                <a:schemeClr val="tx1"/>
              </a:solidFill>
            </a:endParaRPr>
          </a:p>
          <a:p>
            <a:r>
              <a:rPr lang="cs-CZ" i="1" dirty="0" smtClean="0">
                <a:solidFill>
                  <a:schemeClr val="tx1"/>
                </a:solidFill>
              </a:rPr>
              <a:t>Autorem </a:t>
            </a:r>
            <a:r>
              <a:rPr lang="cs-CZ" i="1" dirty="0">
                <a:solidFill>
                  <a:schemeClr val="tx1"/>
                </a:solidFill>
              </a:rPr>
              <a:t>materiálu a všech jeho částí, není - </a:t>
            </a:r>
            <a:r>
              <a:rPr lang="cs-CZ" i="1" dirty="0" err="1">
                <a:solidFill>
                  <a:schemeClr val="tx1"/>
                </a:solidFill>
              </a:rPr>
              <a:t>li</a:t>
            </a:r>
            <a:r>
              <a:rPr lang="cs-CZ" i="1" dirty="0">
                <a:solidFill>
                  <a:schemeClr val="tx1"/>
                </a:solidFill>
              </a:rPr>
              <a:t> uvedeno jinak, je Bc. Michaela Maixnerová, financováno z ESF a státního rozpočtu ČR.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67743" y="260648"/>
            <a:ext cx="50851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VY_12_INOVACE_23_VYJMENOVANÁ SLOVA PO L2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194314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2" name="laser.wav"/>
          </p:stSnd>
        </p:sndAc>
      </p:transition>
    </mc:Choice>
    <mc:Fallback xmlns="">
      <p:transition spd="slow">
        <p:circle/>
        <p:sndAc>
          <p:stSnd>
            <p:snd r:embed="rId5" name="laser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ROZLIŠUJTE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sz="2400" b="1" i="1" dirty="0" smtClean="0"/>
          </a:p>
          <a:p>
            <a:pPr marL="0" indent="0">
              <a:buNone/>
            </a:pPr>
            <a:endParaRPr lang="cs-CZ" sz="2400" b="1" i="1" dirty="0" smtClean="0"/>
          </a:p>
          <a:p>
            <a:pPr marL="0" indent="0">
              <a:buNone/>
            </a:pPr>
            <a:r>
              <a:rPr lang="cs-CZ" sz="2400" b="1" i="1" dirty="0" smtClean="0"/>
              <a:t>lysá (holá)</a:t>
            </a:r>
            <a:r>
              <a:rPr lang="cs-CZ" sz="2400" dirty="0" smtClean="0"/>
              <a:t> – Má </a:t>
            </a:r>
            <a:r>
              <a:rPr lang="cs-CZ" sz="2400" dirty="0" err="1" smtClean="0"/>
              <a:t>l_sou</a:t>
            </a:r>
            <a:r>
              <a:rPr lang="cs-CZ" sz="2400" dirty="0" smtClean="0"/>
              <a:t> hlavu.	</a:t>
            </a:r>
            <a:r>
              <a:rPr lang="cs-CZ" sz="2400" b="1" i="1" dirty="0" smtClean="0"/>
              <a:t>Lísá se (tulí se) </a:t>
            </a:r>
            <a:r>
              <a:rPr lang="cs-CZ" sz="2400" dirty="0" smtClean="0"/>
              <a:t>– Kočka se </a:t>
            </a:r>
            <a:r>
              <a:rPr lang="cs-CZ" sz="2400" dirty="0" err="1" smtClean="0"/>
              <a:t>l_sá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 smtClean="0"/>
              <a:t> </a:t>
            </a:r>
            <a:endParaRPr lang="cs-CZ" sz="2400" dirty="0"/>
          </a:p>
          <a:p>
            <a:pPr marL="0" indent="0">
              <a:buNone/>
            </a:pPr>
            <a:r>
              <a:rPr lang="cs-CZ" sz="2400" b="1" i="1" dirty="0" smtClean="0"/>
              <a:t>	Lyska (pták s lysinkou) </a:t>
            </a:r>
            <a:r>
              <a:rPr lang="cs-CZ" sz="2400" dirty="0" smtClean="0"/>
              <a:t>– </a:t>
            </a:r>
            <a:r>
              <a:rPr lang="cs-CZ" sz="2400" dirty="0" err="1" smtClean="0"/>
              <a:t>L_ska</a:t>
            </a:r>
            <a:r>
              <a:rPr lang="cs-CZ" sz="2400" dirty="0" smtClean="0"/>
              <a:t> plave po vodě.</a:t>
            </a:r>
          </a:p>
          <a:p>
            <a:pPr marL="0" indent="0" algn="ctr">
              <a:buNone/>
            </a:pPr>
            <a:r>
              <a:rPr lang="cs-CZ" sz="2400" b="1" i="1" dirty="0" smtClean="0"/>
              <a:t>Líska (keř lískovými oříšky) </a:t>
            </a:r>
            <a:r>
              <a:rPr lang="cs-CZ" sz="2400" dirty="0" smtClean="0"/>
              <a:t>– Na </a:t>
            </a:r>
            <a:r>
              <a:rPr lang="cs-CZ" sz="2400" dirty="0" err="1" smtClean="0"/>
              <a:t>l_sce</a:t>
            </a:r>
            <a:r>
              <a:rPr lang="cs-CZ" sz="2400" dirty="0" smtClean="0"/>
              <a:t> rostou </a:t>
            </a:r>
            <a:r>
              <a:rPr lang="cs-CZ" sz="2400" dirty="0" err="1" smtClean="0"/>
              <a:t>l_skové</a:t>
            </a:r>
            <a:r>
              <a:rPr lang="cs-CZ" sz="2400" dirty="0" smtClean="0"/>
              <a:t> oříšky.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b="1" i="1" dirty="0" smtClean="0"/>
              <a:t>Řešení:</a:t>
            </a:r>
            <a:endParaRPr lang="cs-CZ" sz="2400" b="1" i="1" dirty="0"/>
          </a:p>
          <a:p>
            <a:pPr marL="0" indent="0">
              <a:buNone/>
            </a:pPr>
            <a:r>
              <a:rPr lang="cs-CZ" sz="2400" dirty="0" smtClean="0"/>
              <a:t>Má lysou hlavu. Kočka se lísá. Lyska </a:t>
            </a:r>
            <a:r>
              <a:rPr lang="cs-CZ" sz="2400" dirty="0"/>
              <a:t>plave </a:t>
            </a:r>
            <a:r>
              <a:rPr lang="cs-CZ" sz="2400" dirty="0" smtClean="0"/>
              <a:t>po vodě. Na lísce </a:t>
            </a:r>
            <a:r>
              <a:rPr lang="cs-CZ" sz="2400" dirty="0"/>
              <a:t>rostou lískové oříšky.</a:t>
            </a:r>
          </a:p>
          <a:p>
            <a:pPr marL="0" indent="0" algn="ctr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2400" dirty="0"/>
          </a:p>
          <a:p>
            <a:pPr marL="0" indent="0" algn="ctr">
              <a:buNone/>
            </a:pPr>
            <a:r>
              <a:rPr lang="cs-CZ" sz="2400" dirty="0" smtClean="0"/>
              <a:t>		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1520" y="6356350"/>
            <a:ext cx="8496944" cy="365125"/>
          </a:xfrm>
        </p:spPr>
        <p:txBody>
          <a:bodyPr/>
          <a:lstStyle/>
          <a:p>
            <a:endParaRPr lang="cs-CZ" i="1" dirty="0" smtClean="0">
              <a:solidFill>
                <a:schemeClr val="tx1"/>
              </a:solidFill>
            </a:endParaRPr>
          </a:p>
          <a:p>
            <a:r>
              <a:rPr lang="cs-CZ" i="1" dirty="0" smtClean="0">
                <a:solidFill>
                  <a:schemeClr val="tx1"/>
                </a:solidFill>
              </a:rPr>
              <a:t>Autorem </a:t>
            </a:r>
            <a:r>
              <a:rPr lang="cs-CZ" i="1" dirty="0">
                <a:solidFill>
                  <a:schemeClr val="tx1"/>
                </a:solidFill>
              </a:rPr>
              <a:t>materiálu a všech jeho částí, není - </a:t>
            </a:r>
            <a:r>
              <a:rPr lang="cs-CZ" i="1" dirty="0" err="1">
                <a:solidFill>
                  <a:schemeClr val="tx1"/>
                </a:solidFill>
              </a:rPr>
              <a:t>li</a:t>
            </a:r>
            <a:r>
              <a:rPr lang="cs-CZ" i="1" dirty="0">
                <a:solidFill>
                  <a:schemeClr val="tx1"/>
                </a:solidFill>
              </a:rPr>
              <a:t> uvedeno jinak, je Bc. Michaela Maixnerová, financováno z ESF a státního rozpočtu ČR.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19672" y="188640"/>
            <a:ext cx="5688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smtClean="0"/>
              <a:t>VY_12_INOVACE_23_VYJMENOVANÁ </a:t>
            </a:r>
            <a:r>
              <a:rPr lang="cs-CZ" b="1" dirty="0" smtClean="0"/>
              <a:t>SLOVA PO L2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824360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2" name="laser.wav"/>
          </p:stSnd>
        </p:sndAc>
      </p:transition>
    </mc:Choice>
    <mc:Fallback xmlns="">
      <p:transition spd="slow">
        <p:circle/>
        <p:sndAc>
          <p:stSnd>
            <p:snd r:embed="rId5" name="laser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159</Words>
  <Application>Microsoft Office PowerPoint</Application>
  <PresentationFormat>Předvádění na obrazovce (4:3)</PresentationFormat>
  <Paragraphs>34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VY_12_INOVACE_23_VYJMENOVANÁ SLOVA PO L2 </vt:lpstr>
      <vt:lpstr>VZLYKAT – LYSÝ - LÝTKO</vt:lpstr>
      <vt:lpstr>ROZLIŠUJTE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ROZLIŠUJTE</dc:title>
  <dc:creator>pc</dc:creator>
  <cp:lastModifiedBy>pc</cp:lastModifiedBy>
  <cp:revision>6</cp:revision>
  <dcterms:created xsi:type="dcterms:W3CDTF">2011-03-31T20:18:57Z</dcterms:created>
  <dcterms:modified xsi:type="dcterms:W3CDTF">2011-04-27T12:45:10Z</dcterms:modified>
</cp:coreProperties>
</file>