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"/>
  </p:notes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3-15T14:47:41.192" idx="1">
    <p:pos x="3983" y="1175"/>
    <p:text>Řešení: Naše kráva Danka má telátko. Je milé a hodné. Je to Míla.  Míla také rád jde ven na trávu.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06DA59-96BB-49C5-8644-CEBE77B1A229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C2848D-5E6B-4C72-8618-1BDFEF9389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515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C2848D-5E6B-4C72-8618-1BDFEF93890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0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22E8F8D-06E6-4465-AD67-98B0645D917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6157089-B996-4736-BAA0-049FFC9C5B2E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E8F8D-06E6-4465-AD67-98B0645D917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7089-B996-4736-BAA0-049FFC9C5B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E8F8D-06E6-4465-AD67-98B0645D917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7089-B996-4736-BAA0-049FFC9C5B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E8F8D-06E6-4465-AD67-98B0645D917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7089-B996-4736-BAA0-049FFC9C5B2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E8F8D-06E6-4465-AD67-98B0645D917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7089-B996-4736-BAA0-049FFC9C5B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E8F8D-06E6-4465-AD67-98B0645D917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7089-B996-4736-BAA0-049FFC9C5B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E8F8D-06E6-4465-AD67-98B0645D917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7089-B996-4736-BAA0-049FFC9C5B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E8F8D-06E6-4465-AD67-98B0645D917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7089-B996-4736-BAA0-049FFC9C5B2E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E8F8D-06E6-4465-AD67-98B0645D917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7089-B996-4736-BAA0-049FFC9C5B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E8F8D-06E6-4465-AD67-98B0645D917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7089-B996-4736-BAA0-049FFC9C5B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E8F8D-06E6-4465-AD67-98B0645D917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7089-B996-4736-BAA0-049FFC9C5B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22E8F8D-06E6-4465-AD67-98B0645D917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6157089-B996-4736-BAA0-049FFC9C5B2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comments" Target="../comments/commen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5"/>
          <p:cNvSpPr>
            <a:spLocks noGrp="1"/>
          </p:cNvSpPr>
          <p:nvPr/>
        </p:nvSpPr>
        <p:spPr>
          <a:xfrm>
            <a:off x="1212736" y="3789040"/>
            <a:ext cx="6748018" cy="576064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xfrm>
            <a:off x="1059628" y="260648"/>
            <a:ext cx="7024744" cy="1143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VY_12_INOVACE_11_ROZVOJ ČTENÁŘSKÝCH DOVEDNOSTÍ 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1432484" y="1772899"/>
            <a:ext cx="6279032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Naše tele</a:t>
            </a:r>
            <a:endParaRPr lang="cs-CZ" sz="5400" b="1" i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581128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6842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66588" y="568287"/>
            <a:ext cx="6279032" cy="92333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Naše tele</a:t>
            </a:r>
            <a:endParaRPr lang="cs-CZ" sz="5400" b="1" i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256" y="1798020"/>
            <a:ext cx="5664630" cy="4248472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-119556" y="4059653"/>
            <a:ext cx="581922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      Na-e k-</a:t>
            </a:r>
            <a:r>
              <a:rPr lang="cs-CZ" sz="2400" b="1" dirty="0" err="1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áva</a:t>
            </a:r>
            <a:r>
              <a:rPr lang="cs-CZ" sz="2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Janka má </a:t>
            </a:r>
            <a:r>
              <a:rPr lang="cs-CZ" sz="2400" b="1" dirty="0" err="1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telá</a:t>
            </a:r>
            <a:r>
              <a:rPr lang="cs-CZ" sz="2400" b="1" dirty="0" err="1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</a:t>
            </a:r>
            <a:r>
              <a:rPr lang="cs-CZ" sz="2400" b="1" dirty="0" err="1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</a:t>
            </a:r>
            <a:r>
              <a:rPr lang="cs-CZ" sz="2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</a:p>
          <a:p>
            <a:pPr algn="ctr"/>
            <a:r>
              <a:rPr lang="cs-CZ" sz="2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endParaRPr lang="cs-CZ" sz="2400" b="1" cap="none" spc="0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4489050"/>
            <a:ext cx="35351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Je m-</a:t>
            </a:r>
            <a:r>
              <a:rPr lang="cs-CZ" sz="2400" b="1" dirty="0" err="1" smtClean="0">
                <a:solidFill>
                  <a:srgbClr val="FFC000"/>
                </a:solidFill>
              </a:rPr>
              <a:t>lé</a:t>
            </a:r>
            <a:r>
              <a:rPr lang="cs-CZ" sz="2400" b="1" dirty="0" smtClean="0">
                <a:solidFill>
                  <a:srgbClr val="FFC000"/>
                </a:solidFill>
              </a:rPr>
              <a:t> a ho-</a:t>
            </a:r>
            <a:r>
              <a:rPr lang="cs-CZ" sz="2400" b="1" dirty="0" err="1" smtClean="0">
                <a:solidFill>
                  <a:srgbClr val="FFC000"/>
                </a:solidFill>
              </a:rPr>
              <a:t>né</a:t>
            </a:r>
            <a:r>
              <a:rPr lang="cs-CZ" sz="2400" b="1" dirty="0" smtClean="0">
                <a:solidFill>
                  <a:srgbClr val="FFC000"/>
                </a:solidFill>
              </a:rPr>
              <a:t>. Je to Míl-.</a:t>
            </a:r>
          </a:p>
          <a:p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27584" y="487223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Mí-a 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63688" y="4909145"/>
            <a:ext cx="691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C000"/>
                </a:solidFill>
              </a:rPr>
              <a:t>t</a:t>
            </a:r>
            <a:r>
              <a:rPr lang="cs-CZ" sz="2400" b="1" dirty="0" smtClean="0">
                <a:solidFill>
                  <a:srgbClr val="FFC000"/>
                </a:solidFill>
              </a:rPr>
              <a:t>a-é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481221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29660" y="4918432"/>
            <a:ext cx="26021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C000"/>
                </a:solidFill>
              </a:rPr>
              <a:t>rá</a:t>
            </a:r>
            <a:r>
              <a:rPr lang="cs-CZ" sz="2400" b="1" dirty="0" smtClean="0">
                <a:solidFill>
                  <a:srgbClr val="FFC000"/>
                </a:solidFill>
              </a:rPr>
              <a:t>- jde -en na t-</a:t>
            </a:r>
            <a:r>
              <a:rPr lang="cs-CZ" sz="2400" b="1" dirty="0" err="1" smtClean="0">
                <a:solidFill>
                  <a:srgbClr val="FFC000"/>
                </a:solidFill>
              </a:rPr>
              <a:t>ávu</a:t>
            </a:r>
            <a:endParaRPr lang="cs-CZ" sz="2400" b="1" dirty="0" smtClean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54331" y="2708920"/>
            <a:ext cx="274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32240" y="3721976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64648" y="2924944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21405" y="4558207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762958" y="345196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64648" y="2185703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582898" y="465313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27247" y="3906642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126258" y="483780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730535" y="270892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230389" y="3246521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28184" y="3364468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511566" y="251619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171142" y="4475151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730535" y="4275974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l</a:t>
            </a:r>
            <a:endParaRPr lang="cs-CZ"/>
          </a:p>
        </p:txBody>
      </p:sp>
      <p:pic>
        <p:nvPicPr>
          <p:cNvPr id="2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89994" y="6381328"/>
            <a:ext cx="8312984" cy="365125"/>
          </a:xfrm>
        </p:spPr>
        <p:txBody>
          <a:bodyPr>
            <a:noAutofit/>
          </a:bodyPr>
          <a:lstStyle/>
          <a:p>
            <a:r>
              <a:rPr lang="cs-CZ" sz="1000" dirty="0" smtClean="0">
                <a:solidFill>
                  <a:schemeClr val="tx1"/>
                </a:solidFill>
              </a:rPr>
              <a:t>Autorem materiálu a všech jeho částí, není-li uvedeno jinak, je Mgr. Marie Nováková, financováno z ESF a státního rozpočtu ČR.</a:t>
            </a:r>
            <a:endParaRPr lang="cs-CZ" sz="10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0500" y="203763"/>
            <a:ext cx="8013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VY_12_INOVACE_11_ROZVOJ ČTENÁŘSKÝCH DOVEDNOSTÍ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552113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154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76</TotalTime>
  <Words>101</Words>
  <Application>Microsoft Office PowerPoint</Application>
  <PresentationFormat>Předvádění na obrazovce (4:3)</PresentationFormat>
  <Paragraphs>28</Paragraphs>
  <Slides>2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Austin</vt:lpstr>
      <vt:lpstr>VY_12_INOVACE_11_ROZVOJ ČTENÁŘSKÝCH DOVEDNOSTÍ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13</cp:revision>
  <dcterms:created xsi:type="dcterms:W3CDTF">2011-03-15T12:46:41Z</dcterms:created>
  <dcterms:modified xsi:type="dcterms:W3CDTF">2011-05-02T07:24:30Z</dcterms:modified>
</cp:coreProperties>
</file>