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0T23:10:14.502" idx="1">
    <p:pos x="10" y="10"/>
    <p:text>Řešení: kocour, klaun, auto, kráva, pták, veverka,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D870C4-9B3A-4DFB-A73C-AB594F6464BE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03A68E-CD5F-4D95-8130-ED407EB98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566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03A68E-CD5F-4D95-8130-ED407EB98D9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35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678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484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178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651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49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21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26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833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412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717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092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93A7F-7B91-476C-9166-7C9D7F7E1FD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E9713-3E44-4FEF-A47C-2106480391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191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bm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bmp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31" y="4509120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330996"/>
            <a:ext cx="564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VY_12_INOVACE_14_ROZVOJ ČTENÁŘSKÝCH DOVEDNOSTÍ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81015" y="980728"/>
            <a:ext cx="7291385" cy="110799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Co je to ?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Zástupný symbol pro zápatí 35"/>
          <p:cNvSpPr>
            <a:spLocks noGrp="1"/>
          </p:cNvSpPr>
          <p:nvPr/>
        </p:nvSpPr>
        <p:spPr>
          <a:xfrm>
            <a:off x="1197991" y="3140968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7278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 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81015" y="980728"/>
            <a:ext cx="7291385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Co je to 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1015" y="2308230"/>
            <a:ext cx="2026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Loví myši.</a:t>
            </a:r>
          </a:p>
          <a:p>
            <a:r>
              <a:rPr lang="cs-CZ" dirty="0" smtClean="0"/>
              <a:t>Hraje  si.</a:t>
            </a:r>
          </a:p>
          <a:p>
            <a:r>
              <a:rPr lang="cs-CZ" dirty="0" smtClean="0"/>
              <a:t>Má sametovou srst.</a:t>
            </a:r>
          </a:p>
          <a:p>
            <a:r>
              <a:rPr lang="cs-CZ" dirty="0" smtClean="0"/>
              <a:t>Je to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667480"/>
              </p:ext>
            </p:extLst>
          </p:nvPr>
        </p:nvGraphicFramePr>
        <p:xfrm>
          <a:off x="1475656" y="3153531"/>
          <a:ext cx="254394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991"/>
                <a:gridCol w="423991"/>
                <a:gridCol w="423991"/>
                <a:gridCol w="423991"/>
                <a:gridCol w="423991"/>
                <a:gridCol w="423991"/>
              </a:tblGrid>
              <a:tr h="159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053165" y="3139227"/>
            <a:ext cx="98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2968434" y="2171279"/>
            <a:ext cx="821699" cy="10956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329153" y="2246530"/>
            <a:ext cx="20146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 barevné šaty.</a:t>
            </a:r>
          </a:p>
          <a:p>
            <a:r>
              <a:rPr lang="cs-CZ" dirty="0" smtClean="0"/>
              <a:t>Má veselou náladu.</a:t>
            </a:r>
          </a:p>
          <a:p>
            <a:r>
              <a:rPr lang="cs-CZ" dirty="0" smtClean="0"/>
              <a:t>Rozdává radost.</a:t>
            </a:r>
          </a:p>
          <a:p>
            <a:r>
              <a:rPr lang="cs-CZ" dirty="0" smtClean="0"/>
              <a:t>Je to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111524"/>
              </p:ext>
            </p:extLst>
          </p:nvPr>
        </p:nvGraphicFramePr>
        <p:xfrm>
          <a:off x="4932040" y="3139227"/>
          <a:ext cx="2529165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5833"/>
                <a:gridCol w="505833"/>
                <a:gridCol w="505833"/>
                <a:gridCol w="505833"/>
                <a:gridCol w="505833"/>
              </a:tblGrid>
              <a:tr h="375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488235" y="312992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413" y="2187200"/>
            <a:ext cx="1037387" cy="9603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81015" y="4005064"/>
            <a:ext cx="12517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 to.</a:t>
            </a:r>
          </a:p>
          <a:p>
            <a:r>
              <a:rPr lang="cs-CZ" dirty="0" smtClean="0"/>
              <a:t>Troubí to.</a:t>
            </a:r>
          </a:p>
          <a:p>
            <a:r>
              <a:rPr lang="cs-CZ" dirty="0" smtClean="0"/>
              <a:t>Vozí nás to.</a:t>
            </a:r>
          </a:p>
          <a:p>
            <a:r>
              <a:rPr lang="cs-CZ" dirty="0" smtClean="0"/>
              <a:t>Je to</a:t>
            </a:r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799090"/>
              </p:ext>
            </p:extLst>
          </p:nvPr>
        </p:nvGraphicFramePr>
        <p:xfrm>
          <a:off x="1516344" y="4831078"/>
          <a:ext cx="1968780" cy="374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195"/>
                <a:gridCol w="492195"/>
                <a:gridCol w="492195"/>
                <a:gridCol w="492195"/>
              </a:tblGrid>
              <a:tr h="3743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527297" y="483606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073" y="3961247"/>
            <a:ext cx="913848" cy="89021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4343007" y="3985561"/>
            <a:ext cx="13270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 to seno.</a:t>
            </a:r>
          </a:p>
          <a:p>
            <a:r>
              <a:rPr lang="cs-CZ" dirty="0" smtClean="0"/>
              <a:t>Pije vodu.</a:t>
            </a:r>
          </a:p>
          <a:p>
            <a:r>
              <a:rPr lang="cs-CZ" dirty="0" smtClean="0"/>
              <a:t>Dává mléko.</a:t>
            </a:r>
          </a:p>
          <a:p>
            <a:r>
              <a:rPr lang="cs-CZ" dirty="0" smtClean="0"/>
              <a:t>Je to </a:t>
            </a:r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2967293"/>
              </p:ext>
            </p:extLst>
          </p:nvPr>
        </p:nvGraphicFramePr>
        <p:xfrm>
          <a:off x="5181936" y="4836061"/>
          <a:ext cx="265726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453"/>
                <a:gridCol w="531453"/>
                <a:gridCol w="531453"/>
                <a:gridCol w="531453"/>
                <a:gridCol w="531453"/>
              </a:tblGrid>
              <a:tr h="154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7866535" y="485146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0569" y="4005064"/>
            <a:ext cx="663074" cy="856620"/>
          </a:xfrm>
          <a:prstGeom prst="rect">
            <a:avLst/>
          </a:prstGeom>
        </p:spPr>
      </p:pic>
      <p:sp>
        <p:nvSpPr>
          <p:cNvPr id="21" name="Zástupný symbol pro zápatí 15"/>
          <p:cNvSpPr>
            <a:spLocks noGrp="1"/>
          </p:cNvSpPr>
          <p:nvPr/>
        </p:nvSpPr>
        <p:spPr>
          <a:xfrm>
            <a:off x="3157124" y="608889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67266" y="330996"/>
            <a:ext cx="564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VY_12_INOVACE_14_ROZVOJ ČTENÁŘSKÝCH DOVEDNOSTÍ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76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835532"/>
            <a:ext cx="9853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Létá to.</a:t>
            </a:r>
          </a:p>
          <a:p>
            <a:r>
              <a:rPr lang="cs-CZ" dirty="0" smtClean="0"/>
              <a:t>Zpívá to.</a:t>
            </a:r>
          </a:p>
          <a:p>
            <a:r>
              <a:rPr lang="cs-CZ" dirty="0" smtClean="0"/>
              <a:t>Zobe to.</a:t>
            </a:r>
          </a:p>
          <a:p>
            <a:r>
              <a:rPr lang="cs-CZ" dirty="0" smtClean="0"/>
              <a:t>Je to 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257566"/>
              </p:ext>
            </p:extLst>
          </p:nvPr>
        </p:nvGraphicFramePr>
        <p:xfrm>
          <a:off x="1619672" y="2670101"/>
          <a:ext cx="252028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0070"/>
                <a:gridCol w="630070"/>
                <a:gridCol w="630070"/>
                <a:gridCol w="630070"/>
              </a:tblGrid>
              <a:tr h="3038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197498" y="265521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75069"/>
            <a:ext cx="937063" cy="98014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4048" y="265521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60420" y="1822887"/>
            <a:ext cx="19564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 rezavou srst.</a:t>
            </a:r>
          </a:p>
          <a:p>
            <a:r>
              <a:rPr lang="cs-CZ" dirty="0" smtClean="0"/>
              <a:t>Jí semínka ze šišek.</a:t>
            </a:r>
          </a:p>
          <a:p>
            <a:r>
              <a:rPr lang="cs-CZ" dirty="0" smtClean="0"/>
              <a:t>Má krásný ocásek.</a:t>
            </a:r>
          </a:p>
          <a:p>
            <a:r>
              <a:rPr lang="cs-CZ" dirty="0" smtClean="0"/>
              <a:t>Je to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382446"/>
              </p:ext>
            </p:extLst>
          </p:nvPr>
        </p:nvGraphicFramePr>
        <p:xfrm>
          <a:off x="5292080" y="2665243"/>
          <a:ext cx="312000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715"/>
                <a:gridCol w="445715"/>
                <a:gridCol w="445715"/>
                <a:gridCol w="445715"/>
                <a:gridCol w="445715"/>
                <a:gridCol w="445715"/>
                <a:gridCol w="445715"/>
              </a:tblGrid>
              <a:tr h="2318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564250" y="279629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644475"/>
            <a:ext cx="1027539" cy="101074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971600" y="3898241"/>
            <a:ext cx="22057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Najdeme ji v ZOO.</a:t>
            </a:r>
          </a:p>
          <a:p>
            <a:r>
              <a:rPr lang="cs-CZ" dirty="0" smtClean="0"/>
              <a:t>Skáče z liány na liánu.</a:t>
            </a:r>
          </a:p>
          <a:p>
            <a:r>
              <a:rPr lang="cs-CZ" dirty="0" smtClean="0"/>
              <a:t>Jí banány.</a:t>
            </a:r>
          </a:p>
          <a:p>
            <a:r>
              <a:rPr lang="cs-CZ" dirty="0" smtClean="0"/>
              <a:t>Je to 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181421"/>
              </p:ext>
            </p:extLst>
          </p:nvPr>
        </p:nvGraphicFramePr>
        <p:xfrm>
          <a:off x="1805236" y="4830341"/>
          <a:ext cx="283948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7897"/>
                <a:gridCol w="567897"/>
                <a:gridCol w="567897"/>
                <a:gridCol w="567897"/>
                <a:gridCol w="567897"/>
              </a:tblGrid>
              <a:tr h="1828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871" y="3501008"/>
            <a:ext cx="794304" cy="131421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666837" y="482851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8779" y="4158114"/>
            <a:ext cx="14110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Okusuje listy.</a:t>
            </a:r>
          </a:p>
          <a:p>
            <a:r>
              <a:rPr lang="cs-CZ" dirty="0" smtClean="0"/>
              <a:t>Je zelená.</a:t>
            </a:r>
          </a:p>
          <a:p>
            <a:r>
              <a:rPr lang="cs-CZ" dirty="0" smtClean="0"/>
              <a:t>Leze.</a:t>
            </a:r>
          </a:p>
          <a:p>
            <a:r>
              <a:rPr lang="cs-CZ" dirty="0" smtClean="0"/>
              <a:t>Je to </a:t>
            </a:r>
          </a:p>
          <a:p>
            <a:endParaRPr lang="cs-CZ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592365"/>
              </p:ext>
            </p:extLst>
          </p:nvPr>
        </p:nvGraphicFramePr>
        <p:xfrm>
          <a:off x="5188779" y="5452562"/>
          <a:ext cx="349665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7082"/>
                <a:gridCol w="437082"/>
                <a:gridCol w="437082"/>
                <a:gridCol w="437082"/>
                <a:gridCol w="437082"/>
                <a:gridCol w="437082"/>
                <a:gridCol w="437082"/>
                <a:gridCol w="437082"/>
              </a:tblGrid>
              <a:tr h="1828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8695787" y="5450776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896778"/>
            <a:ext cx="2280952" cy="457143"/>
          </a:xfrm>
          <a:prstGeom prst="rect">
            <a:avLst/>
          </a:prstGeom>
        </p:spPr>
      </p:pic>
      <p:sp>
        <p:nvSpPr>
          <p:cNvPr id="19" name="Zástupný symbol pro zápatí 15"/>
          <p:cNvSpPr>
            <a:spLocks noGrp="1"/>
          </p:cNvSpPr>
          <p:nvPr/>
        </p:nvSpPr>
        <p:spPr>
          <a:xfrm>
            <a:off x="2248137" y="616530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67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199</Words>
  <Application>Microsoft Office PowerPoint</Application>
  <PresentationFormat>Předvádění na obrazovce (4:3)</PresentationFormat>
  <Paragraphs>50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pc</dc:creator>
  <cp:lastModifiedBy>pc</cp:lastModifiedBy>
  <cp:revision>13</cp:revision>
  <dcterms:created xsi:type="dcterms:W3CDTF">2011-03-10T21:11:07Z</dcterms:created>
  <dcterms:modified xsi:type="dcterms:W3CDTF">2011-05-02T07:46:26Z</dcterms:modified>
</cp:coreProperties>
</file>