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6" r:id="rId2"/>
    <p:sldId id="257" r:id="rId3"/>
    <p:sldId id="282" r:id="rId4"/>
    <p:sldId id="299" r:id="rId5"/>
    <p:sldId id="304" r:id="rId6"/>
    <p:sldId id="305" r:id="rId7"/>
    <p:sldId id="306" r:id="rId8"/>
    <p:sldId id="307" r:id="rId9"/>
    <p:sldId id="308" r:id="rId10"/>
    <p:sldId id="303" r:id="rId11"/>
  </p:sldIdLst>
  <p:sldSz cx="9144000" cy="6858000" type="screen4x3"/>
  <p:notesSz cx="9144000" cy="6858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492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B90DBC-CFB7-433F-A009-0F4094E2A7EE}" type="datetimeFigureOut">
              <a:rPr lang="cs-CZ" smtClean="0"/>
              <a:t>11.12.2011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4CB620-371B-47F8-8538-840AB3B0D09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20027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FC87F7-5DB9-46F4-9F90-9532062C5956}" type="datetimeFigureOut">
              <a:rPr lang="cs-CZ" smtClean="0"/>
              <a:t>11.12.2011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C2159E-1EB5-4ED6-806E-C47718D687A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36019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0EB3D-FEB2-450B-851B-00E5913A1088}" type="datetimeFigureOut">
              <a:rPr lang="cs-CZ" smtClean="0"/>
              <a:t>11.12.2011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8F331-5FDA-4CE7-A22F-E4A7C5D3F96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81936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0EB3D-FEB2-450B-851B-00E5913A1088}" type="datetimeFigureOut">
              <a:rPr lang="cs-CZ" smtClean="0"/>
              <a:t>11.12.2011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8F331-5FDA-4CE7-A22F-E4A7C5D3F96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124607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0EB3D-FEB2-450B-851B-00E5913A1088}" type="datetimeFigureOut">
              <a:rPr lang="cs-CZ" smtClean="0"/>
              <a:t>11.12.2011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8F331-5FDA-4CE7-A22F-E4A7C5D3F96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233460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0EB3D-FEB2-450B-851B-00E5913A1088}" type="datetimeFigureOut">
              <a:rPr lang="cs-CZ" smtClean="0"/>
              <a:t>11.12.2011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8F331-5FDA-4CE7-A22F-E4A7C5D3F96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117285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0EB3D-FEB2-450B-851B-00E5913A1088}" type="datetimeFigureOut">
              <a:rPr lang="cs-CZ" smtClean="0"/>
              <a:t>11.12.2011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8F331-5FDA-4CE7-A22F-E4A7C5D3F96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96978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0EB3D-FEB2-450B-851B-00E5913A1088}" type="datetimeFigureOut">
              <a:rPr lang="cs-CZ" smtClean="0"/>
              <a:t>11.12.2011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8F331-5FDA-4CE7-A22F-E4A7C5D3F96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010184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0EB3D-FEB2-450B-851B-00E5913A1088}" type="datetimeFigureOut">
              <a:rPr lang="cs-CZ" smtClean="0"/>
              <a:t>11.12.2011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8F331-5FDA-4CE7-A22F-E4A7C5D3F96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035127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0EB3D-FEB2-450B-851B-00E5913A1088}" type="datetimeFigureOut">
              <a:rPr lang="cs-CZ" smtClean="0"/>
              <a:t>11.12.2011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8F331-5FDA-4CE7-A22F-E4A7C5D3F96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344754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0EB3D-FEB2-450B-851B-00E5913A1088}" type="datetimeFigureOut">
              <a:rPr lang="cs-CZ" smtClean="0"/>
              <a:t>11.12.2011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8F331-5FDA-4CE7-A22F-E4A7C5D3F96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609957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0EB3D-FEB2-450B-851B-00E5913A1088}" type="datetimeFigureOut">
              <a:rPr lang="cs-CZ" smtClean="0"/>
              <a:t>11.12.2011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8F331-5FDA-4CE7-A22F-E4A7C5D3F96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808171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0EB3D-FEB2-450B-851B-00E5913A1088}" type="datetimeFigureOut">
              <a:rPr lang="cs-CZ" smtClean="0"/>
              <a:t>11.12.2011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8F331-5FDA-4CE7-A22F-E4A7C5D3F96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059404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20EB3D-FEB2-450B-851B-00E5913A1088}" type="datetimeFigureOut">
              <a:rPr lang="cs-CZ" smtClean="0"/>
              <a:t>11.12.2011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48F331-5FDA-4CE7-A22F-E4A7C5D3F96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537442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POLOHOVÁ ENERGIE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cs-CZ" dirty="0" smtClean="0"/>
              <a:t>Mgr. Radek Vecheta</a:t>
            </a:r>
          </a:p>
          <a:p>
            <a:r>
              <a:rPr lang="cs-CZ" dirty="0" smtClean="0"/>
              <a:t>říjen 2011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114369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cs-CZ" dirty="0" smtClean="0"/>
              <a:t>Vypočítej: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symbol pro obsah 2"/>
              <p:cNvSpPr>
                <a:spLocks noGrp="1"/>
              </p:cNvSpPr>
              <p:nvPr>
                <p:ph idx="1"/>
              </p:nvPr>
            </p:nvSpPr>
            <p:spPr>
              <a:xfrm>
                <a:off x="467544" y="1052736"/>
                <a:ext cx="8229600" cy="5001419"/>
              </a:xfr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>
                <a:normAutofit fontScale="92500" lnSpcReduction="20000"/>
              </a:bodyPr>
              <a:lstStyle/>
              <a:p>
                <a:pPr marL="0" indent="0">
                  <a:buNone/>
                </a:pPr>
                <a:r>
                  <a:rPr lang="cs-CZ" dirty="0" smtClean="0"/>
                  <a:t>Jak a o kolik se změní polohová energie výtahu s nákladem o celkové hmotnosti 1,5 t při vyjetí do výšky 12 m?</a:t>
                </a:r>
              </a:p>
              <a:p>
                <a:pPr marL="0" indent="0">
                  <a:buNone/>
                </a:pPr>
                <a:r>
                  <a:rPr lang="cs-CZ" dirty="0" smtClean="0"/>
                  <a:t>m = 1,5 t = 1500 kg</a:t>
                </a:r>
              </a:p>
              <a:p>
                <a:pPr marL="0" indent="0">
                  <a:buNone/>
                </a:pPr>
                <a:r>
                  <a:rPr lang="cs-CZ" dirty="0" smtClean="0"/>
                  <a:t>h = 12 m</a:t>
                </a:r>
              </a:p>
              <a:p>
                <a:pPr marL="0" indent="0">
                  <a:buNone/>
                </a:pPr>
                <a:r>
                  <a:rPr lang="cs-CZ" u="sng" dirty="0" smtClean="0"/>
                  <a:t>E</a:t>
                </a:r>
                <a:r>
                  <a:rPr lang="cs-CZ" u="sng" baseline="-25000" dirty="0" smtClean="0"/>
                  <a:t>P</a:t>
                </a:r>
                <a:r>
                  <a:rPr lang="cs-CZ" u="sng" dirty="0" smtClean="0"/>
                  <a:t> = ? J      </a:t>
                </a:r>
              </a:p>
              <a:p>
                <a:pPr marL="0" indent="0">
                  <a:buNone/>
                </a:pPr>
                <a:r>
                  <a:rPr lang="cs-CZ" dirty="0" smtClean="0"/>
                  <a:t>				E</a:t>
                </a:r>
                <a:r>
                  <a:rPr lang="cs-CZ" baseline="-25000" dirty="0" smtClean="0"/>
                  <a:t>P</a:t>
                </a:r>
                <a:r>
                  <a:rPr lang="cs-CZ" dirty="0" smtClean="0"/>
                  <a:t> = m . g . h</a:t>
                </a:r>
              </a:p>
              <a:p>
                <a:pPr marL="0" indent="0">
                  <a:buNone/>
                </a:pPr>
                <a:r>
                  <a:rPr lang="cs-CZ" dirty="0"/>
                  <a:t>g = 10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>
                            <a:latin typeface="Cambria Math"/>
                          </a:rPr>
                        </m:ctrlPr>
                      </m:fPr>
                      <m:num>
                        <m:r>
                          <a:rPr lang="cs-CZ" i="1">
                            <a:latin typeface="Cambria Math"/>
                          </a:rPr>
                          <m:t>𝑁</m:t>
                        </m:r>
                      </m:num>
                      <m:den>
                        <m:r>
                          <a:rPr lang="cs-CZ" i="1">
                            <a:latin typeface="Cambria Math"/>
                          </a:rPr>
                          <m:t>𝑘𝑔</m:t>
                        </m:r>
                      </m:den>
                    </m:f>
                  </m:oMath>
                </a14:m>
                <a:r>
                  <a:rPr lang="cs-CZ" dirty="0"/>
                  <a:t>		</a:t>
                </a:r>
                <a:r>
                  <a:rPr lang="cs-CZ" dirty="0" smtClean="0"/>
                  <a:t>	E</a:t>
                </a:r>
                <a:r>
                  <a:rPr lang="cs-CZ" baseline="-25000" dirty="0" smtClean="0"/>
                  <a:t>P </a:t>
                </a:r>
                <a:r>
                  <a:rPr lang="cs-CZ" dirty="0" smtClean="0"/>
                  <a:t>= 1500 .	10 . 12</a:t>
                </a:r>
              </a:p>
              <a:p>
                <a:pPr marL="0" indent="0">
                  <a:buNone/>
                </a:pPr>
                <a:r>
                  <a:rPr lang="cs-CZ" dirty="0"/>
                  <a:t>	</a:t>
                </a:r>
                <a:r>
                  <a:rPr lang="cs-CZ" dirty="0" smtClean="0"/>
                  <a:t>			E</a:t>
                </a:r>
                <a:r>
                  <a:rPr lang="cs-CZ" baseline="-25000" dirty="0" smtClean="0"/>
                  <a:t>P </a:t>
                </a:r>
                <a:r>
                  <a:rPr lang="cs-CZ" dirty="0" smtClean="0"/>
                  <a:t>= 180 000 J = </a:t>
                </a:r>
                <a:r>
                  <a:rPr lang="cs-CZ" u="dbl" dirty="0" smtClean="0"/>
                  <a:t>180 </a:t>
                </a:r>
                <a:r>
                  <a:rPr lang="cs-CZ" u="dbl" dirty="0" err="1" smtClean="0"/>
                  <a:t>kJ</a:t>
                </a:r>
                <a:endParaRPr lang="cs-CZ" u="dbl" dirty="0" smtClean="0"/>
              </a:p>
              <a:p>
                <a:pPr marL="0" indent="0">
                  <a:buNone/>
                </a:pPr>
                <a:r>
                  <a:rPr lang="cs-CZ" dirty="0" smtClean="0"/>
                  <a:t>Polohová energie výtahu se zvětšila o 180 </a:t>
                </a:r>
                <a:r>
                  <a:rPr lang="cs-CZ" dirty="0" err="1" smtClean="0"/>
                  <a:t>kJ</a:t>
                </a:r>
                <a:r>
                  <a:rPr lang="cs-CZ" dirty="0" smtClean="0"/>
                  <a:t>.</a:t>
                </a:r>
              </a:p>
            </p:txBody>
          </p:sp>
        </mc:Choice>
        <mc:Fallback xmlns="">
          <p:sp>
            <p:nvSpPr>
              <p:cNvPr id="3" name="Zástupný symbol pro obsah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67544" y="1052736"/>
                <a:ext cx="8229600" cy="5001419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41350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Obsah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cs-CZ" dirty="0" smtClean="0"/>
              <a:t>Energie</a:t>
            </a:r>
          </a:p>
          <a:p>
            <a:r>
              <a:rPr lang="cs-CZ" dirty="0"/>
              <a:t>J</a:t>
            </a:r>
            <a:r>
              <a:rPr lang="cs-CZ" dirty="0" smtClean="0"/>
              <a:t>ednotky energie</a:t>
            </a:r>
          </a:p>
          <a:p>
            <a:r>
              <a:rPr lang="cs-CZ" dirty="0" smtClean="0"/>
              <a:t>Druhy energie</a:t>
            </a:r>
          </a:p>
          <a:p>
            <a:r>
              <a:rPr lang="cs-CZ" dirty="0" smtClean="0"/>
              <a:t>Zápis do sešitu</a:t>
            </a:r>
          </a:p>
          <a:p>
            <a:r>
              <a:rPr lang="cs-CZ" dirty="0" smtClean="0"/>
              <a:t>Polohová energie</a:t>
            </a:r>
          </a:p>
          <a:p>
            <a:r>
              <a:rPr lang="cs-CZ" dirty="0" smtClean="0"/>
              <a:t>Popiš změny energie</a:t>
            </a:r>
          </a:p>
          <a:p>
            <a:r>
              <a:rPr lang="cs-CZ" dirty="0" smtClean="0"/>
              <a:t>Zápis do sešitu</a:t>
            </a:r>
          </a:p>
          <a:p>
            <a:r>
              <a:rPr lang="cs-CZ" dirty="0" smtClean="0"/>
              <a:t>Vypočítej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293455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Polohová (potenciální) energie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symbol pro obsah 2"/>
              <p:cNvSpPr>
                <a:spLocks noGrp="1"/>
              </p:cNvSpPr>
              <p:nvPr>
                <p:ph idx="1"/>
              </p:nvPr>
            </p:nvSpPr>
            <p:spPr/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 marL="0" indent="0">
                  <a:buNone/>
                </a:pPr>
                <a:r>
                  <a:rPr lang="cs-CZ" dirty="0" smtClean="0"/>
                  <a:t>Polohová energie tělesa je </a:t>
                </a:r>
                <a:r>
                  <a:rPr lang="cs-CZ" b="1" dirty="0" smtClean="0"/>
                  <a:t>tím větší</a:t>
                </a:r>
                <a:r>
                  <a:rPr lang="cs-CZ" dirty="0" smtClean="0"/>
                  <a:t>, čím má těleso </a:t>
                </a:r>
                <a:r>
                  <a:rPr lang="cs-CZ" b="1" dirty="0" smtClean="0"/>
                  <a:t>větší výšku </a:t>
                </a:r>
                <a:r>
                  <a:rPr lang="cs-CZ" dirty="0" smtClean="0"/>
                  <a:t>nad Zemí.</a:t>
                </a:r>
              </a:p>
              <a:p>
                <a:pPr marL="0" indent="0">
                  <a:buNone/>
                </a:pPr>
                <a:r>
                  <a:rPr lang="cs-CZ" dirty="0"/>
                  <a:t>Polohová energie tělesa je </a:t>
                </a:r>
                <a:r>
                  <a:rPr lang="cs-CZ" b="1" dirty="0"/>
                  <a:t>tím větší</a:t>
                </a:r>
                <a:r>
                  <a:rPr lang="cs-CZ" dirty="0"/>
                  <a:t>, čím má těleso </a:t>
                </a:r>
                <a:r>
                  <a:rPr lang="cs-CZ" b="1" dirty="0"/>
                  <a:t>větší </a:t>
                </a:r>
                <a:r>
                  <a:rPr lang="cs-CZ" b="1" dirty="0" smtClean="0"/>
                  <a:t>hmotnost</a:t>
                </a:r>
                <a:r>
                  <a:rPr lang="cs-CZ" dirty="0" smtClean="0"/>
                  <a:t>.</a:t>
                </a:r>
              </a:p>
              <a:p>
                <a:pPr marL="0" indent="0">
                  <a:buNone/>
                </a:pPr>
                <a:r>
                  <a:rPr lang="cs-CZ" sz="4400" b="1" dirty="0" smtClean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		E</a:t>
                </a:r>
                <a:r>
                  <a:rPr lang="cs-CZ" sz="4400" b="1" baseline="-25000" dirty="0" smtClean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P </a:t>
                </a:r>
                <a:r>
                  <a:rPr lang="cs-CZ" sz="4400" b="1" dirty="0" smtClean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= m . g . h</a:t>
                </a:r>
              </a:p>
              <a:p>
                <a:pPr marL="0" indent="0">
                  <a:buNone/>
                </a:pPr>
                <a:r>
                  <a:rPr lang="cs-CZ" dirty="0" smtClean="0"/>
                  <a:t>	</a:t>
                </a:r>
              </a:p>
              <a:p>
                <a:pPr marL="0" indent="0">
                  <a:buNone/>
                </a:pPr>
                <a:r>
                  <a:rPr lang="cs-CZ" dirty="0"/>
                  <a:t>	</a:t>
                </a:r>
                <a:r>
                  <a:rPr lang="cs-CZ" dirty="0" smtClean="0"/>
                  <a:t>	g = 10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𝑁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𝑘𝑔</m:t>
                        </m:r>
                      </m:den>
                    </m:f>
                  </m:oMath>
                </a14:m>
                <a:r>
                  <a:rPr lang="cs-CZ" dirty="0" smtClean="0"/>
                  <a:t>	</a:t>
                </a:r>
                <a:endParaRPr lang="cs-CZ" dirty="0"/>
              </a:p>
            </p:txBody>
          </p:sp>
        </mc:Choice>
        <mc:Fallback xmlns="">
          <p:sp>
            <p:nvSpPr>
              <p:cNvPr id="3" name="Zástupný symbol pro obsah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Čárový popisek 1 3"/>
          <p:cNvSpPr/>
          <p:nvPr/>
        </p:nvSpPr>
        <p:spPr>
          <a:xfrm>
            <a:off x="5796136" y="3573016"/>
            <a:ext cx="2304256" cy="648072"/>
          </a:xfrm>
          <a:prstGeom prst="borderCallout1">
            <a:avLst>
              <a:gd name="adj1" fmla="val 48679"/>
              <a:gd name="adj2" fmla="val 85"/>
              <a:gd name="adj3" fmla="val 71882"/>
              <a:gd name="adj4" fmla="val -2570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000" b="1" dirty="0" smtClean="0">
                <a:solidFill>
                  <a:schemeClr val="tx1"/>
                </a:solidFill>
              </a:rPr>
              <a:t>výška nad Zemí</a:t>
            </a:r>
            <a:endParaRPr lang="cs-CZ" sz="2000" b="1" dirty="0">
              <a:solidFill>
                <a:schemeClr val="tx1"/>
              </a:solidFill>
            </a:endParaRPr>
          </a:p>
        </p:txBody>
      </p:sp>
      <p:sp>
        <p:nvSpPr>
          <p:cNvPr id="6" name="Čárový popisek 1 5"/>
          <p:cNvSpPr/>
          <p:nvPr/>
        </p:nvSpPr>
        <p:spPr>
          <a:xfrm>
            <a:off x="5228456" y="4949552"/>
            <a:ext cx="2304256" cy="648072"/>
          </a:xfrm>
          <a:prstGeom prst="borderCallout1">
            <a:avLst>
              <a:gd name="adj1" fmla="val 48679"/>
              <a:gd name="adj2" fmla="val 85"/>
              <a:gd name="adj3" fmla="val -58524"/>
              <a:gd name="adj4" fmla="val -37131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cs-CZ" sz="2000" b="1" dirty="0">
                <a:solidFill>
                  <a:schemeClr val="tx1"/>
                </a:solidFill>
              </a:rPr>
              <a:t>gravitační </a:t>
            </a:r>
            <a:r>
              <a:rPr lang="cs-CZ" sz="2000" b="1" dirty="0" smtClean="0">
                <a:solidFill>
                  <a:schemeClr val="tx1"/>
                </a:solidFill>
              </a:rPr>
              <a:t>zrychlení</a:t>
            </a:r>
            <a:endParaRPr lang="cs-CZ" sz="2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7659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cs-CZ" dirty="0" smtClean="0"/>
              <a:t>Porovnej polohovou energii: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052736"/>
            <a:ext cx="8229600" cy="5001419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         1				2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r>
              <a:rPr lang="cs-CZ" dirty="0" smtClean="0"/>
              <a:t>			3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 smtClean="0"/>
          </a:p>
        </p:txBody>
      </p:sp>
      <p:cxnSp>
        <p:nvCxnSpPr>
          <p:cNvPr id="5" name="Pravoúhlá spojnice 4"/>
          <p:cNvCxnSpPr/>
          <p:nvPr/>
        </p:nvCxnSpPr>
        <p:spPr>
          <a:xfrm>
            <a:off x="827584" y="2852936"/>
            <a:ext cx="3168352" cy="2808312"/>
          </a:xfrm>
          <a:prstGeom prst="bentConnector3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Ovál 5"/>
          <p:cNvSpPr/>
          <p:nvPr/>
        </p:nvSpPr>
        <p:spPr>
          <a:xfrm>
            <a:off x="2699792" y="4499636"/>
            <a:ext cx="1152128" cy="11521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Ovál 6"/>
          <p:cNvSpPr/>
          <p:nvPr/>
        </p:nvSpPr>
        <p:spPr>
          <a:xfrm>
            <a:off x="1043608" y="1691324"/>
            <a:ext cx="1152128" cy="11521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8" name="Pravoúhlá spojnice 7"/>
          <p:cNvCxnSpPr/>
          <p:nvPr/>
        </p:nvCxnSpPr>
        <p:spPr>
          <a:xfrm>
            <a:off x="4211960" y="2843452"/>
            <a:ext cx="4392488" cy="2808312"/>
          </a:xfrm>
          <a:prstGeom prst="bentConnector3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Ovál 9"/>
          <p:cNvSpPr/>
          <p:nvPr/>
        </p:nvSpPr>
        <p:spPr>
          <a:xfrm>
            <a:off x="4499992" y="1232756"/>
            <a:ext cx="1620180" cy="16201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20359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cs-CZ" dirty="0" smtClean="0"/>
              <a:t>Popiš změny polohové energie:</a:t>
            </a:r>
            <a:endParaRPr lang="cs-CZ" dirty="0"/>
          </a:p>
        </p:txBody>
      </p:sp>
      <p:pic>
        <p:nvPicPr>
          <p:cNvPr id="1026" name="Picture 2" descr="C:\Users\rvecheta\AppData\Local\Microsoft\Windows\Temporary Internet Files\Content.IE5\44N9YFVT\MP900431090[1]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988" y="1052513"/>
            <a:ext cx="7506250" cy="5002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4899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cs-CZ" dirty="0" smtClean="0"/>
              <a:t>Popiš změny polohové energie:</a:t>
            </a:r>
            <a:endParaRPr lang="cs-CZ" dirty="0"/>
          </a:p>
        </p:txBody>
      </p:sp>
      <p:cxnSp>
        <p:nvCxnSpPr>
          <p:cNvPr id="5" name="Přímá spojnice 4"/>
          <p:cNvCxnSpPr/>
          <p:nvPr/>
        </p:nvCxnSpPr>
        <p:spPr>
          <a:xfrm>
            <a:off x="755576" y="4437112"/>
            <a:ext cx="7488832" cy="0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Ovál 5"/>
          <p:cNvSpPr/>
          <p:nvPr/>
        </p:nvSpPr>
        <p:spPr>
          <a:xfrm>
            <a:off x="755576" y="2852936"/>
            <a:ext cx="1584176" cy="15841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Ovál 7"/>
          <p:cNvSpPr/>
          <p:nvPr/>
        </p:nvSpPr>
        <p:spPr>
          <a:xfrm>
            <a:off x="6372200" y="2852936"/>
            <a:ext cx="1584176" cy="1584176"/>
          </a:xfrm>
          <a:prstGeom prst="ellipse">
            <a:avLst/>
          </a:prstGeom>
          <a:solidFill>
            <a:schemeClr val="accent1">
              <a:alpha val="48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9" name="Přímá spojnice se šipkou 8"/>
          <p:cNvCxnSpPr/>
          <p:nvPr/>
        </p:nvCxnSpPr>
        <p:spPr>
          <a:xfrm>
            <a:off x="1547664" y="3645024"/>
            <a:ext cx="2088232" cy="0"/>
          </a:xfrm>
          <a:prstGeom prst="straightConnector1">
            <a:avLst/>
          </a:prstGeom>
          <a:ln w="889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71111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cs-CZ" dirty="0" smtClean="0"/>
              <a:t>Popiš změny polohové energie:</a:t>
            </a:r>
            <a:endParaRPr lang="cs-CZ" dirty="0"/>
          </a:p>
        </p:txBody>
      </p:sp>
      <p:cxnSp>
        <p:nvCxnSpPr>
          <p:cNvPr id="5" name="Přímá spojnice 4"/>
          <p:cNvCxnSpPr/>
          <p:nvPr/>
        </p:nvCxnSpPr>
        <p:spPr>
          <a:xfrm>
            <a:off x="991368" y="2213500"/>
            <a:ext cx="7272808" cy="4104456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Ovál 5"/>
          <p:cNvSpPr/>
          <p:nvPr/>
        </p:nvSpPr>
        <p:spPr>
          <a:xfrm>
            <a:off x="6876256" y="4265728"/>
            <a:ext cx="1584176" cy="15841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Ovál 7"/>
          <p:cNvSpPr/>
          <p:nvPr/>
        </p:nvSpPr>
        <p:spPr>
          <a:xfrm>
            <a:off x="1835696" y="1421412"/>
            <a:ext cx="1584176" cy="1584176"/>
          </a:xfrm>
          <a:prstGeom prst="ellipse">
            <a:avLst/>
          </a:prstGeom>
          <a:solidFill>
            <a:schemeClr val="accent1">
              <a:alpha val="48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9" name="Přímá spojnice se šipkou 8"/>
          <p:cNvCxnSpPr/>
          <p:nvPr/>
        </p:nvCxnSpPr>
        <p:spPr>
          <a:xfrm flipH="1" flipV="1">
            <a:off x="5796136" y="3861048"/>
            <a:ext cx="1872208" cy="1196769"/>
          </a:xfrm>
          <a:prstGeom prst="straightConnector1">
            <a:avLst/>
          </a:prstGeom>
          <a:ln w="889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70806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cs-CZ" dirty="0" smtClean="0"/>
              <a:t>Popiš změny polohové energie:</a:t>
            </a:r>
            <a:endParaRPr lang="cs-CZ" dirty="0"/>
          </a:p>
        </p:txBody>
      </p:sp>
      <p:pic>
        <p:nvPicPr>
          <p:cNvPr id="2052" name="Picture 4" descr="C:\Users\rvecheta\AppData\Local\Microsoft\Windows\Temporary Internet Files\Content.IE5\44N9YFVT\MP900422133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011" y="1101311"/>
            <a:ext cx="8064896" cy="5374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Přímá spojnice se šipkou 8"/>
          <p:cNvCxnSpPr/>
          <p:nvPr/>
        </p:nvCxnSpPr>
        <p:spPr>
          <a:xfrm flipH="1">
            <a:off x="5292082" y="3645024"/>
            <a:ext cx="2160238" cy="1872208"/>
          </a:xfrm>
          <a:prstGeom prst="straightConnector1">
            <a:avLst/>
          </a:prstGeom>
          <a:ln w="889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3334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cs-CZ" dirty="0" smtClean="0"/>
              <a:t>Zápis do sešitu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symbol pro obsah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124744"/>
                <a:ext cx="8229600" cy="5184576"/>
              </a:xfr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>
                <a:normAutofit fontScale="92500" lnSpcReduction="20000"/>
              </a:bodyPr>
              <a:lstStyle/>
              <a:p>
                <a:pPr marL="0" indent="0" algn="ctr">
                  <a:buNone/>
                </a:pPr>
                <a:r>
                  <a:rPr lang="cs-CZ" b="1" u="sng" dirty="0" smtClean="0"/>
                  <a:t>Polohová (potenciální) energie … E</a:t>
                </a:r>
                <a:r>
                  <a:rPr lang="cs-CZ" b="1" u="sng" baseline="-25000" dirty="0" smtClean="0"/>
                  <a:t>P</a:t>
                </a:r>
              </a:p>
              <a:p>
                <a:pPr marL="0" indent="0">
                  <a:buNone/>
                </a:pPr>
                <a:r>
                  <a:rPr lang="cs-CZ" dirty="0" smtClean="0"/>
                  <a:t>Polohová energie tělesa je </a:t>
                </a:r>
                <a:r>
                  <a:rPr lang="cs-CZ" b="1" dirty="0" smtClean="0"/>
                  <a:t>tím větší</a:t>
                </a:r>
                <a:r>
                  <a:rPr lang="cs-CZ" dirty="0" smtClean="0"/>
                  <a:t>, čím má těleso </a:t>
                </a:r>
                <a:r>
                  <a:rPr lang="cs-CZ" b="1" dirty="0" smtClean="0"/>
                  <a:t>větší výšku </a:t>
                </a:r>
                <a:r>
                  <a:rPr lang="cs-CZ" dirty="0" smtClean="0"/>
                  <a:t>nad Zemí.</a:t>
                </a:r>
              </a:p>
              <a:p>
                <a:pPr marL="0" indent="0">
                  <a:buNone/>
                </a:pPr>
                <a:r>
                  <a:rPr lang="cs-CZ" dirty="0"/>
                  <a:t>Polohová energie tělesa je </a:t>
                </a:r>
                <a:r>
                  <a:rPr lang="cs-CZ" b="1" dirty="0"/>
                  <a:t>tím větší</a:t>
                </a:r>
                <a:r>
                  <a:rPr lang="cs-CZ" dirty="0"/>
                  <a:t>, čím má těleso </a:t>
                </a:r>
                <a:r>
                  <a:rPr lang="cs-CZ" b="1" dirty="0"/>
                  <a:t>větší </a:t>
                </a:r>
                <a:r>
                  <a:rPr lang="cs-CZ" b="1" dirty="0" smtClean="0"/>
                  <a:t>hmotnost</a:t>
                </a:r>
                <a:r>
                  <a:rPr lang="cs-CZ" dirty="0" smtClean="0"/>
                  <a:t>.</a:t>
                </a:r>
              </a:p>
              <a:p>
                <a:pPr marL="0" indent="0">
                  <a:buNone/>
                </a:pPr>
                <a:r>
                  <a:rPr lang="cs-CZ" sz="4400" b="1" dirty="0" smtClean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		E</a:t>
                </a:r>
                <a:r>
                  <a:rPr lang="cs-CZ" sz="4400" b="1" baseline="-25000" dirty="0" smtClean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P </a:t>
                </a:r>
                <a:r>
                  <a:rPr lang="cs-CZ" sz="4400" b="1" dirty="0" smtClean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= m . g . h</a:t>
                </a:r>
              </a:p>
              <a:p>
                <a:pPr marL="0" indent="0">
                  <a:buNone/>
                </a:pPr>
                <a:r>
                  <a:rPr lang="cs-CZ" dirty="0" smtClean="0"/>
                  <a:t>	</a:t>
                </a:r>
              </a:p>
              <a:p>
                <a:pPr marL="0" indent="0">
                  <a:buNone/>
                </a:pPr>
                <a:r>
                  <a:rPr lang="cs-CZ" dirty="0"/>
                  <a:t>	</a:t>
                </a:r>
                <a:r>
                  <a:rPr lang="cs-CZ" dirty="0" smtClean="0"/>
                  <a:t>g = 10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𝑁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𝑘𝑔</m:t>
                        </m:r>
                      </m:den>
                    </m:f>
                  </m:oMath>
                </a14:m>
                <a:r>
                  <a:rPr lang="cs-CZ" dirty="0" smtClean="0"/>
                  <a:t>	</a:t>
                </a:r>
              </a:p>
              <a:p>
                <a:pPr marL="0" indent="0">
                  <a:buNone/>
                </a:pPr>
                <a:r>
                  <a:rPr lang="cs-CZ" b="1" dirty="0" smtClean="0"/>
                  <a:t>E</a:t>
                </a:r>
                <a:r>
                  <a:rPr lang="cs-CZ" b="1" baseline="-25000" dirty="0" smtClean="0"/>
                  <a:t>P </a:t>
                </a:r>
                <a:r>
                  <a:rPr lang="cs-CZ" b="1" dirty="0" smtClean="0"/>
                  <a:t> </a:t>
                </a:r>
                <a:r>
                  <a:rPr lang="cs-CZ" dirty="0" smtClean="0"/>
                  <a:t>je stejně velká, jako práce, kterou vykonáme při zvednutí tělesa do stejné výšky.</a:t>
                </a:r>
                <a:endParaRPr lang="cs-CZ" dirty="0"/>
              </a:p>
            </p:txBody>
          </p:sp>
        </mc:Choice>
        <mc:Fallback xmlns="">
          <p:sp>
            <p:nvSpPr>
              <p:cNvPr id="3" name="Zástupný symbol pro obsah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124744"/>
                <a:ext cx="8229600" cy="5184576"/>
              </a:xfrm>
              <a:blipFill rotWithShape="1">
                <a:blip r:embed="rId2"/>
                <a:stretch>
                  <a:fillRect l="-1551" t="-2810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Čárový popisek 1 3"/>
          <p:cNvSpPr/>
          <p:nvPr/>
        </p:nvSpPr>
        <p:spPr>
          <a:xfrm>
            <a:off x="5670245" y="3429000"/>
            <a:ext cx="2304256" cy="648072"/>
          </a:xfrm>
          <a:prstGeom prst="borderCallout1">
            <a:avLst>
              <a:gd name="adj1" fmla="val 48679"/>
              <a:gd name="adj2" fmla="val 85"/>
              <a:gd name="adj3" fmla="val 71882"/>
              <a:gd name="adj4" fmla="val -2570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000" b="1" dirty="0" smtClean="0">
                <a:solidFill>
                  <a:schemeClr val="tx1"/>
                </a:solidFill>
              </a:rPr>
              <a:t>výška nad Zemí</a:t>
            </a:r>
            <a:endParaRPr lang="cs-CZ" sz="2000" b="1" dirty="0">
              <a:solidFill>
                <a:schemeClr val="tx1"/>
              </a:solidFill>
            </a:endParaRPr>
          </a:p>
        </p:txBody>
      </p:sp>
      <p:sp>
        <p:nvSpPr>
          <p:cNvPr id="6" name="Čárový popisek 1 5"/>
          <p:cNvSpPr/>
          <p:nvPr/>
        </p:nvSpPr>
        <p:spPr>
          <a:xfrm>
            <a:off x="4475216" y="4262764"/>
            <a:ext cx="2304256" cy="648072"/>
          </a:xfrm>
          <a:prstGeom prst="borderCallout1">
            <a:avLst>
              <a:gd name="adj1" fmla="val 48679"/>
              <a:gd name="adj2" fmla="val 85"/>
              <a:gd name="adj3" fmla="val -58524"/>
              <a:gd name="adj4" fmla="val -3713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cs-CZ" sz="2000" b="1" dirty="0">
                <a:solidFill>
                  <a:schemeClr val="tx1"/>
                </a:solidFill>
              </a:rPr>
              <a:t>gravitační </a:t>
            </a:r>
            <a:r>
              <a:rPr lang="cs-CZ" sz="2000" b="1" dirty="0" smtClean="0">
                <a:solidFill>
                  <a:schemeClr val="tx1"/>
                </a:solidFill>
              </a:rPr>
              <a:t>zrychlení</a:t>
            </a:r>
            <a:endParaRPr lang="cs-CZ" sz="2000" b="1" dirty="0">
              <a:solidFill>
                <a:schemeClr val="tx1"/>
              </a:solidFill>
            </a:endParaRPr>
          </a:p>
        </p:txBody>
      </p:sp>
      <p:cxnSp>
        <p:nvCxnSpPr>
          <p:cNvPr id="7" name="Přímá spojnice 6"/>
          <p:cNvCxnSpPr/>
          <p:nvPr/>
        </p:nvCxnSpPr>
        <p:spPr>
          <a:xfrm>
            <a:off x="4870292" y="3774083"/>
            <a:ext cx="66619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Přímá spojnice 8"/>
          <p:cNvCxnSpPr>
            <a:endCxn id="6" idx="2"/>
          </p:cNvCxnSpPr>
          <p:nvPr/>
        </p:nvCxnSpPr>
        <p:spPr>
          <a:xfrm>
            <a:off x="4169059" y="4118748"/>
            <a:ext cx="306157" cy="4680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19510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1757</TotalTime>
  <Words>173</Words>
  <Application>Microsoft Office PowerPoint</Application>
  <PresentationFormat>Předvádění na obrazovce (4:3)</PresentationFormat>
  <Paragraphs>51</Paragraphs>
  <Slides>10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11" baseType="lpstr">
      <vt:lpstr>Motiv systému Office</vt:lpstr>
      <vt:lpstr>POLOHOVÁ ENERGIE</vt:lpstr>
      <vt:lpstr>Obsah</vt:lpstr>
      <vt:lpstr>Polohová (potenciální) energie</vt:lpstr>
      <vt:lpstr>Porovnej polohovou energii:</vt:lpstr>
      <vt:lpstr>Popiš změny polohové energie:</vt:lpstr>
      <vt:lpstr>Popiš změny polohové energie:</vt:lpstr>
      <vt:lpstr>Popiš změny polohové energie:</vt:lpstr>
      <vt:lpstr>Popiš změny polohové energie:</vt:lpstr>
      <vt:lpstr>Zápis do sešitu</vt:lpstr>
      <vt:lpstr>Vypočítej: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PRÁCE, VÝKON, ENERGIE</dc:title>
  <dc:creator>Radek Vecheta | ZŠ Měšťanská</dc:creator>
  <cp:lastModifiedBy>Radek Vecheta | ZŠ Měšťanská</cp:lastModifiedBy>
  <cp:revision>69</cp:revision>
  <cp:lastPrinted>2011-11-21T07:28:41Z</cp:lastPrinted>
  <dcterms:created xsi:type="dcterms:W3CDTF">2011-11-19T16:06:41Z</dcterms:created>
  <dcterms:modified xsi:type="dcterms:W3CDTF">2011-12-11T18:28:21Z</dcterms:modified>
</cp:coreProperties>
</file>