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68" r:id="rId3"/>
    <p:sldId id="256" r:id="rId4"/>
    <p:sldId id="263" r:id="rId5"/>
    <p:sldId id="264" r:id="rId6"/>
    <p:sldId id="258" r:id="rId7"/>
    <p:sldId id="259" r:id="rId8"/>
    <p:sldId id="265" r:id="rId9"/>
    <p:sldId id="260" r:id="rId10"/>
    <p:sldId id="266" r:id="rId11"/>
    <p:sldId id="261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C06F14-67A3-4D82-BA8E-BFFA9F6B9371}" type="doc">
      <dgm:prSet loTypeId="urn:microsoft.com/office/officeart/2005/8/layout/funnel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6350D0-52F6-41FC-95FC-E353DB012BAA}">
      <dgm:prSet phldrT="[Text]"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600" dirty="0" smtClean="0"/>
            <a:t>vdechnutím</a:t>
          </a:r>
          <a:endParaRPr lang="cs-CZ" sz="1600" dirty="0"/>
        </a:p>
      </dgm:t>
    </dgm:pt>
    <dgm:pt modelId="{DAAC5C34-987E-4920-BD13-72189DEB0B12}" type="parTrans" cxnId="{E32F9809-718D-42C0-99CE-5326EAA9F623}">
      <dgm:prSet/>
      <dgm:spPr/>
      <dgm:t>
        <a:bodyPr/>
        <a:lstStyle/>
        <a:p>
          <a:endParaRPr lang="cs-CZ"/>
        </a:p>
      </dgm:t>
    </dgm:pt>
    <dgm:pt modelId="{072EB95B-6109-4F78-A619-FF79CAED35E1}" type="sibTrans" cxnId="{E32F9809-718D-42C0-99CE-5326EAA9F623}">
      <dgm:prSet/>
      <dgm:spPr/>
      <dgm:t>
        <a:bodyPr/>
        <a:lstStyle/>
        <a:p>
          <a:endParaRPr lang="cs-CZ"/>
        </a:p>
      </dgm:t>
    </dgm:pt>
    <dgm:pt modelId="{52F8F8DA-8CB2-4576-AF31-B0857ABDA954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800" dirty="0" smtClean="0"/>
            <a:t>spolknutím</a:t>
          </a:r>
          <a:endParaRPr lang="cs-CZ" sz="1800" dirty="0"/>
        </a:p>
      </dgm:t>
    </dgm:pt>
    <dgm:pt modelId="{7ACAA54A-2BD4-481F-994D-24ADEB7AB8A6}" type="parTrans" cxnId="{7E6F9140-48E3-4124-A3BD-F3078EB02E02}">
      <dgm:prSet/>
      <dgm:spPr/>
      <dgm:t>
        <a:bodyPr/>
        <a:lstStyle/>
        <a:p>
          <a:endParaRPr lang="cs-CZ"/>
        </a:p>
      </dgm:t>
    </dgm:pt>
    <dgm:pt modelId="{9398501C-83D6-4026-B97E-045A172582BB}" type="sibTrans" cxnId="{7E6F9140-48E3-4124-A3BD-F3078EB02E02}">
      <dgm:prSet/>
      <dgm:spPr/>
      <dgm:t>
        <a:bodyPr/>
        <a:lstStyle/>
        <a:p>
          <a:endParaRPr lang="cs-CZ"/>
        </a:p>
      </dgm:t>
    </dgm:pt>
    <dgm:pt modelId="{192485D2-DB2E-43E4-B003-735C5D2E4811}">
      <dgm:prSet phldrT="[Text]" custT="1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600" dirty="0" smtClean="0"/>
            <a:t>vstřebáním přes kůži</a:t>
          </a:r>
          <a:endParaRPr lang="cs-CZ" sz="1600" dirty="0"/>
        </a:p>
      </dgm:t>
    </dgm:pt>
    <dgm:pt modelId="{7EFA8DDE-664C-4A4B-939F-FC18BA89D54E}" type="parTrans" cxnId="{7D8515AC-A495-442C-A9AC-60882CE31109}">
      <dgm:prSet/>
      <dgm:spPr/>
      <dgm:t>
        <a:bodyPr/>
        <a:lstStyle/>
        <a:p>
          <a:endParaRPr lang="cs-CZ"/>
        </a:p>
      </dgm:t>
    </dgm:pt>
    <dgm:pt modelId="{3A4B5972-3D94-4D57-BFDE-257D8DF5D89F}" type="sibTrans" cxnId="{7D8515AC-A495-442C-A9AC-60882CE31109}">
      <dgm:prSet/>
      <dgm:spPr/>
      <dgm:t>
        <a:bodyPr/>
        <a:lstStyle/>
        <a:p>
          <a:endParaRPr lang="cs-CZ"/>
        </a:p>
      </dgm:t>
    </dgm:pt>
    <dgm:pt modelId="{84C0C480-9B0A-42AE-8FF3-53F6C1695179}">
      <dgm:prSet phldrT="[Text]"/>
      <dgm:spPr/>
      <dgm:t>
        <a:bodyPr/>
        <a:lstStyle/>
        <a:p>
          <a:endParaRPr lang="cs-CZ" dirty="0"/>
        </a:p>
      </dgm:t>
    </dgm:pt>
    <dgm:pt modelId="{5913D00F-FD1F-4AAA-A4E9-2A4B422DFC76}" type="sibTrans" cxnId="{72DA38EC-FE3A-417E-B036-AAD766F47649}">
      <dgm:prSet/>
      <dgm:spPr/>
      <dgm:t>
        <a:bodyPr/>
        <a:lstStyle/>
        <a:p>
          <a:endParaRPr lang="cs-CZ"/>
        </a:p>
      </dgm:t>
    </dgm:pt>
    <dgm:pt modelId="{A3872E86-4679-4E44-B15C-C4F24604FDEF}" type="parTrans" cxnId="{72DA38EC-FE3A-417E-B036-AAD766F47649}">
      <dgm:prSet/>
      <dgm:spPr/>
      <dgm:t>
        <a:bodyPr/>
        <a:lstStyle/>
        <a:p>
          <a:endParaRPr lang="cs-CZ"/>
        </a:p>
      </dgm:t>
    </dgm:pt>
    <dgm:pt modelId="{C166E428-12E0-4AFE-A176-FBB86BF5703D}" type="pres">
      <dgm:prSet presAssocID="{E7C06F14-67A3-4D82-BA8E-BFFA9F6B9371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B44E3A-B12E-431B-A2EE-39CE7FBC824A}" type="pres">
      <dgm:prSet presAssocID="{E7C06F14-67A3-4D82-BA8E-BFFA9F6B9371}" presName="ellipse" presStyleLbl="trBgShp" presStyleIdx="0" presStyleCnt="1"/>
      <dgm:spPr/>
    </dgm:pt>
    <dgm:pt modelId="{630BEAE4-9D3F-48A0-93E1-E5D18F8F0AD6}" type="pres">
      <dgm:prSet presAssocID="{E7C06F14-67A3-4D82-BA8E-BFFA9F6B9371}" presName="arrow1" presStyleLbl="fgShp" presStyleIdx="0" presStyleCnt="1"/>
      <dgm:spPr/>
    </dgm:pt>
    <dgm:pt modelId="{23A146A5-03CA-45FD-9B7F-BECE63B27098}" type="pres">
      <dgm:prSet presAssocID="{E7C06F14-67A3-4D82-BA8E-BFFA9F6B9371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8DA48-7FD2-4D38-96A8-BA31DD88827C}" type="pres">
      <dgm:prSet presAssocID="{52F8F8DA-8CB2-4576-AF31-B0857ABDA954}" presName="item1" presStyleLbl="node1" presStyleIdx="0" presStyleCnt="3" custScaleX="226644" custScaleY="186760" custLinFactNeighborX="11568" custLinFactNeighborY="541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6321B7-A3A7-4B8D-A858-11C8E00D36A6}" type="pres">
      <dgm:prSet presAssocID="{192485D2-DB2E-43E4-B003-735C5D2E4811}" presName="item2" presStyleLbl="node1" presStyleIdx="1" presStyleCnt="3" custScaleX="228308" custScaleY="177676" custLinFactNeighborX="-48652" custLinFactNeighborY="-786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41F514-3428-4030-81F8-39C2D5884375}" type="pres">
      <dgm:prSet presAssocID="{84C0C480-9B0A-42AE-8FF3-53F6C1695179}" presName="item3" presStyleLbl="node1" presStyleIdx="2" presStyleCnt="3" custScaleX="218354" custScaleY="180630" custLinFactX="21109" custLinFactNeighborX="100000" custLinFactNeighborY="-442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28B9DD-BE5D-45FE-AF1F-0267F4DDA037}" type="pres">
      <dgm:prSet presAssocID="{E7C06F14-67A3-4D82-BA8E-BFFA9F6B9371}" presName="funnel" presStyleLbl="trAlignAcc1" presStyleIdx="0" presStyleCnt="1" custScaleX="198911" custScaleY="142857" custLinFactNeighborX="4750" custLinFactNeighborY="9821"/>
      <dgm:spPr/>
    </dgm:pt>
  </dgm:ptLst>
  <dgm:cxnLst>
    <dgm:cxn modelId="{72DA38EC-FE3A-417E-B036-AAD766F47649}" srcId="{E7C06F14-67A3-4D82-BA8E-BFFA9F6B9371}" destId="{84C0C480-9B0A-42AE-8FF3-53F6C1695179}" srcOrd="3" destOrd="0" parTransId="{A3872E86-4679-4E44-B15C-C4F24604FDEF}" sibTransId="{5913D00F-FD1F-4AAA-A4E9-2A4B422DFC76}"/>
    <dgm:cxn modelId="{E32F9809-718D-42C0-99CE-5326EAA9F623}" srcId="{E7C06F14-67A3-4D82-BA8E-BFFA9F6B9371}" destId="{F86350D0-52F6-41FC-95FC-E353DB012BAA}" srcOrd="0" destOrd="0" parTransId="{DAAC5C34-987E-4920-BD13-72189DEB0B12}" sibTransId="{072EB95B-6109-4F78-A619-FF79CAED35E1}"/>
    <dgm:cxn modelId="{7D8515AC-A495-442C-A9AC-60882CE31109}" srcId="{E7C06F14-67A3-4D82-BA8E-BFFA9F6B9371}" destId="{192485D2-DB2E-43E4-B003-735C5D2E4811}" srcOrd="2" destOrd="0" parTransId="{7EFA8DDE-664C-4A4B-939F-FC18BA89D54E}" sibTransId="{3A4B5972-3D94-4D57-BFDE-257D8DF5D89F}"/>
    <dgm:cxn modelId="{3B24FCE6-650C-467A-A411-EF3EC9FDA7CC}" type="presOf" srcId="{192485D2-DB2E-43E4-B003-735C5D2E4811}" destId="{E788DA48-7FD2-4D38-96A8-BA31DD88827C}" srcOrd="0" destOrd="0" presId="urn:microsoft.com/office/officeart/2005/8/layout/funnel1"/>
    <dgm:cxn modelId="{8386B4F8-7FF1-4E5A-AAD6-9C94C14ED3DB}" type="presOf" srcId="{E7C06F14-67A3-4D82-BA8E-BFFA9F6B9371}" destId="{C166E428-12E0-4AFE-A176-FBB86BF5703D}" srcOrd="0" destOrd="0" presId="urn:microsoft.com/office/officeart/2005/8/layout/funnel1"/>
    <dgm:cxn modelId="{784312B1-F261-41C9-9931-39C3B7AB7017}" type="presOf" srcId="{52F8F8DA-8CB2-4576-AF31-B0857ABDA954}" destId="{A46321B7-A3A7-4B8D-A858-11C8E00D36A6}" srcOrd="0" destOrd="0" presId="urn:microsoft.com/office/officeart/2005/8/layout/funnel1"/>
    <dgm:cxn modelId="{91030C99-5C90-44F8-BB43-592A55805BF2}" type="presOf" srcId="{F86350D0-52F6-41FC-95FC-E353DB012BAA}" destId="{7241F514-3428-4030-81F8-39C2D5884375}" srcOrd="0" destOrd="0" presId="urn:microsoft.com/office/officeart/2005/8/layout/funnel1"/>
    <dgm:cxn modelId="{7E6F9140-48E3-4124-A3BD-F3078EB02E02}" srcId="{E7C06F14-67A3-4D82-BA8E-BFFA9F6B9371}" destId="{52F8F8DA-8CB2-4576-AF31-B0857ABDA954}" srcOrd="1" destOrd="0" parTransId="{7ACAA54A-2BD4-481F-994D-24ADEB7AB8A6}" sibTransId="{9398501C-83D6-4026-B97E-045A172582BB}"/>
    <dgm:cxn modelId="{5D88D0F1-5F74-464E-B1A3-B759C68443EA}" type="presOf" srcId="{84C0C480-9B0A-42AE-8FF3-53F6C1695179}" destId="{23A146A5-03CA-45FD-9B7F-BECE63B27098}" srcOrd="0" destOrd="0" presId="urn:microsoft.com/office/officeart/2005/8/layout/funnel1"/>
    <dgm:cxn modelId="{1ACACF73-755E-49C1-91BC-633801AAEE16}" type="presParOf" srcId="{C166E428-12E0-4AFE-A176-FBB86BF5703D}" destId="{31B44E3A-B12E-431B-A2EE-39CE7FBC824A}" srcOrd="0" destOrd="0" presId="urn:microsoft.com/office/officeart/2005/8/layout/funnel1"/>
    <dgm:cxn modelId="{E4FED524-79CE-4DC8-A692-BEEC2C45500F}" type="presParOf" srcId="{C166E428-12E0-4AFE-A176-FBB86BF5703D}" destId="{630BEAE4-9D3F-48A0-93E1-E5D18F8F0AD6}" srcOrd="1" destOrd="0" presId="urn:microsoft.com/office/officeart/2005/8/layout/funnel1"/>
    <dgm:cxn modelId="{897532DC-6300-49F6-97C1-4E6C90204C7F}" type="presParOf" srcId="{C166E428-12E0-4AFE-A176-FBB86BF5703D}" destId="{23A146A5-03CA-45FD-9B7F-BECE63B27098}" srcOrd="2" destOrd="0" presId="urn:microsoft.com/office/officeart/2005/8/layout/funnel1"/>
    <dgm:cxn modelId="{7483BB2D-65C5-4B3C-AD23-B1D16267D108}" type="presParOf" srcId="{C166E428-12E0-4AFE-A176-FBB86BF5703D}" destId="{E788DA48-7FD2-4D38-96A8-BA31DD88827C}" srcOrd="3" destOrd="0" presId="urn:microsoft.com/office/officeart/2005/8/layout/funnel1"/>
    <dgm:cxn modelId="{B6DAD562-0553-468D-B848-E360979C75B4}" type="presParOf" srcId="{C166E428-12E0-4AFE-A176-FBB86BF5703D}" destId="{A46321B7-A3A7-4B8D-A858-11C8E00D36A6}" srcOrd="4" destOrd="0" presId="urn:microsoft.com/office/officeart/2005/8/layout/funnel1"/>
    <dgm:cxn modelId="{4D4D26F2-7808-4673-9565-78FD72D065AD}" type="presParOf" srcId="{C166E428-12E0-4AFE-A176-FBB86BF5703D}" destId="{7241F514-3428-4030-81F8-39C2D5884375}" srcOrd="5" destOrd="0" presId="urn:microsoft.com/office/officeart/2005/8/layout/funnel1"/>
    <dgm:cxn modelId="{BA60FAA6-F258-48A0-B866-0C7C25E91890}" type="presParOf" srcId="{C166E428-12E0-4AFE-A176-FBB86BF5703D}" destId="{5928B9DD-BE5D-45FE-AF1F-0267F4DDA037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B44E3A-B12E-431B-A2EE-39CE7FBC824A}">
      <dsp:nvSpPr>
        <dsp:cNvPr id="0" name=""/>
        <dsp:cNvSpPr/>
      </dsp:nvSpPr>
      <dsp:spPr>
        <a:xfrm>
          <a:off x="1876891" y="334860"/>
          <a:ext cx="2334977" cy="81090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0BEAE4-9D3F-48A0-93E1-E5D18F8F0AD6}">
      <dsp:nvSpPr>
        <dsp:cNvPr id="0" name=""/>
        <dsp:cNvSpPr/>
      </dsp:nvSpPr>
      <dsp:spPr>
        <a:xfrm>
          <a:off x="2821742" y="2320496"/>
          <a:ext cx="452515" cy="289609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A146A5-03CA-45FD-9B7F-BECE63B27098}">
      <dsp:nvSpPr>
        <dsp:cNvPr id="0" name=""/>
        <dsp:cNvSpPr/>
      </dsp:nvSpPr>
      <dsp:spPr>
        <a:xfrm>
          <a:off x="1961964" y="2552183"/>
          <a:ext cx="2172072" cy="543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1961964" y="2552183"/>
        <a:ext cx="2172072" cy="543018"/>
      </dsp:txXfrm>
    </dsp:sp>
    <dsp:sp modelId="{E788DA48-7FD2-4D38-96A8-BA31DD88827C}">
      <dsp:nvSpPr>
        <dsp:cNvPr id="0" name=""/>
        <dsp:cNvSpPr/>
      </dsp:nvSpPr>
      <dsp:spPr>
        <a:xfrm>
          <a:off x="2304259" y="1296144"/>
          <a:ext cx="1846076" cy="1521210"/>
        </a:xfrm>
        <a:prstGeom prst="ellipse">
          <a:avLst/>
        </a:prstGeom>
        <a:blipFill>
          <a:blip xmlns:r="http://schemas.openxmlformats.org/officeDocument/2006/relationships" r:embed="rId1">
            <a:duotone>
              <a:schemeClr val="accent4">
                <a:shade val="63000"/>
                <a:tint val="82000"/>
              </a:schemeClr>
              <a:schemeClr val="accent4">
                <a:tint val="10000"/>
                <a:satMod val="400000"/>
              </a:schemeClr>
            </a:duotone>
          </a:blip>
          <a:tile tx="0" ty="0" sx="40000" sy="40000" flip="none" algn="tl"/>
        </a:blipFill>
        <a:ln w="12700" cap="flat" cmpd="sng" algn="ctr">
          <a:solidFill>
            <a:schemeClr val="accent4"/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vstřebáním přes kůži</a:t>
          </a:r>
          <a:endParaRPr lang="cs-CZ" sz="1600" kern="1200" dirty="0"/>
        </a:p>
      </dsp:txBody>
      <dsp:txXfrm>
        <a:off x="2574611" y="1518920"/>
        <a:ext cx="1305372" cy="1075658"/>
      </dsp:txXfrm>
    </dsp:sp>
    <dsp:sp modelId="{A46321B7-A3A7-4B8D-A858-11C8E00D36A6}">
      <dsp:nvSpPr>
        <dsp:cNvPr id="0" name=""/>
        <dsp:cNvSpPr/>
      </dsp:nvSpPr>
      <dsp:spPr>
        <a:xfrm>
          <a:off x="1224134" y="0"/>
          <a:ext cx="1859630" cy="1447218"/>
        </a:xfrm>
        <a:prstGeom prst="ellipse">
          <a:avLst/>
        </a:prstGeom>
        <a:blipFill>
          <a:blip xmlns:r="http://schemas.openxmlformats.org/officeDocument/2006/relationships" r:embed="rId1">
            <a:duotone>
              <a:schemeClr val="accent1">
                <a:shade val="63000"/>
                <a:tint val="82000"/>
              </a:schemeClr>
              <a:schemeClr val="accent1">
                <a:tint val="10000"/>
                <a:satMod val="400000"/>
              </a:schemeClr>
            </a:duotone>
          </a:blip>
          <a:tile tx="0" ty="0" sx="40000" sy="40000" flip="none" algn="tl"/>
        </a:blipFill>
        <a:ln w="12700" cap="flat" cmpd="sng" algn="ctr">
          <a:solidFill>
            <a:schemeClr val="accent1"/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spolknutím</a:t>
          </a:r>
          <a:endParaRPr lang="cs-CZ" sz="1800" kern="1200" dirty="0"/>
        </a:p>
      </dsp:txBody>
      <dsp:txXfrm>
        <a:off x="1496471" y="211940"/>
        <a:ext cx="1314956" cy="1023338"/>
      </dsp:txXfrm>
    </dsp:sp>
    <dsp:sp modelId="{7241F514-3428-4030-81F8-39C2D5884375}">
      <dsp:nvSpPr>
        <dsp:cNvPr id="0" name=""/>
        <dsp:cNvSpPr/>
      </dsp:nvSpPr>
      <dsp:spPr>
        <a:xfrm>
          <a:off x="3480050" y="0"/>
          <a:ext cx="1778552" cy="1471280"/>
        </a:xfrm>
        <a:prstGeom prst="ellipse">
          <a:avLst/>
        </a:prstGeom>
        <a:blipFill>
          <a:blip xmlns:r="http://schemas.openxmlformats.org/officeDocument/2006/relationships" r:embed="rId1">
            <a:duotone>
              <a:schemeClr val="accent2">
                <a:shade val="63000"/>
                <a:tint val="82000"/>
              </a:schemeClr>
              <a:schemeClr val="accent2">
                <a:tint val="10000"/>
                <a:satMod val="400000"/>
              </a:schemeClr>
            </a:duotone>
          </a:blip>
          <a:tile tx="0" ty="0" sx="40000" sy="40000" flip="none" algn="tl"/>
        </a:blipFill>
        <a:ln w="12700" cap="flat" cmpd="sng" algn="ctr">
          <a:solidFill>
            <a:schemeClr val="accent2"/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vdechnutím</a:t>
          </a:r>
          <a:endParaRPr lang="cs-CZ" sz="1600" kern="1200" dirty="0"/>
        </a:p>
      </dsp:txBody>
      <dsp:txXfrm>
        <a:off x="3740513" y="215464"/>
        <a:ext cx="1257626" cy="1040352"/>
      </dsp:txXfrm>
    </dsp:sp>
    <dsp:sp modelId="{5928B9DD-BE5D-45FE-AF1F-0267F4DDA037}">
      <dsp:nvSpPr>
        <dsp:cNvPr id="0" name=""/>
        <dsp:cNvSpPr/>
      </dsp:nvSpPr>
      <dsp:spPr>
        <a:xfrm>
          <a:off x="648083" y="-7"/>
          <a:ext cx="5040571" cy="2896093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3CE13C7-C1B0-44B8-B62C-D03F4E8EB474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6301C4D-AABE-41E7-BFB9-0A664CEE6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newsflash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>
                <a:solidFill>
                  <a:schemeClr val="bg1"/>
                </a:solidFill>
              </a:rPr>
              <a:t>ZÁKLADNÍ ŠKOLA SLOVAN, KROMĚŘÍŽ, PŘÍSPĚVKOVÁ ORGANIZACE</a:t>
            </a:r>
            <a:endParaRPr lang="cs-CZ" sz="56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5600" b="1" dirty="0">
                <a:solidFill>
                  <a:schemeClr val="bg1"/>
                </a:solidFill>
              </a:rPr>
              <a:t>ZEYEROVA 3354, 767 01 KROMĚŘÍŽ</a:t>
            </a:r>
            <a:endParaRPr lang="cs-CZ" sz="56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projekt v rámci vzdělávacího programu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VZDĚLÁNÍ PRO KONKURENCESCHOPNOST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ŠABLONA ČÍSLO: III/2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PŘEDMĚT:  </a:t>
            </a:r>
            <a:r>
              <a:rPr lang="cs-CZ" sz="5600" dirty="0" smtClean="0">
                <a:solidFill>
                  <a:schemeClr val="bg1"/>
                </a:solidFill>
              </a:rPr>
              <a:t>PŘÍRODOPIS</a:t>
            </a:r>
            <a:endParaRPr lang="cs-CZ" sz="56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ROČNÍK:  </a:t>
            </a:r>
            <a:r>
              <a:rPr lang="cs-CZ" sz="5600" dirty="0" smtClean="0">
                <a:solidFill>
                  <a:schemeClr val="bg1"/>
                </a:solidFill>
              </a:rPr>
              <a:t>VIII.</a:t>
            </a:r>
            <a:endParaRPr lang="cs-CZ" sz="56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TÉMA</a:t>
            </a:r>
            <a:r>
              <a:rPr lang="cs-CZ" sz="5600" dirty="0" smtClean="0">
                <a:solidFill>
                  <a:schemeClr val="bg1"/>
                </a:solidFill>
              </a:rPr>
              <a:t>: PRVNÍ POMOC - OTRAVY</a:t>
            </a:r>
            <a:endParaRPr lang="cs-CZ" sz="56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AUTOR: MGR. RADKA PETŘÍKOVÁ</a:t>
            </a:r>
          </a:p>
          <a:p>
            <a:pPr>
              <a:buNone/>
            </a:pPr>
            <a:r>
              <a:rPr lang="cs-CZ" sz="5600" dirty="0">
                <a:solidFill>
                  <a:schemeClr val="bg1"/>
                </a:solidFill>
              </a:rPr>
              <a:t>DATUM VYTVOŘENÍ: </a:t>
            </a:r>
            <a:r>
              <a:rPr lang="cs-CZ" sz="5600" dirty="0" smtClean="0">
                <a:solidFill>
                  <a:schemeClr val="bg1"/>
                </a:solidFill>
              </a:rPr>
              <a:t>10. 05 . </a:t>
            </a:r>
            <a:r>
              <a:rPr lang="cs-CZ" sz="5600" smtClean="0">
                <a:solidFill>
                  <a:schemeClr val="bg1"/>
                </a:solidFill>
              </a:rPr>
              <a:t>2013</a:t>
            </a:r>
            <a:endParaRPr lang="cs-CZ" sz="56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VY_32_INOVACE_43_RP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6063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  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</a:t>
            </a:r>
            <a:r>
              <a:rPr lang="cs-CZ" sz="1800" smtClean="0"/>
              <a:t>probírané učivo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 </a:t>
            </a:r>
            <a:r>
              <a:rPr lang="cs-CZ" sz="1800" dirty="0" smtClean="0"/>
              <a:t>žádné</a:t>
            </a:r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aktivity: </a:t>
            </a:r>
            <a:r>
              <a:rPr lang="cs-CZ" sz="1800" dirty="0" smtClean="0"/>
              <a:t>20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 vhodné pro výklad, k opakování i procvičování učiva </a:t>
            </a:r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OTRAVY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2060848"/>
            <a:ext cx="8229600" cy="1139552"/>
          </a:xfrm>
        </p:spPr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4" name="Kříž 3"/>
          <p:cNvSpPr/>
          <p:nvPr/>
        </p:nvSpPr>
        <p:spPr>
          <a:xfrm>
            <a:off x="755576" y="548680"/>
            <a:ext cx="1800200" cy="1634480"/>
          </a:xfrm>
          <a:prstGeom prst="pl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 DO ORGANISMU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47664" y="2420888"/>
          <a:ext cx="6096000" cy="2896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oxid uhelnatý – </a:t>
            </a:r>
            <a:r>
              <a:rPr lang="cs-CZ" dirty="0" smtClean="0"/>
              <a:t>uniká při nedokonalém spalování v plynových ohřívačích vody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oxid uhličitý – </a:t>
            </a:r>
            <a:r>
              <a:rPr lang="cs-CZ" dirty="0" smtClean="0"/>
              <a:t>studny, jeskyně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únik chlóru -</a:t>
            </a:r>
            <a:r>
              <a:rPr lang="cs-CZ" dirty="0" smtClean="0"/>
              <a:t> na bazéně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dirty="0" smtClean="0"/>
              <a:t>čpavku – </a:t>
            </a:r>
            <a:r>
              <a:rPr lang="cs-CZ" dirty="0" smtClean="0"/>
              <a:t>na zimním </a:t>
            </a:r>
            <a:r>
              <a:rPr lang="cs-CZ" dirty="0" err="1" smtClean="0"/>
              <a:t>stadióně</a:t>
            </a:r>
            <a:r>
              <a:rPr lang="cs-CZ" b="1" dirty="0" smtClean="0"/>
              <a:t>, </a:t>
            </a:r>
            <a:r>
              <a:rPr lang="cs-CZ" dirty="0" smtClean="0"/>
              <a:t>průmyslová havárie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zplodiny hoření – </a:t>
            </a:r>
            <a:r>
              <a:rPr lang="cs-CZ" dirty="0" smtClean="0"/>
              <a:t>při požárech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OTRAVY PLYNEM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64536"/>
          </a:xfrm>
        </p:spPr>
        <p:txBody>
          <a:bodyPr>
            <a:normAutofit/>
          </a:bodyPr>
          <a:lstStyle/>
          <a:p>
            <a:r>
              <a:rPr lang="cs-CZ" dirty="0" smtClean="0"/>
              <a:t>otevřeme okna a dveře</a:t>
            </a:r>
          </a:p>
          <a:p>
            <a:r>
              <a:rPr lang="cs-CZ" dirty="0" smtClean="0"/>
              <a:t>postiženého vyneseme co nejdříve na čerstvý vzduch</a:t>
            </a:r>
          </a:p>
          <a:p>
            <a:r>
              <a:rPr lang="cs-CZ" dirty="0" smtClean="0"/>
              <a:t>pokud je při vědomí, uložíme ho do polohy, která mu nejvíce vyhovuje</a:t>
            </a:r>
          </a:p>
          <a:p>
            <a:r>
              <a:rPr lang="cs-CZ" dirty="0" smtClean="0"/>
              <a:t>při bezvědomí – uvolníme dýchací cesty, hlídáme krevní oběh</a:t>
            </a:r>
          </a:p>
          <a:p>
            <a:r>
              <a:rPr lang="cs-CZ" dirty="0" smtClean="0"/>
              <a:t>postiženého nepřetržitě sledujeme až do příjezdu zdravotnické záchranné služby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OTRAVA PLYNEM – 1. POMOC</a:t>
            </a:r>
            <a:endParaRPr lang="cs-CZ" dirty="0"/>
          </a:p>
        </p:txBody>
      </p:sp>
      <p:sp>
        <p:nvSpPr>
          <p:cNvPr id="4" name="Kříž 3"/>
          <p:cNvSpPr/>
          <p:nvPr/>
        </p:nvSpPr>
        <p:spPr>
          <a:xfrm>
            <a:off x="7452320" y="1268760"/>
            <a:ext cx="914400" cy="914400"/>
          </a:xfrm>
          <a:prstGeom prst="pl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891136"/>
          </a:xfrm>
        </p:spPr>
        <p:txBody>
          <a:bodyPr>
            <a:normAutofit/>
          </a:bodyPr>
          <a:lstStyle/>
          <a:p>
            <a:r>
              <a:rPr lang="cs-CZ" dirty="0" smtClean="0"/>
              <a:t>nevolnost</a:t>
            </a:r>
          </a:p>
          <a:p>
            <a:r>
              <a:rPr lang="cs-CZ" dirty="0" smtClean="0"/>
              <a:t>zvracení</a:t>
            </a:r>
          </a:p>
          <a:p>
            <a:r>
              <a:rPr lang="cs-CZ" dirty="0" smtClean="0"/>
              <a:t>křečovité bolesti břicha</a:t>
            </a:r>
          </a:p>
          <a:p>
            <a:r>
              <a:rPr lang="cs-CZ" dirty="0" smtClean="0"/>
              <a:t>halucinace</a:t>
            </a:r>
          </a:p>
          <a:p>
            <a:r>
              <a:rPr lang="cs-CZ" dirty="0" smtClean="0"/>
              <a:t>poruchy koordinace</a:t>
            </a:r>
          </a:p>
          <a:p>
            <a:r>
              <a:rPr lang="cs-CZ" dirty="0" smtClean="0"/>
              <a:t>celková slabost</a:t>
            </a:r>
          </a:p>
          <a:p>
            <a:r>
              <a:rPr lang="cs-CZ" dirty="0" smtClean="0"/>
              <a:t>poruchy vědomí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PŘÍZNAKY OTRAVY HOUBAMI A JEDOVATÝMI ROSTLINAMI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vyvoláme zvracení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podáme 5 - 10 tablet živočišného uhlí nejlépe rozdrcených v nápoji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pokusíme se získat vzorek houby, rostliny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zajistíme odborné vyšetření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POMOC PŘI OTRAVĚ HOUBAMI A JEDOVATÝMI ROSTLINAMI </a:t>
            </a:r>
            <a:endParaRPr lang="cs-CZ" dirty="0"/>
          </a:p>
        </p:txBody>
      </p:sp>
      <p:sp>
        <p:nvSpPr>
          <p:cNvPr id="7" name="Kříž 6"/>
          <p:cNvSpPr/>
          <p:nvPr/>
        </p:nvSpPr>
        <p:spPr>
          <a:xfrm>
            <a:off x="7452320" y="1700808"/>
            <a:ext cx="914400" cy="914400"/>
          </a:xfrm>
          <a:prstGeom prst="pl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sebevražedné jednání</a:t>
            </a:r>
          </a:p>
          <a:p>
            <a:r>
              <a:rPr lang="cs-CZ" dirty="0" smtClean="0"/>
              <a:t>zneužívání omamných látek</a:t>
            </a:r>
          </a:p>
          <a:p>
            <a:r>
              <a:rPr lang="cs-CZ" dirty="0" smtClean="0"/>
              <a:t>náhodné požití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poruchy chování (hyperaktivita, ospalost, …) a vědomí</a:t>
            </a:r>
          </a:p>
          <a:p>
            <a:r>
              <a:rPr lang="cs-CZ" dirty="0" smtClean="0"/>
              <a:t>povrchní dýchání až zástava dechu, oběhu</a:t>
            </a:r>
          </a:p>
          <a:p>
            <a:r>
              <a:rPr lang="cs-CZ" dirty="0" smtClean="0"/>
              <a:t>selhání jater a ledvin</a:t>
            </a:r>
          </a:p>
          <a:p>
            <a:r>
              <a:rPr lang="cs-CZ" dirty="0" smtClean="0"/>
              <a:t>vdechnutí zvratků – dušení</a:t>
            </a:r>
          </a:p>
          <a:p>
            <a:r>
              <a:rPr lang="cs-CZ" dirty="0" smtClean="0"/>
              <a:t>třes rukou, zúžené nebo naopak rozšířené zornice</a:t>
            </a:r>
          </a:p>
          <a:p>
            <a:r>
              <a:rPr lang="cs-CZ" dirty="0" smtClean="0"/>
              <a:t>halucinace</a:t>
            </a:r>
          </a:p>
          <a:p>
            <a:r>
              <a:rPr lang="cs-CZ" dirty="0" smtClean="0"/>
              <a:t>stopy po vpichu jehly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OTRAVA LÉKY A DROGAMI</a:t>
            </a:r>
            <a:br>
              <a:rPr lang="cs-CZ" dirty="0" smtClean="0"/>
            </a:br>
            <a:r>
              <a:rPr lang="cs-CZ" dirty="0" smtClean="0"/>
              <a:t>PŘÍČINY A PŘÍZNAKY 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4137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vyvoláme zvracení</a:t>
            </a:r>
          </a:p>
          <a:p>
            <a:endParaRPr lang="cs-CZ" dirty="0" smtClean="0"/>
          </a:p>
          <a:p>
            <a:r>
              <a:rPr lang="cs-CZ" dirty="0" smtClean="0"/>
              <a:t>zjistíme druh a množství požitého léku</a:t>
            </a:r>
          </a:p>
          <a:p>
            <a:endParaRPr lang="cs-CZ" dirty="0" smtClean="0"/>
          </a:p>
          <a:p>
            <a:r>
              <a:rPr lang="cs-CZ" dirty="0" smtClean="0"/>
              <a:t>sledujeme postiženého, může upadnout do bezvědomí</a:t>
            </a:r>
          </a:p>
          <a:p>
            <a:endParaRPr lang="cs-CZ" dirty="0" smtClean="0"/>
          </a:p>
          <a:p>
            <a:r>
              <a:rPr lang="cs-CZ" dirty="0" smtClean="0"/>
              <a:t>udržujeme dýchání a oběh krve</a:t>
            </a:r>
          </a:p>
          <a:p>
            <a:endParaRPr lang="cs-CZ" dirty="0" smtClean="0"/>
          </a:p>
          <a:p>
            <a:r>
              <a:rPr lang="cs-CZ" dirty="0" smtClean="0"/>
              <a:t>postiženého přikryjeme</a:t>
            </a:r>
          </a:p>
          <a:p>
            <a:endParaRPr lang="cs-CZ" dirty="0" smtClean="0"/>
          </a:p>
          <a:p>
            <a:r>
              <a:rPr lang="cs-CZ" dirty="0" smtClean="0"/>
              <a:t>zajistíme odvoz do nemocnice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POMOC PŘI OTRAVĚ LÉKY A DROGAMI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44008" y="1988840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5" name="Kříž 4"/>
          <p:cNvSpPr/>
          <p:nvPr/>
        </p:nvSpPr>
        <p:spPr>
          <a:xfrm>
            <a:off x="7236296" y="1340768"/>
            <a:ext cx="914400" cy="914400"/>
          </a:xfrm>
          <a:prstGeom prst="pl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příznaky</a:t>
            </a:r>
            <a:r>
              <a:rPr lang="cs-CZ" dirty="0" smtClean="0"/>
              <a:t> závisí na konkrétním jedu</a:t>
            </a:r>
          </a:p>
          <a:p>
            <a:endParaRPr lang="cs-CZ" dirty="0" smtClean="0"/>
          </a:p>
          <a:p>
            <a:r>
              <a:rPr lang="cs-CZ" b="1" dirty="0" smtClean="0"/>
              <a:t>postižený je ohrožen</a:t>
            </a:r>
            <a:r>
              <a:rPr lang="cs-CZ" dirty="0" smtClean="0"/>
              <a:t> - poškozením orgánů, poruchou vědomí, úmrtím</a:t>
            </a:r>
          </a:p>
          <a:p>
            <a:endParaRPr lang="cs-CZ" dirty="0" smtClean="0"/>
          </a:p>
          <a:p>
            <a:r>
              <a:rPr lang="cs-CZ" dirty="0" smtClean="0"/>
              <a:t>při </a:t>
            </a:r>
            <a:r>
              <a:rPr lang="cs-CZ" b="1" dirty="0" smtClean="0"/>
              <a:t>potřísnění </a:t>
            </a:r>
            <a:r>
              <a:rPr lang="cs-CZ" dirty="0" smtClean="0"/>
              <a:t>- ošetřujeme v rukavicích, omyjeme potřísněná místa, zajistíme odborné vyšetření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při </a:t>
            </a:r>
            <a:r>
              <a:rPr lang="cs-CZ" b="1" dirty="0" smtClean="0"/>
              <a:t>požití</a:t>
            </a:r>
            <a:r>
              <a:rPr lang="cs-CZ" dirty="0" smtClean="0"/>
              <a:t> - vyvoláme zvracení, zajistíme druh a množství jedu, zajistíme odborné vyšetření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OTRAVA JEDY</a:t>
            </a:r>
            <a:endParaRPr lang="cs-CZ" dirty="0"/>
          </a:p>
        </p:txBody>
      </p:sp>
    </p:spTree>
  </p:cSld>
  <p:clrMapOvr>
    <a:masterClrMapping/>
  </p:clrMapOvr>
  <p:transition>
    <p:newsfla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zachránce vždy zajistí svou bezpečnost</a:t>
            </a:r>
          </a:p>
          <a:p>
            <a:r>
              <a:rPr lang="cs-CZ" dirty="0" smtClean="0"/>
              <a:t>pokusí se omezit další vstřebávání jedu (odstraní všechny kontaminované svršky) a jed identifikovat (např. podle krabičky, nádobky)</a:t>
            </a:r>
          </a:p>
          <a:p>
            <a:r>
              <a:rPr lang="cs-CZ" dirty="0" smtClean="0"/>
              <a:t>zachránce sleduje postiženého do jeho předání do zdravotnické péče</a:t>
            </a:r>
          </a:p>
          <a:p>
            <a:r>
              <a:rPr lang="cs-CZ" dirty="0" smtClean="0"/>
              <a:t>snaží se zabránit komplikacím při bezvědomí</a:t>
            </a:r>
          </a:p>
          <a:p>
            <a:r>
              <a:rPr lang="cs-CZ" dirty="0" smtClean="0"/>
              <a:t>neustále sleduje vitální funkce postiženého – puls, dýchání a úroveň reagování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1.POMOC PŘI OTRAVĚ JEDY</a:t>
            </a:r>
            <a:endParaRPr lang="cs-CZ" dirty="0"/>
          </a:p>
        </p:txBody>
      </p:sp>
      <p:sp>
        <p:nvSpPr>
          <p:cNvPr id="4" name="Kříž 3"/>
          <p:cNvSpPr/>
          <p:nvPr/>
        </p:nvSpPr>
        <p:spPr>
          <a:xfrm>
            <a:off x="7524328" y="1412776"/>
            <a:ext cx="936104" cy="864096"/>
          </a:xfrm>
          <a:prstGeom prst="pl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newsflash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119</TotalTime>
  <Words>310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Prezentace aplikace PowerPoint</vt:lpstr>
      <vt:lpstr>Anotace </vt:lpstr>
      <vt:lpstr>První pomoc</vt:lpstr>
      <vt:lpstr>VSTUP DO ORGANISMU</vt:lpstr>
      <vt:lpstr>PŘÍČINY OTRAVY PLYNEM </vt:lpstr>
      <vt:lpstr>OTRAVA PLYNEM – 1. POMOC</vt:lpstr>
      <vt:lpstr>PŘÍZNAKY OTRAVY HOUBAMI A JEDOVATÝMI ROSTLINAMI</vt:lpstr>
      <vt:lpstr>1. POMOC PŘI OTRAVĚ HOUBAMI A JEDOVATÝMI ROSTLINAMI </vt:lpstr>
      <vt:lpstr>OTRAVA LÉKY A DROGAMI PŘÍČINY A PŘÍZNAKY </vt:lpstr>
      <vt:lpstr>1. POMOC PŘI OTRAVĚ LÉKY A DROGAMI </vt:lpstr>
      <vt:lpstr>OTRAVA JEDY</vt:lpstr>
      <vt:lpstr>1.POMOC PŘI OTRAVĚ JEDY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H Koláčková</cp:lastModifiedBy>
  <cp:revision>20</cp:revision>
  <dcterms:created xsi:type="dcterms:W3CDTF">2013-05-09T19:38:15Z</dcterms:created>
  <dcterms:modified xsi:type="dcterms:W3CDTF">2013-06-04T10:09:12Z</dcterms:modified>
</cp:coreProperties>
</file>