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69" r:id="rId3"/>
    <p:sldId id="256" r:id="rId4"/>
    <p:sldId id="262" r:id="rId5"/>
    <p:sldId id="263" r:id="rId6"/>
    <p:sldId id="265" r:id="rId7"/>
    <p:sldId id="264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6F6397-F001-4C33-B814-8ACA555080B0}" type="doc">
      <dgm:prSet loTypeId="urn:microsoft.com/office/officeart/2005/8/layout/arrow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8118FB8-7F0B-4064-95EE-294EFBCE77B4}">
      <dgm:prSet phldrT="[Text]"/>
      <dgm:spPr/>
      <dgm:t>
        <a:bodyPr/>
        <a:lstStyle/>
        <a:p>
          <a:r>
            <a:rPr lang="cs-CZ" dirty="0" smtClean="0"/>
            <a:t>hyperglykémie</a:t>
          </a:r>
          <a:endParaRPr lang="cs-CZ" dirty="0"/>
        </a:p>
      </dgm:t>
    </dgm:pt>
    <dgm:pt modelId="{6935A212-0366-4556-B511-3A9426FABC8F}" type="parTrans" cxnId="{86FE5B22-BA4E-4971-A916-0C3111BCF566}">
      <dgm:prSet/>
      <dgm:spPr/>
      <dgm:t>
        <a:bodyPr/>
        <a:lstStyle/>
        <a:p>
          <a:endParaRPr lang="cs-CZ"/>
        </a:p>
      </dgm:t>
    </dgm:pt>
    <dgm:pt modelId="{E04A7C3D-AE25-45F0-A950-A56BED5CCBAB}" type="sibTrans" cxnId="{86FE5B22-BA4E-4971-A916-0C3111BCF566}">
      <dgm:prSet/>
      <dgm:spPr/>
      <dgm:t>
        <a:bodyPr/>
        <a:lstStyle/>
        <a:p>
          <a:endParaRPr lang="cs-CZ"/>
        </a:p>
      </dgm:t>
    </dgm:pt>
    <dgm:pt modelId="{AE74736C-4EF6-460F-8DEE-F2842859467A}">
      <dgm:prSet phldrT="[Text]"/>
      <dgm:spPr/>
      <dgm:t>
        <a:bodyPr/>
        <a:lstStyle/>
        <a:p>
          <a:r>
            <a:rPr lang="cs-CZ" dirty="0" smtClean="0"/>
            <a:t>hypoglykémie</a:t>
          </a:r>
          <a:endParaRPr lang="cs-CZ" dirty="0"/>
        </a:p>
      </dgm:t>
    </dgm:pt>
    <dgm:pt modelId="{4AF2A1E0-73A5-4BE9-B2EA-995B986B5DC2}" type="parTrans" cxnId="{1AF5C93A-86A7-41EA-88B7-8EBABC480D15}">
      <dgm:prSet/>
      <dgm:spPr/>
      <dgm:t>
        <a:bodyPr/>
        <a:lstStyle/>
        <a:p>
          <a:endParaRPr lang="cs-CZ"/>
        </a:p>
      </dgm:t>
    </dgm:pt>
    <dgm:pt modelId="{6A29518F-4DB1-4473-ACC4-F892033F45AE}" type="sibTrans" cxnId="{1AF5C93A-86A7-41EA-88B7-8EBABC480D15}">
      <dgm:prSet/>
      <dgm:spPr/>
      <dgm:t>
        <a:bodyPr/>
        <a:lstStyle/>
        <a:p>
          <a:endParaRPr lang="cs-CZ"/>
        </a:p>
      </dgm:t>
    </dgm:pt>
    <dgm:pt modelId="{8D1EA291-D253-4DA0-9F75-457C1C97BE38}" type="pres">
      <dgm:prSet presAssocID="{C86F6397-F001-4C33-B814-8ACA555080B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590F2AF-FEA1-47D4-B5FC-C5A928F84B95}" type="pres">
      <dgm:prSet presAssocID="{B8118FB8-7F0B-4064-95EE-294EFBCE77B4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E2D24C-FFE2-4D80-8DDB-93A6AD701D13}" type="pres">
      <dgm:prSet presAssocID="{AE74736C-4EF6-460F-8DEE-F2842859467A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83755B9-44B9-47C8-A558-223E4E625E41}" type="presOf" srcId="{B8118FB8-7F0B-4064-95EE-294EFBCE77B4}" destId="{D590F2AF-FEA1-47D4-B5FC-C5A928F84B95}" srcOrd="0" destOrd="0" presId="urn:microsoft.com/office/officeart/2005/8/layout/arrow1"/>
    <dgm:cxn modelId="{AE11AAA3-10A9-47FC-8165-3B3E8C42D9FB}" type="presOf" srcId="{AE74736C-4EF6-460F-8DEE-F2842859467A}" destId="{E4E2D24C-FFE2-4D80-8DDB-93A6AD701D13}" srcOrd="0" destOrd="0" presId="urn:microsoft.com/office/officeart/2005/8/layout/arrow1"/>
    <dgm:cxn modelId="{C1739A91-D009-49B9-90E9-028F8F038B34}" type="presOf" srcId="{C86F6397-F001-4C33-B814-8ACA555080B0}" destId="{8D1EA291-D253-4DA0-9F75-457C1C97BE38}" srcOrd="0" destOrd="0" presId="urn:microsoft.com/office/officeart/2005/8/layout/arrow1"/>
    <dgm:cxn modelId="{86FE5B22-BA4E-4971-A916-0C3111BCF566}" srcId="{C86F6397-F001-4C33-B814-8ACA555080B0}" destId="{B8118FB8-7F0B-4064-95EE-294EFBCE77B4}" srcOrd="0" destOrd="0" parTransId="{6935A212-0366-4556-B511-3A9426FABC8F}" sibTransId="{E04A7C3D-AE25-45F0-A950-A56BED5CCBAB}"/>
    <dgm:cxn modelId="{1AF5C93A-86A7-41EA-88B7-8EBABC480D15}" srcId="{C86F6397-F001-4C33-B814-8ACA555080B0}" destId="{AE74736C-4EF6-460F-8DEE-F2842859467A}" srcOrd="1" destOrd="0" parTransId="{4AF2A1E0-73A5-4BE9-B2EA-995B986B5DC2}" sibTransId="{6A29518F-4DB1-4473-ACC4-F892033F45AE}"/>
    <dgm:cxn modelId="{0E919DC9-85E8-408E-9242-E4BEEAD54C74}" type="presParOf" srcId="{8D1EA291-D253-4DA0-9F75-457C1C97BE38}" destId="{D590F2AF-FEA1-47D4-B5FC-C5A928F84B95}" srcOrd="0" destOrd="0" presId="urn:microsoft.com/office/officeart/2005/8/layout/arrow1"/>
    <dgm:cxn modelId="{C49E1F51-BE7E-4545-9242-535AB1EF0CCA}" type="presParOf" srcId="{8D1EA291-D253-4DA0-9F75-457C1C97BE38}" destId="{E4E2D24C-FFE2-4D80-8DDB-93A6AD701D13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90F2AF-FEA1-47D4-B5FC-C5A928F84B95}">
      <dsp:nvSpPr>
        <dsp:cNvPr id="0" name=""/>
        <dsp:cNvSpPr/>
      </dsp:nvSpPr>
      <dsp:spPr>
        <a:xfrm rot="16200000">
          <a:off x="310" y="485415"/>
          <a:ext cx="3555131" cy="3555131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hyperglykémie</a:t>
          </a:r>
          <a:endParaRPr lang="cs-CZ" sz="3000" kern="1200" dirty="0"/>
        </a:p>
      </dsp:txBody>
      <dsp:txXfrm rot="5400000">
        <a:off x="622458" y="1374198"/>
        <a:ext cx="2932983" cy="1777565"/>
      </dsp:txXfrm>
    </dsp:sp>
    <dsp:sp modelId="{E4E2D24C-FFE2-4D80-8DDB-93A6AD701D13}">
      <dsp:nvSpPr>
        <dsp:cNvPr id="0" name=""/>
        <dsp:cNvSpPr/>
      </dsp:nvSpPr>
      <dsp:spPr>
        <a:xfrm rot="5400000">
          <a:off x="3912157" y="485415"/>
          <a:ext cx="3555131" cy="3555131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hypoglykémie</a:t>
          </a:r>
          <a:endParaRPr lang="cs-CZ" sz="3000" kern="1200" dirty="0"/>
        </a:p>
      </dsp:txBody>
      <dsp:txXfrm rot="-5400000">
        <a:off x="3912157" y="1374198"/>
        <a:ext cx="2932983" cy="17775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94FD-B228-4F76-99E3-9F4E0FF86D3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2A15-AF90-4A5A-A6A4-260102E4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94FD-B228-4F76-99E3-9F4E0FF86D3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2A15-AF90-4A5A-A6A4-260102E4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94FD-B228-4F76-99E3-9F4E0FF86D3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2A15-AF90-4A5A-A6A4-260102E4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94FD-B228-4F76-99E3-9F4E0FF86D3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2A15-AF90-4A5A-A6A4-260102E4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94FD-B228-4F76-99E3-9F4E0FF86D3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2A15-AF90-4A5A-A6A4-260102E4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94FD-B228-4F76-99E3-9F4E0FF86D3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EC72A15-AF90-4A5A-A6A4-260102E419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94FD-B228-4F76-99E3-9F4E0FF86D3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2A15-AF90-4A5A-A6A4-260102E4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94FD-B228-4F76-99E3-9F4E0FF86D3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FEC72A15-AF90-4A5A-A6A4-260102E4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E1F594FD-B228-4F76-99E3-9F4E0FF86D3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2A15-AF90-4A5A-A6A4-260102E4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94FD-B228-4F76-99E3-9F4E0FF86D3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2A15-AF90-4A5A-A6A4-260102E4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94FD-B228-4F76-99E3-9F4E0FF86D3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2A15-AF90-4A5A-A6A4-260102E4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1F594FD-B228-4F76-99E3-9F4E0FF86D3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EC72A15-AF90-4A5A-A6A4-260102E4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newsflash/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692696"/>
            <a:ext cx="3816424" cy="64807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464497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  <a:p>
            <a:pPr>
              <a:buNone/>
            </a:pPr>
            <a:r>
              <a:rPr lang="cs-CZ" sz="4900" b="1" dirty="0"/>
              <a:t> </a:t>
            </a:r>
            <a:endParaRPr lang="cs-CZ" sz="4900" dirty="0"/>
          </a:p>
          <a:p>
            <a:pPr>
              <a:buNone/>
            </a:pPr>
            <a:r>
              <a:rPr lang="cs-CZ" sz="5600" b="1" dirty="0"/>
              <a:t>ZÁKLADNÍ ŠKOLA SLOVAN, KROMĚŘÍŽ, PŘÍSPĚVKOVÁ ORGANIZACE</a:t>
            </a:r>
            <a:endParaRPr lang="cs-CZ" sz="5600" dirty="0"/>
          </a:p>
          <a:p>
            <a:pPr>
              <a:buNone/>
            </a:pPr>
            <a:r>
              <a:rPr lang="cs-CZ" sz="5600" b="1" dirty="0"/>
              <a:t>ZEYEROVA 3354, 767 01 KROMĚŘÍŽ</a:t>
            </a:r>
            <a:endParaRPr lang="cs-CZ" sz="5600" dirty="0"/>
          </a:p>
          <a:p>
            <a:pPr>
              <a:buNone/>
            </a:pPr>
            <a:r>
              <a:rPr lang="cs-CZ" sz="5600" dirty="0"/>
              <a:t> </a:t>
            </a:r>
          </a:p>
          <a:p>
            <a:pPr>
              <a:buNone/>
            </a:pPr>
            <a:r>
              <a:rPr lang="cs-CZ" sz="5600" dirty="0"/>
              <a:t>projekt v rámci vzdělávacího programu</a:t>
            </a:r>
          </a:p>
          <a:p>
            <a:pPr>
              <a:buNone/>
            </a:pPr>
            <a:r>
              <a:rPr lang="cs-CZ" sz="5600" dirty="0"/>
              <a:t>VZDĚLÁNÍ PRO KONKURENCESCHOPNOST</a:t>
            </a:r>
          </a:p>
          <a:p>
            <a:pPr>
              <a:buNone/>
            </a:pPr>
            <a:r>
              <a:rPr lang="cs-CZ" sz="5600" dirty="0"/>
              <a:t> </a:t>
            </a:r>
          </a:p>
          <a:p>
            <a:pPr>
              <a:buNone/>
            </a:pPr>
            <a:r>
              <a:rPr lang="cs-CZ" sz="5600" dirty="0"/>
              <a:t>ŠABLONA ČÍSLO: III/2</a:t>
            </a:r>
          </a:p>
          <a:p>
            <a:pPr>
              <a:buNone/>
            </a:pPr>
            <a:r>
              <a:rPr lang="cs-CZ" sz="5600" dirty="0"/>
              <a:t>NÁZEV:  INOVACE A ZKVALITNĚNÍ VÝUKY PROSTŘEDNICTVÍM ICT</a:t>
            </a:r>
          </a:p>
          <a:p>
            <a:pPr>
              <a:buNone/>
            </a:pPr>
            <a:r>
              <a:rPr lang="cs-CZ" sz="5600" dirty="0"/>
              <a:t> </a:t>
            </a:r>
          </a:p>
          <a:p>
            <a:pPr>
              <a:buNone/>
            </a:pPr>
            <a:r>
              <a:rPr lang="cs-CZ" sz="5600" dirty="0"/>
              <a:t>PŘEDMĚT:  </a:t>
            </a:r>
            <a:r>
              <a:rPr lang="cs-CZ" sz="5600" dirty="0" smtClean="0"/>
              <a:t>PŘÍRODOPIS</a:t>
            </a:r>
            <a:endParaRPr lang="cs-CZ" sz="5600" dirty="0"/>
          </a:p>
          <a:p>
            <a:pPr>
              <a:buNone/>
            </a:pPr>
            <a:r>
              <a:rPr lang="cs-CZ" sz="5600" dirty="0"/>
              <a:t>ROČNÍK:  </a:t>
            </a:r>
            <a:r>
              <a:rPr lang="cs-CZ" sz="5600" dirty="0" smtClean="0"/>
              <a:t>VIII.</a:t>
            </a:r>
            <a:endParaRPr lang="cs-CZ" sz="5600" dirty="0"/>
          </a:p>
          <a:p>
            <a:pPr>
              <a:buNone/>
            </a:pPr>
            <a:r>
              <a:rPr lang="cs-CZ" sz="5600" dirty="0"/>
              <a:t>TÉMA</a:t>
            </a:r>
            <a:r>
              <a:rPr lang="cs-CZ" sz="5600" dirty="0" smtClean="0"/>
              <a:t>: PRVNÍ POMOC – naléhavé stavy při cukrovce</a:t>
            </a:r>
            <a:endParaRPr lang="cs-CZ" sz="5600" dirty="0"/>
          </a:p>
          <a:p>
            <a:pPr>
              <a:buNone/>
            </a:pPr>
            <a:r>
              <a:rPr lang="cs-CZ" sz="5600" dirty="0"/>
              <a:t>AUTOR: MGR. RADKA PETŘÍKOVÁ</a:t>
            </a:r>
          </a:p>
          <a:p>
            <a:pPr>
              <a:buNone/>
            </a:pPr>
            <a:r>
              <a:rPr lang="cs-CZ" sz="5600" dirty="0"/>
              <a:t>DATUM VYTVOŘENÍ: </a:t>
            </a:r>
            <a:r>
              <a:rPr lang="cs-CZ" sz="5600" dirty="0" smtClean="0"/>
              <a:t>21.  02.  2013</a:t>
            </a:r>
            <a:endParaRPr lang="cs-CZ" sz="5600" dirty="0"/>
          </a:p>
          <a:p>
            <a:pPr>
              <a:buNone/>
            </a:pPr>
            <a:r>
              <a:rPr lang="cs-CZ" sz="5600" dirty="0"/>
              <a:t> </a:t>
            </a:r>
          </a:p>
          <a:p>
            <a:pPr algn="ctr">
              <a:buNone/>
            </a:pPr>
            <a:r>
              <a:rPr lang="cs-CZ" sz="5500" dirty="0">
                <a:solidFill>
                  <a:srgbClr val="FF0000"/>
                </a:solidFill>
              </a:rPr>
              <a:t> </a:t>
            </a:r>
          </a:p>
          <a:p>
            <a:pPr algn="ctr">
              <a:buNone/>
            </a:pPr>
            <a:r>
              <a:rPr lang="cs-CZ" sz="5500" b="1" dirty="0" smtClean="0">
                <a:solidFill>
                  <a:srgbClr val="FF0000"/>
                </a:solidFill>
              </a:rPr>
              <a:t>VY_32_INOVACE_ 56_RP</a:t>
            </a:r>
            <a:endParaRPr lang="cs-CZ" sz="55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4900" dirty="0"/>
              <a:t> </a:t>
            </a:r>
          </a:p>
          <a:p>
            <a:pPr>
              <a:buNone/>
            </a:pPr>
            <a:r>
              <a:rPr lang="cs-CZ" sz="4900" dirty="0"/>
              <a:t> </a:t>
            </a:r>
          </a:p>
          <a:p>
            <a:pPr>
              <a:buNone/>
            </a:pPr>
            <a:r>
              <a:rPr lang="cs-CZ" sz="4900" dirty="0"/>
              <a:t> </a:t>
            </a:r>
          </a:p>
          <a:p>
            <a:endParaRPr lang="cs-CZ" dirty="0"/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88640"/>
            <a:ext cx="5112568" cy="172819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Anotace </a:t>
            </a:r>
            <a:endParaRPr lang="cs-CZ" sz="2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872604"/>
          </a:xfrm>
        </p:spPr>
        <p:txBody>
          <a:bodyPr>
            <a:noAutofit/>
          </a:bodyPr>
          <a:lstStyle/>
          <a:p>
            <a:r>
              <a:rPr lang="cs-CZ" sz="1800" u="sng" dirty="0" smtClean="0"/>
              <a:t>Prezentace je vytvořena </a:t>
            </a:r>
            <a:r>
              <a:rPr lang="cs-CZ" sz="1800" dirty="0" smtClean="0"/>
              <a:t>jako doplněk k učivu 8. ročníku a pro žáky navštěvující zdravotnický kroužek</a:t>
            </a:r>
          </a:p>
          <a:p>
            <a:pPr>
              <a:buNone/>
            </a:pPr>
            <a:r>
              <a:rPr lang="cs-CZ" sz="1800" dirty="0" smtClean="0"/>
              <a:t> </a:t>
            </a:r>
          </a:p>
          <a:p>
            <a:r>
              <a:rPr lang="cs-CZ" sz="1800" u="sng" dirty="0" smtClean="0"/>
              <a:t>Prezentace je určena </a:t>
            </a:r>
            <a:r>
              <a:rPr lang="cs-CZ" sz="1800" dirty="0" smtClean="0"/>
              <a:t>pro práci na interaktivní tabuli s připojením na internet</a:t>
            </a:r>
          </a:p>
          <a:p>
            <a:pPr>
              <a:buNone/>
            </a:pPr>
            <a:r>
              <a:rPr lang="cs-CZ" sz="1800" dirty="0" smtClean="0"/>
              <a:t> </a:t>
            </a:r>
          </a:p>
          <a:p>
            <a:r>
              <a:rPr lang="cs-CZ" sz="1800" u="sng" dirty="0" smtClean="0"/>
              <a:t>Cílem prezentace </a:t>
            </a:r>
            <a:r>
              <a:rPr lang="cs-CZ" sz="1800" dirty="0" smtClean="0"/>
              <a:t>je názorně doplnit a procvičit probírané učivo</a:t>
            </a:r>
          </a:p>
          <a:p>
            <a:pPr>
              <a:buNone/>
            </a:pPr>
            <a:r>
              <a:rPr lang="cs-CZ" sz="1800" dirty="0" smtClean="0"/>
              <a:t> </a:t>
            </a:r>
          </a:p>
          <a:p>
            <a:r>
              <a:rPr lang="cs-CZ" sz="1800" u="sng" dirty="0" smtClean="0"/>
              <a:t>Prezentace obsahuje</a:t>
            </a:r>
            <a:r>
              <a:rPr lang="cs-CZ" sz="1800" dirty="0" smtClean="0"/>
              <a:t>  </a:t>
            </a:r>
            <a:r>
              <a:rPr lang="cs-CZ" sz="1800" smtClean="0"/>
              <a:t>krátké texty </a:t>
            </a:r>
            <a:r>
              <a:rPr lang="cs-CZ" sz="1800" dirty="0" smtClean="0"/>
              <a:t>k probíranému učivu</a:t>
            </a:r>
            <a:endParaRPr lang="cs-CZ" sz="1800" u="sng" dirty="0" smtClean="0"/>
          </a:p>
          <a:p>
            <a:pPr>
              <a:buNone/>
            </a:pPr>
            <a:r>
              <a:rPr lang="cs-CZ" sz="1800" dirty="0" smtClean="0"/>
              <a:t> </a:t>
            </a:r>
          </a:p>
          <a:p>
            <a:r>
              <a:rPr lang="cs-CZ" sz="1800" u="sng" dirty="0" smtClean="0"/>
              <a:t>Speciální vzdělávací potřeby:</a:t>
            </a:r>
            <a:r>
              <a:rPr lang="cs-CZ" sz="1800" dirty="0" smtClean="0"/>
              <a:t> žádné</a:t>
            </a:r>
            <a:endParaRPr lang="cs-CZ" sz="1800" u="sng" dirty="0" smtClean="0"/>
          </a:p>
          <a:p>
            <a:pPr>
              <a:buNone/>
            </a:pPr>
            <a:r>
              <a:rPr lang="cs-CZ" sz="1800" dirty="0" smtClean="0"/>
              <a:t>           </a:t>
            </a:r>
          </a:p>
          <a:p>
            <a:r>
              <a:rPr lang="cs-CZ" sz="1800" u="sng" dirty="0" smtClean="0"/>
              <a:t>Délka aktivity: </a:t>
            </a:r>
            <a:r>
              <a:rPr lang="cs-CZ" sz="1800" dirty="0" smtClean="0"/>
              <a:t>15 minut</a:t>
            </a:r>
          </a:p>
          <a:p>
            <a:pPr>
              <a:buNone/>
            </a:pPr>
            <a:endParaRPr lang="cs-CZ" sz="1800" dirty="0" smtClean="0"/>
          </a:p>
          <a:p>
            <a:r>
              <a:rPr lang="cs-CZ" sz="1800" u="sng" dirty="0" smtClean="0"/>
              <a:t>Zkušenosti z pilotáže: </a:t>
            </a:r>
            <a:r>
              <a:rPr lang="cs-CZ" sz="1800" dirty="0" smtClean="0"/>
              <a:t>vhodné pro výklad, k opakování i procvičování učiva</a:t>
            </a:r>
          </a:p>
          <a:p>
            <a:pPr>
              <a:buNone/>
            </a:pPr>
            <a:endParaRPr lang="cs-CZ" sz="1400" dirty="0" smtClean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První pomoc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NALÉHAVÉ STAVY PŘI CUKROVCE</a:t>
            </a:r>
            <a:endParaRPr lang="cs-CZ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CUKROVKA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7467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Hyperglykémie – vysoká hladina cukru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u="sng" dirty="0" smtClean="0"/>
              <a:t>PŘÍZNAKY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/>
              <a:t> </a:t>
            </a:r>
            <a:r>
              <a:rPr lang="cs-CZ" dirty="0" smtClean="0"/>
              <a:t>zrychlený puls a dýchání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veliká žízeň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dech je cítit sladce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teplá suchá kůže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ospalost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až bezvědomí</a:t>
            </a:r>
            <a:endParaRPr lang="cs-CZ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Hyperglykémie - 1. pomoc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sledujeme vitální funkce</a:t>
            </a:r>
          </a:p>
          <a:p>
            <a:r>
              <a:rPr lang="cs-CZ" dirty="0" smtClean="0"/>
              <a:t>při bezvědomí stabilizovaná poloha</a:t>
            </a:r>
          </a:p>
          <a:p>
            <a:r>
              <a:rPr lang="cs-CZ" dirty="0" smtClean="0"/>
              <a:t>zajistíme neodkladný odvoz do nemocnice</a:t>
            </a:r>
          </a:p>
          <a:p>
            <a:endParaRPr lang="cs-CZ" dirty="0" smtClean="0"/>
          </a:p>
          <a:p>
            <a:r>
              <a:rPr lang="cs-CZ" dirty="0" smtClean="0"/>
              <a:t>pokud nerozpoznáme hyperglykémii a postiženému podáme cukr, hladinu cukru v krvi tím ještě zvýšíme, ale jinak to postiženému moc neublíží</a:t>
            </a:r>
            <a:endParaRPr lang="cs-CZ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Hypoglykémie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b="1" u="sng" dirty="0" smtClean="0"/>
              <a:t>PŘÍZNAKY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vyčerpanost, slabost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postižený vypadá zmateně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zrychlený, silný puls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chladná, vlhká kůže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zhoršující se úroveň reakcí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poruchy řeči a koordinace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pocení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aceton v dechu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průkaz diabetika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Hypoglykémie – 1. pomoc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zvýšit co nejrychleji obsah cukru v krvi – podáme slazený nápoj, kostku cukru, čokoládu</a:t>
            </a:r>
          </a:p>
          <a:p>
            <a:r>
              <a:rPr lang="cs-CZ" dirty="0" smtClean="0"/>
              <a:t>nemocného necháme odpočívat</a:t>
            </a:r>
          </a:p>
          <a:p>
            <a:r>
              <a:rPr lang="cs-CZ" dirty="0" smtClean="0"/>
              <a:t>v případě potřeby zajistíme lékařskou pomoc</a:t>
            </a:r>
          </a:p>
          <a:p>
            <a:r>
              <a:rPr lang="cs-CZ" dirty="0" smtClean="0"/>
              <a:t>při bezvědomí sledujeme vitální funkce a voláme zdravotní záchrannou službu</a:t>
            </a:r>
          </a:p>
          <a:p>
            <a:r>
              <a:rPr lang="cs-CZ" dirty="0" smtClean="0"/>
              <a:t>při poruše vědomí nepodáváme nic ústy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75</TotalTime>
  <Words>159</Words>
  <Application>Microsoft Office PowerPoint</Application>
  <PresentationFormat>Předvádění na obrazovce (4:3)</PresentationFormat>
  <Paragraphs>72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Technický</vt:lpstr>
      <vt:lpstr>Prezentace aplikace PowerPoint</vt:lpstr>
      <vt:lpstr>Anotace </vt:lpstr>
      <vt:lpstr>První pomoc</vt:lpstr>
      <vt:lpstr>CUKROVKA</vt:lpstr>
      <vt:lpstr>Hyperglykémie – vysoká hladina cukru</vt:lpstr>
      <vt:lpstr>Hyperglykémie - 1. pomoc</vt:lpstr>
      <vt:lpstr>Hypoglykémie</vt:lpstr>
      <vt:lpstr>Hypoglykémie – 1. pomoc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První pomoc</dc:title>
  <dc:creator>uzivatel</dc:creator>
  <cp:lastModifiedBy>H Koláčková</cp:lastModifiedBy>
  <cp:revision>16</cp:revision>
  <dcterms:created xsi:type="dcterms:W3CDTF">2013-05-09T19:52:15Z</dcterms:created>
  <dcterms:modified xsi:type="dcterms:W3CDTF">2013-06-04T10:17:19Z</dcterms:modified>
</cp:coreProperties>
</file>