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5"/>
  </p:notesMasterIdLst>
  <p:sldIdLst>
    <p:sldId id="256" r:id="rId2"/>
    <p:sldId id="262" r:id="rId3"/>
    <p:sldId id="297" r:id="rId4"/>
    <p:sldId id="264" r:id="rId5"/>
    <p:sldId id="261" r:id="rId6"/>
    <p:sldId id="279" r:id="rId7"/>
    <p:sldId id="300" r:id="rId8"/>
    <p:sldId id="301" r:id="rId9"/>
    <p:sldId id="298" r:id="rId10"/>
    <p:sldId id="299" r:id="rId11"/>
    <p:sldId id="302" r:id="rId12"/>
    <p:sldId id="303" r:id="rId13"/>
    <p:sldId id="281" r:id="rId14"/>
    <p:sldId id="287" r:id="rId15"/>
    <p:sldId id="286" r:id="rId16"/>
    <p:sldId id="288" r:id="rId17"/>
    <p:sldId id="289" r:id="rId18"/>
    <p:sldId id="292" r:id="rId19"/>
    <p:sldId id="291" r:id="rId20"/>
    <p:sldId id="290" r:id="rId21"/>
    <p:sldId id="293" r:id="rId22"/>
    <p:sldId id="294" r:id="rId23"/>
    <p:sldId id="260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87696" autoAdjust="0"/>
  </p:normalViewPr>
  <p:slideViewPr>
    <p:cSldViewPr>
      <p:cViewPr>
        <p:scale>
          <a:sx n="66" d="100"/>
          <a:sy n="66" d="100"/>
        </p:scale>
        <p:origin x="-63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Mechanika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VY_32_INOVACE_Průměrná rychlost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24AFF1F-6D98-4D43-8388-F3A9DE5D6DB9}" type="datetimeFigureOut">
              <a:rPr lang="cs-CZ"/>
              <a:pPr>
                <a:defRPr/>
              </a:pPr>
              <a:t>22.9.2013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221042F-DEE3-4555-A67E-A6D633DF061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487452-0A9E-4944-B190-573566066984}" type="datetime1">
              <a:rPr lang="cs-CZ"/>
              <a:pPr>
                <a:defRPr/>
              </a:pPr>
              <a:t>22.9.2013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73787-BFDB-466A-B91E-B0CE2EAF60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52F85-E58A-47DA-89B3-857B07B99811}" type="datetime1">
              <a:rPr lang="cs-CZ"/>
              <a:pPr>
                <a:defRPr/>
              </a:pPr>
              <a:t>22.9.2013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2FE8D-0280-46C7-BB29-AD5F4D02B8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4C6A6-DAC9-4414-8FF8-1BA1C51F922A}" type="datetime1">
              <a:rPr lang="cs-CZ"/>
              <a:pPr>
                <a:defRPr/>
              </a:pPr>
              <a:t>22.9.2013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7D55C-0E4B-494C-85E3-4715D9B11E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8E999-4B82-4FAC-9A25-C850F61661D4}" type="datetime1">
              <a:rPr lang="cs-CZ"/>
              <a:pPr>
                <a:defRPr/>
              </a:pPr>
              <a:t>22.9.2013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8839AC-ACE9-4C8F-B288-28D6F904C6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2FDC25-D8AB-4A21-88ED-E9273EF0D853}" type="datetime1">
              <a:rPr lang="cs-CZ"/>
              <a:pPr>
                <a:defRPr/>
              </a:pPr>
              <a:t>22.9.2013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D9124-33BE-490E-9343-DBF912362C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247A4-3D3F-48FE-B0F2-0036CD7B8947}" type="datetime1">
              <a:rPr lang="cs-CZ"/>
              <a:pPr>
                <a:defRPr/>
              </a:pPr>
              <a:t>22.9.2013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B09E55-FAD8-4B8A-A905-D382F15940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C39AC9-DD97-41EB-BBB7-3673562FF133}" type="datetime1">
              <a:rPr lang="cs-CZ"/>
              <a:pPr>
                <a:defRPr/>
              </a:pPr>
              <a:t>22.9.2013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220D8-4F1B-490E-80A9-8908FB87A7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E89DB-D2E9-4E5A-87D5-CDB56E94D23A}" type="datetime1">
              <a:rPr lang="cs-CZ"/>
              <a:pPr>
                <a:defRPr/>
              </a:pPr>
              <a:t>22.9.2013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36118-4BA3-480D-8BEC-57B77461463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36FB4-7F1A-4E0A-9A36-B4D4B54D6CD8}" type="datetime1">
              <a:rPr lang="cs-CZ"/>
              <a:pPr>
                <a:defRPr/>
              </a:pPr>
              <a:t>22.9.2013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10702-80B4-42A3-A78C-36174A2F62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C1E58-8EB0-466C-B5A2-B4BFE03A593B}" type="datetime1">
              <a:rPr lang="cs-CZ"/>
              <a:pPr>
                <a:defRPr/>
              </a:pPr>
              <a:t>22.9.2013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CE510-79EE-49AF-BC74-4C8308C208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17082-5FB3-4904-A982-EBDA18DE67D5}" type="datetime1">
              <a:rPr lang="cs-CZ"/>
              <a:pPr>
                <a:defRPr/>
              </a:pPr>
              <a:t>22.9.2013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C1D1B-D325-40C5-AF45-69E8B7B2C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F5D1014-B163-4ACC-BD5A-B17BD998F2A8}" type="datetime1">
              <a:rPr lang="cs-CZ"/>
              <a:pPr>
                <a:defRPr/>
              </a:pPr>
              <a:t>22.9.2013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27715F8-CF59-4FCE-99A1-BCBFAF41F20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9" r:id="rId4"/>
    <p:sldLayoutId id="2147483778" r:id="rId5"/>
    <p:sldLayoutId id="2147483777" r:id="rId6"/>
    <p:sldLayoutId id="2147483783" r:id="rId7"/>
    <p:sldLayoutId id="2147483784" r:id="rId8"/>
    <p:sldLayoutId id="2147483785" r:id="rId9"/>
    <p:sldLayoutId id="2147483776" r:id="rId10"/>
    <p:sldLayoutId id="2147483786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1"/>
          <p:cNvSpPr>
            <a:spLocks noGrp="1"/>
          </p:cNvSpPr>
          <p:nvPr>
            <p:ph idx="1"/>
          </p:nvPr>
        </p:nvSpPr>
        <p:spPr>
          <a:xfrm>
            <a:off x="395288" y="2674938"/>
            <a:ext cx="8353425" cy="3633787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mtClean="0"/>
              <a:t>Prezentace je určena pro výklad pojmů průměrná rychlost a jednotky rychlosti v 9. ročníku ZŠ. </a:t>
            </a:r>
          </a:p>
          <a:p>
            <a:pPr>
              <a:buFont typeface="Arial" charset="0"/>
              <a:buChar char="•"/>
            </a:pPr>
            <a:r>
              <a:rPr lang="cs-CZ" smtClean="0"/>
              <a:t>Prezentace se skládá ze dvou částí: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Výklad nové látky (snímky 5 – 12): vysvětlení pojmu průměrná rychlost, postup při výpočtu průměrné rychlosti, jednotky rychlosti a převody mezi jednotkami rychlosti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Shrnutí probrané látky a závěrečný test s příklady na procvičení probrané látky</a:t>
            </a:r>
            <a:r>
              <a:rPr lang="cs-CZ" smtClean="0">
                <a:latin typeface="Arial" charset="0"/>
              </a:rPr>
              <a:t> (</a:t>
            </a:r>
            <a:r>
              <a:rPr lang="cs-CZ" smtClean="0"/>
              <a:t>snímky 13 – 22).</a:t>
            </a:r>
          </a:p>
          <a:p>
            <a:pPr>
              <a:buFont typeface="Arial" charset="0"/>
              <a:buChar char="•"/>
            </a:pPr>
            <a:r>
              <a:rPr lang="cs-CZ" smtClean="0"/>
              <a:t>Časová náročnost 40 min.</a:t>
            </a:r>
          </a:p>
          <a:p>
            <a:pPr lvl="1">
              <a:buFont typeface="Arial" charset="0"/>
              <a:buChar char="•"/>
            </a:pPr>
            <a:endParaRPr lang="cs-CZ" smtClean="0"/>
          </a:p>
        </p:txBody>
      </p:sp>
      <p:sp>
        <p:nvSpPr>
          <p:cNvPr id="1536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244096F-1CDE-44BC-A6E4-5FBB896006E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536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674938"/>
            <a:ext cx="8353425" cy="3633787"/>
          </a:xfrm>
        </p:spPr>
        <p:txBody>
          <a:bodyPr rtlCol="0">
            <a:normAutofit fontScale="92500"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Popis práce s prezentací: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Mezi jednotlivými snímky se přechází standardním způsobem.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Snímek č. 5 obsahuje animaci demonstrující potřebu zavedení veličiny průměrná rychlost pro porovnávání pohybů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Snímky č. 7 a 8 demonstrují postup při výpočtu průměrné rychlosti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Snímky č. </a:t>
            </a:r>
            <a:r>
              <a:rPr lang="cs-CZ" dirty="0" smtClean="0"/>
              <a:t>11 </a:t>
            </a:r>
            <a:r>
              <a:rPr lang="cs-CZ" dirty="0"/>
              <a:t>a </a:t>
            </a:r>
            <a:r>
              <a:rPr lang="cs-CZ" dirty="0" smtClean="0"/>
              <a:t>12 </a:t>
            </a:r>
            <a:r>
              <a:rPr lang="cs-CZ" dirty="0"/>
              <a:t>demonstrují postup při </a:t>
            </a:r>
            <a:r>
              <a:rPr lang="cs-CZ" dirty="0" smtClean="0"/>
              <a:t>převodu jednotek rychlosti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Snímky č. 15 – 22 obsahují testové otázky s nabídnutými možnostmi odpovědí. Žáci po kliknutí na odpověď na interaktivní tabuli, nebo myší přímo v prezentaci ihned zjistí, zda odpověděli správně (zobrazí se ikona správné nebo nesprávné odpovědi, která po chvíli opět zmizí).</a:t>
            </a:r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1926803-476F-44E2-873D-CA599E68F9E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sp>
        <p:nvSpPr>
          <p:cNvPr id="1638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ctrTitle"/>
          </p:nvPr>
        </p:nvSpPr>
        <p:spPr>
          <a:xfrm>
            <a:off x="685800" y="2006600"/>
            <a:ext cx="7772400" cy="1779588"/>
          </a:xfrm>
        </p:spPr>
        <p:txBody>
          <a:bodyPr/>
          <a:lstStyle/>
          <a:p>
            <a:r>
              <a:rPr lang="pt-BR" sz="6000" smtClean="0"/>
              <a:t>Průměrná rychlost</a:t>
            </a:r>
            <a:endParaRPr lang="cs-CZ" sz="6000" smtClean="0"/>
          </a:p>
        </p:txBody>
      </p:sp>
      <p:sp>
        <p:nvSpPr>
          <p:cNvPr id="1741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1E56834-16CF-47C9-9BDF-E5727231A30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Které zvíře se pohybuje rychleji?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Je nutné porovnat dráhu a čas pohybu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1843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2CAEC38-B0B8-4AC0-BE02-8FBBB43DF43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1843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Průměrná rychlost – úvod</a:t>
            </a:r>
          </a:p>
        </p:txBody>
      </p:sp>
      <p:pic>
        <p:nvPicPr>
          <p:cNvPr id="1026" name="Picture 2" descr="C:\Documents and Settings\Ďobek\Local Settings\Temporary Internet Files\Content.IE5\1RVC0P42\MC90044141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468313" y="3068638"/>
            <a:ext cx="1525587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Documents and Settings\Ďobek\Local Settings\Temporary Internet Files\Content.IE5\2WIS9WBJ\MC90003043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6588" y="4149725"/>
            <a:ext cx="1189037" cy="144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1042988" y="3830638"/>
            <a:ext cx="4321175" cy="461962"/>
            <a:chOff x="1043608" y="3903439"/>
            <a:chExt cx="5688632" cy="461665"/>
          </a:xfrm>
        </p:grpSpPr>
        <p:cxnSp>
          <p:nvCxnSpPr>
            <p:cNvPr id="6" name="Přímá spojnice se šipkou 5"/>
            <p:cNvCxnSpPr/>
            <p:nvPr/>
          </p:nvCxnSpPr>
          <p:spPr>
            <a:xfrm>
              <a:off x="1043608" y="4004974"/>
              <a:ext cx="5688632" cy="0"/>
            </a:xfrm>
            <a:prstGeom prst="straightConnector1">
              <a:avLst/>
            </a:prstGeom>
            <a:ln w="25400">
              <a:solidFill>
                <a:srgbClr val="C00000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8443" name="TextovéPole 6"/>
            <p:cNvSpPr txBox="1">
              <a:spLocks noChangeArrowheads="1"/>
            </p:cNvSpPr>
            <p:nvPr/>
          </p:nvSpPr>
          <p:spPr bwMode="auto">
            <a:xfrm>
              <a:off x="3419872" y="3903439"/>
              <a:ext cx="159370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rgbClr val="C00000"/>
                  </a:solidFill>
                  <a:latin typeface="Candara" pitchFamily="34" charset="0"/>
                </a:rPr>
                <a:t>18 m, 1 min</a:t>
              </a:r>
            </a:p>
          </p:txBody>
        </p:sp>
      </p:grp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1042988" y="5516563"/>
            <a:ext cx="6697662" cy="461962"/>
            <a:chOff x="1043608" y="5589240"/>
            <a:chExt cx="6696744" cy="461665"/>
          </a:xfrm>
        </p:grpSpPr>
        <p:cxnSp>
          <p:nvCxnSpPr>
            <p:cNvPr id="12" name="Přímá spojnice se šipkou 11"/>
            <p:cNvCxnSpPr/>
            <p:nvPr/>
          </p:nvCxnSpPr>
          <p:spPr>
            <a:xfrm>
              <a:off x="1043608" y="5690775"/>
              <a:ext cx="6696744" cy="0"/>
            </a:xfrm>
            <a:prstGeom prst="straightConnector1">
              <a:avLst/>
            </a:prstGeom>
            <a:ln w="25400">
              <a:solidFill>
                <a:srgbClr val="C00000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8441" name="TextovéPole 12"/>
            <p:cNvSpPr txBox="1">
              <a:spLocks noChangeArrowheads="1"/>
            </p:cNvSpPr>
            <p:nvPr/>
          </p:nvSpPr>
          <p:spPr bwMode="auto">
            <a:xfrm>
              <a:off x="3419872" y="5589240"/>
              <a:ext cx="128913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rgbClr val="C00000"/>
                  </a:solidFill>
                  <a:latin typeface="Candara" pitchFamily="34" charset="0"/>
                </a:rPr>
                <a:t>25 m, 5 s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79371E-6 L 0.44427 -2.79371E-6 " pathEditMode="relative" rAng="0" ptsTypes="AA">
                                      <p:cBhvr>
                                        <p:cTn id="22" dur="1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20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54302E-6 L 0.71198 -0.00023 " pathEditMode="relative" rAng="0" ptsTypes="AA">
                                      <p:cBhvr>
                                        <p:cTn id="26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590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79513" y="2426576"/>
            <a:ext cx="8784976" cy="4098768"/>
          </a:xfrm>
          <a:blipFill rotWithShape="1">
            <a:blip r:embed="rId2"/>
            <a:stretch>
              <a:fillRect l="-1387" t="-3125" r="-1248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945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3B85BCE-8DBD-4272-9EBC-CDE7DB2EE91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1945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Průměrná rychlost - výpočet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1073150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3200" smtClean="0">
                <a:latin typeface="Cambria Math" pitchFamily="18" charset="0"/>
              </a:rPr>
              <a:t>Usian Bolt zaběhl trať 100 m za 9,58 s. Jakou běžel průměrnou rychlostí?</a:t>
            </a:r>
          </a:p>
          <a:p>
            <a:pPr marL="0" indent="0">
              <a:buFont typeface="Symbol" pitchFamily="18" charset="2"/>
              <a:buNone/>
            </a:pPr>
            <a:endParaRPr lang="cs-CZ" sz="3200" smtClean="0"/>
          </a:p>
        </p:txBody>
      </p:sp>
      <p:sp>
        <p:nvSpPr>
          <p:cNvPr id="2048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68C34A8-487D-4F88-9E69-C51AB10A869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2048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Příklady: Průměrná rychlost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50825" y="5013325"/>
            <a:ext cx="1800225" cy="0"/>
          </a:xfrm>
          <a:prstGeom prst="line">
            <a:avLst/>
          </a:prstGeom>
          <a:ln w="127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" name="Čárový popisek 1 6"/>
          <p:cNvSpPr/>
          <p:nvPr/>
        </p:nvSpPr>
        <p:spPr>
          <a:xfrm>
            <a:off x="1258888" y="5516563"/>
            <a:ext cx="2479675" cy="717550"/>
          </a:xfrm>
          <a:prstGeom prst="borderCallout1">
            <a:avLst>
              <a:gd name="adj1" fmla="val 18750"/>
              <a:gd name="adj2" fmla="val -8333"/>
              <a:gd name="adj3" fmla="val -49163"/>
              <a:gd name="adj4" fmla="val -28975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C00000"/>
                </a:solidFill>
              </a:rPr>
              <a:t>1. Vypíšeme všechny zadané hodnoty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1520" y="3573016"/>
            <a:ext cx="2880320" cy="1384995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67944" y="4677376"/>
            <a:ext cx="1656184" cy="947375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1" name="Čárový popisek 1 10"/>
          <p:cNvSpPr/>
          <p:nvPr/>
        </p:nvSpPr>
        <p:spPr>
          <a:xfrm>
            <a:off x="6372225" y="3394075"/>
            <a:ext cx="2479675" cy="717550"/>
          </a:xfrm>
          <a:prstGeom prst="borderCallout1">
            <a:avLst>
              <a:gd name="adj1" fmla="val 18750"/>
              <a:gd name="adj2" fmla="val -8333"/>
              <a:gd name="adj3" fmla="val 97285"/>
              <a:gd name="adj4" fmla="val -30076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C00000"/>
                </a:solidFill>
              </a:rPr>
              <a:t>2. Napíšeme vzorec 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76328" y="3850098"/>
            <a:ext cx="1440160" cy="827278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3" name="Čárový popisek 1 12"/>
          <p:cNvSpPr/>
          <p:nvPr/>
        </p:nvSpPr>
        <p:spPr>
          <a:xfrm>
            <a:off x="6372225" y="4292600"/>
            <a:ext cx="2479675" cy="717550"/>
          </a:xfrm>
          <a:prstGeom prst="borderCallout1">
            <a:avLst>
              <a:gd name="adj1" fmla="val 18750"/>
              <a:gd name="adj2" fmla="val -8333"/>
              <a:gd name="adj3" fmla="val 97285"/>
              <a:gd name="adj4" fmla="val -30076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C00000"/>
                </a:solidFill>
              </a:rPr>
              <a:t>3. Dosadíme číselné hodnoty ze zadání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67944" y="5642084"/>
            <a:ext cx="1656184" cy="523220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5" name="Čárový popisek 1 14"/>
          <p:cNvSpPr/>
          <p:nvPr/>
        </p:nvSpPr>
        <p:spPr>
          <a:xfrm>
            <a:off x="6372225" y="5157788"/>
            <a:ext cx="2479675" cy="717550"/>
          </a:xfrm>
          <a:prstGeom prst="borderCallout1">
            <a:avLst>
              <a:gd name="adj1" fmla="val 18750"/>
              <a:gd name="adj2" fmla="val -8333"/>
              <a:gd name="adj3" fmla="val 83972"/>
              <a:gd name="adj4" fmla="val -42186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C00000"/>
                </a:solidFill>
              </a:rPr>
              <a:t>4. Zaokrouhlíme výsledek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6" name="Čárový popisek 1 15"/>
          <p:cNvSpPr/>
          <p:nvPr/>
        </p:nvSpPr>
        <p:spPr>
          <a:xfrm>
            <a:off x="6372225" y="6024563"/>
            <a:ext cx="2479675" cy="717550"/>
          </a:xfrm>
          <a:prstGeom prst="borderCallout1">
            <a:avLst>
              <a:gd name="adj1" fmla="val 18750"/>
              <a:gd name="adj2" fmla="val -8333"/>
              <a:gd name="adj3" fmla="val -11124"/>
              <a:gd name="adj4" fmla="val -15764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C00000"/>
                </a:solidFill>
              </a:rPr>
              <a:t>5. Doplníme jednotky (podle zadání )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571728" y="5517232"/>
            <a:ext cx="512440" cy="725007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cxnSp>
        <p:nvCxnSpPr>
          <p:cNvPr id="18" name="Přímá spojnice 17"/>
          <p:cNvCxnSpPr/>
          <p:nvPr/>
        </p:nvCxnSpPr>
        <p:spPr>
          <a:xfrm>
            <a:off x="4076700" y="6248400"/>
            <a:ext cx="2008188" cy="0"/>
          </a:xfrm>
          <a:prstGeom prst="line">
            <a:avLst/>
          </a:prstGeom>
          <a:ln w="28575" cmpd="dbl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7" grpId="0" animBg="1"/>
      <p:bldP spid="7" grpId="1" animBg="1"/>
      <p:bldP spid="11" grpId="0" animBg="1"/>
      <p:bldP spid="11" grpId="1" animBg="1"/>
      <p:bldP spid="13" grpId="0" animBg="1"/>
      <p:bldP spid="13" grpId="1" animBg="1"/>
      <p:bldP spid="15" grpId="0" animBg="1"/>
      <p:bldP spid="15" grpId="1" animBg="1"/>
      <p:bldP spid="16" grpId="0" animBg="1"/>
      <p:bldP spid="16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1073150"/>
          </a:xfrm>
        </p:spPr>
        <p:txBody>
          <a:bodyPr rtlCol="0">
            <a:normAutofit fontScale="92500"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200" dirty="0" smtClean="0">
                <a:latin typeface="Cambria Math"/>
              </a:rPr>
              <a:t>Cestu z Bílé Třemešné do Brna dlouhou 180 km jsme urazili za 3 hodiny. Jaká byla průměrná rychlost?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3200" dirty="0"/>
          </a:p>
        </p:txBody>
      </p:sp>
      <p:sp>
        <p:nvSpPr>
          <p:cNvPr id="2150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71C6D62-3770-4239-B774-EC8345E2A36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2150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Příklady: Průměrná rychlost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50825" y="5013325"/>
            <a:ext cx="1800225" cy="0"/>
          </a:xfrm>
          <a:prstGeom prst="line">
            <a:avLst/>
          </a:prstGeom>
          <a:ln w="127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" name="Čárový popisek 1 6"/>
          <p:cNvSpPr/>
          <p:nvPr/>
        </p:nvSpPr>
        <p:spPr>
          <a:xfrm>
            <a:off x="1258888" y="5516563"/>
            <a:ext cx="2479675" cy="717550"/>
          </a:xfrm>
          <a:prstGeom prst="borderCallout1">
            <a:avLst>
              <a:gd name="adj1" fmla="val 18750"/>
              <a:gd name="adj2" fmla="val -8333"/>
              <a:gd name="adj3" fmla="val -49163"/>
              <a:gd name="adj4" fmla="val -28975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C00000"/>
                </a:solidFill>
              </a:rPr>
              <a:t>1. Vypíšeme všechny zadané hodnoty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1520" y="3573016"/>
            <a:ext cx="2880320" cy="1384995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67944" y="4677376"/>
            <a:ext cx="1656184" cy="901785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1" name="Čárový popisek 1 10"/>
          <p:cNvSpPr/>
          <p:nvPr/>
        </p:nvSpPr>
        <p:spPr>
          <a:xfrm>
            <a:off x="6372225" y="3394075"/>
            <a:ext cx="2479675" cy="717550"/>
          </a:xfrm>
          <a:prstGeom prst="borderCallout1">
            <a:avLst>
              <a:gd name="adj1" fmla="val 18750"/>
              <a:gd name="adj2" fmla="val -8333"/>
              <a:gd name="adj3" fmla="val 97285"/>
              <a:gd name="adj4" fmla="val -30076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C00000"/>
                </a:solidFill>
              </a:rPr>
              <a:t>2. Napíšeme vzorec 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76328" y="3850098"/>
            <a:ext cx="1440160" cy="827278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3" name="Čárový popisek 1 12"/>
          <p:cNvSpPr/>
          <p:nvPr/>
        </p:nvSpPr>
        <p:spPr>
          <a:xfrm>
            <a:off x="6372225" y="4292600"/>
            <a:ext cx="2479675" cy="717550"/>
          </a:xfrm>
          <a:prstGeom prst="borderCallout1">
            <a:avLst>
              <a:gd name="adj1" fmla="val 18750"/>
              <a:gd name="adj2" fmla="val -8333"/>
              <a:gd name="adj3" fmla="val 97285"/>
              <a:gd name="adj4" fmla="val -30076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C00000"/>
                </a:solidFill>
              </a:rPr>
              <a:t>3. Dosadíme číselné hodnoty ze zadání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67944" y="5642084"/>
            <a:ext cx="1656184" cy="523220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5" name="Čárový popisek 1 14"/>
          <p:cNvSpPr/>
          <p:nvPr/>
        </p:nvSpPr>
        <p:spPr>
          <a:xfrm>
            <a:off x="6372225" y="5157788"/>
            <a:ext cx="2479675" cy="717550"/>
          </a:xfrm>
          <a:prstGeom prst="borderCallout1">
            <a:avLst>
              <a:gd name="adj1" fmla="val 18750"/>
              <a:gd name="adj2" fmla="val -8333"/>
              <a:gd name="adj3" fmla="val 87776"/>
              <a:gd name="adj4" fmla="val -43287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C00000"/>
                </a:solidFill>
              </a:rPr>
              <a:t>4. Zaokrouhlíme výsledek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6" name="Čárový popisek 1 15"/>
          <p:cNvSpPr/>
          <p:nvPr/>
        </p:nvSpPr>
        <p:spPr>
          <a:xfrm>
            <a:off x="6372225" y="6024563"/>
            <a:ext cx="2479675" cy="717550"/>
          </a:xfrm>
          <a:prstGeom prst="borderCallout1">
            <a:avLst>
              <a:gd name="adj1" fmla="val 18750"/>
              <a:gd name="adj2" fmla="val -8333"/>
              <a:gd name="adj3" fmla="val -24437"/>
              <a:gd name="adj4" fmla="val -21819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C00000"/>
                </a:solidFill>
              </a:rPr>
              <a:t>5. Doplníme jednotky (podle zadání )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292080" y="5445224"/>
            <a:ext cx="512440" cy="793743"/>
          </a:xfrm>
          <a:prstGeom prst="rect">
            <a:avLst/>
          </a:prstGeom>
          <a:blipFill rotWithShape="1">
            <a:blip r:embed="rId6"/>
            <a:stretch>
              <a:fillRect r="-238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cxnSp>
        <p:nvCxnSpPr>
          <p:cNvPr id="18" name="Přímá spojnice 17"/>
          <p:cNvCxnSpPr/>
          <p:nvPr/>
        </p:nvCxnSpPr>
        <p:spPr>
          <a:xfrm>
            <a:off x="4076700" y="6248400"/>
            <a:ext cx="2008188" cy="0"/>
          </a:xfrm>
          <a:prstGeom prst="line">
            <a:avLst/>
          </a:prstGeom>
          <a:ln w="28575" cmpd="dbl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 animBg="1"/>
      <p:bldP spid="7" grpId="1" animBg="1"/>
      <p:bldP spid="11" grpId="0" animBg="1"/>
      <p:bldP spid="11" grpId="1" animBg="1"/>
      <p:bldP spid="13" grpId="0" animBg="1"/>
      <p:bldP spid="13" grpId="1" animBg="1"/>
      <p:bldP spid="15" grpId="0" animBg="1"/>
      <p:bldP spid="15" grpId="1" animBg="1"/>
      <p:bldP spid="16" grpId="0" animBg="1"/>
      <p:bldP spid="16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79513" y="2426576"/>
            <a:ext cx="8784976" cy="4098768"/>
          </a:xfrm>
          <a:blipFill rotWithShape="1">
            <a:blip r:embed="rId2"/>
            <a:stretch>
              <a:fillRect l="-1110" t="-3423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253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988B5DC-BFCA-40E1-B81D-02A8455FA43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2253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Průměrná rychlost - jednotky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79513" y="2426576"/>
            <a:ext cx="8784976" cy="4098768"/>
          </a:xfrm>
          <a:blipFill rotWithShape="1">
            <a:blip r:embed="rId2"/>
            <a:stretch>
              <a:fillRect l="-1387" t="-1488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355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523A4E3-5CE7-412C-8D4A-928869A67FF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2355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Převody jednotek rychlosti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79513" y="2426576"/>
            <a:ext cx="8784976" cy="1074432"/>
          </a:xfrm>
          <a:blipFill rotWithShape="1">
            <a:blip r:embed="rId2"/>
            <a:stretch>
              <a:fillRect l="-1734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457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20415AB-401E-41E1-AE5F-F06A2E112D6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Příklady: Převody jednotek rychlosti</a:t>
            </a:r>
            <a:endParaRPr lang="cs-CZ" dirty="0"/>
          </a:p>
        </p:txBody>
      </p:sp>
      <p:sp>
        <p:nvSpPr>
          <p:cNvPr id="7" name="Čárový popisek 1 6"/>
          <p:cNvSpPr/>
          <p:nvPr/>
        </p:nvSpPr>
        <p:spPr>
          <a:xfrm>
            <a:off x="3244850" y="3309938"/>
            <a:ext cx="4711700" cy="717550"/>
          </a:xfrm>
          <a:prstGeom prst="borderCallout1">
            <a:avLst>
              <a:gd name="adj1" fmla="val 18750"/>
              <a:gd name="adj2" fmla="val -8333"/>
              <a:gd name="adj3" fmla="val 97285"/>
              <a:gd name="adj4" fmla="val -14610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C00000"/>
                </a:solidFill>
              </a:rPr>
              <a:t>1. Napíšeme si převodní vztah (převádíme z jednotek m/s na jednotky km/h)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1520" y="3573016"/>
            <a:ext cx="2880320" cy="910506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1" name="Čárový popisek 1 10"/>
          <p:cNvSpPr/>
          <p:nvPr/>
        </p:nvSpPr>
        <p:spPr>
          <a:xfrm>
            <a:off x="3028950" y="5876925"/>
            <a:ext cx="2479675" cy="717550"/>
          </a:xfrm>
          <a:prstGeom prst="borderCallout1">
            <a:avLst>
              <a:gd name="adj1" fmla="val 18750"/>
              <a:gd name="adj2" fmla="val -8333"/>
              <a:gd name="adj3" fmla="val -49163"/>
              <a:gd name="adj4" fmla="val -15764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C00000"/>
                </a:solidFill>
              </a:rPr>
              <a:t>2. Zadanou hodnotu </a:t>
            </a:r>
            <a:r>
              <a:rPr lang="cs-CZ" sz="2000" b="1" dirty="0">
                <a:solidFill>
                  <a:srgbClr val="00B050"/>
                </a:solidFill>
              </a:rPr>
              <a:t>vynásobíme</a:t>
            </a:r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>
                <a:solidFill>
                  <a:srgbClr val="00B050"/>
                </a:solidFill>
              </a:rPr>
              <a:t>3,6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1520" y="4734349"/>
            <a:ext cx="4644516" cy="910506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4" name="TextovéPole 1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779912" y="4725144"/>
            <a:ext cx="1656184" cy="910377"/>
          </a:xfrm>
          <a:prstGeom prst="rect">
            <a:avLst/>
          </a:prstGeom>
          <a:blipFill rotWithShape="1">
            <a:blip r:embed="rId5"/>
            <a:stretch>
              <a:fillRect r="-147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" name="Čárový popisek 1 15"/>
          <p:cNvSpPr/>
          <p:nvPr/>
        </p:nvSpPr>
        <p:spPr>
          <a:xfrm>
            <a:off x="6516688" y="5521325"/>
            <a:ext cx="2478087" cy="717550"/>
          </a:xfrm>
          <a:prstGeom prst="borderCallout1">
            <a:avLst>
              <a:gd name="adj1" fmla="val 18750"/>
              <a:gd name="adj2" fmla="val -8333"/>
              <a:gd name="adj3" fmla="val -41554"/>
              <a:gd name="adj4" fmla="val -38333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C00000"/>
                </a:solidFill>
              </a:rPr>
              <a:t>5. Zaokrouhlíme výsledek</a:t>
            </a:r>
            <a:endParaRPr lang="cs-CZ" sz="2000" dirty="0">
              <a:solidFill>
                <a:srgbClr val="C00000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4219575" y="5661025"/>
            <a:ext cx="1381125" cy="0"/>
          </a:xfrm>
          <a:prstGeom prst="line">
            <a:avLst/>
          </a:prstGeom>
          <a:ln w="28575" cmpd="dbl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 animBg="1"/>
      <p:bldP spid="7" grpId="1" animBg="1"/>
      <p:bldP spid="9" grpId="0" animBg="1"/>
      <p:bldP spid="11" grpId="0" animBg="1"/>
      <p:bldP spid="11" grpId="1" animBg="1"/>
      <p:bldP spid="12" grpId="0" animBg="1"/>
      <p:bldP spid="14" grpId="0" animBg="1"/>
      <p:bldP spid="16" grpId="0" animBg="1"/>
      <p:bldP spid="16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79513" y="2426576"/>
            <a:ext cx="8784976" cy="1074432"/>
          </a:xfrm>
          <a:blipFill rotWithShape="1">
            <a:blip r:embed="rId2"/>
            <a:stretch>
              <a:fillRect l="-1734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560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D1A09C7-713C-4698-90CB-C0212E28B52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Příklady: Převody jednotek rychlosti</a:t>
            </a:r>
            <a:endParaRPr lang="cs-CZ" dirty="0"/>
          </a:p>
        </p:txBody>
      </p:sp>
      <p:sp>
        <p:nvSpPr>
          <p:cNvPr id="7" name="Čárový popisek 1 6"/>
          <p:cNvSpPr/>
          <p:nvPr/>
        </p:nvSpPr>
        <p:spPr>
          <a:xfrm>
            <a:off x="3244850" y="3309938"/>
            <a:ext cx="4711700" cy="717550"/>
          </a:xfrm>
          <a:prstGeom prst="borderCallout1">
            <a:avLst>
              <a:gd name="adj1" fmla="val 18750"/>
              <a:gd name="adj2" fmla="val -8333"/>
              <a:gd name="adj3" fmla="val 97285"/>
              <a:gd name="adj4" fmla="val -14610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C00000"/>
                </a:solidFill>
              </a:rPr>
              <a:t>1. Napíšeme si převodní vztah (převádíme z jednotek km/h na jednotky m/s)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1520" y="3573016"/>
            <a:ext cx="2880320" cy="984565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1" name="Čárový popisek 1 10"/>
          <p:cNvSpPr/>
          <p:nvPr/>
        </p:nvSpPr>
        <p:spPr>
          <a:xfrm>
            <a:off x="2884488" y="5876925"/>
            <a:ext cx="2479675" cy="717550"/>
          </a:xfrm>
          <a:prstGeom prst="borderCallout1">
            <a:avLst>
              <a:gd name="adj1" fmla="val 18750"/>
              <a:gd name="adj2" fmla="val -8333"/>
              <a:gd name="adj3" fmla="val -35849"/>
              <a:gd name="adj4" fmla="val -26773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C00000"/>
                </a:solidFill>
              </a:rPr>
              <a:t>2. Zadanou hodnotu </a:t>
            </a:r>
            <a:r>
              <a:rPr lang="cs-CZ" sz="2000" b="1" dirty="0">
                <a:solidFill>
                  <a:srgbClr val="00B050"/>
                </a:solidFill>
              </a:rPr>
              <a:t>vydělíme 3,6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1520" y="4734349"/>
            <a:ext cx="4644516" cy="955967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4" name="TextovéPole 1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347864" y="4830956"/>
            <a:ext cx="1656184" cy="830292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" name="Čárový popisek 1 15"/>
          <p:cNvSpPr/>
          <p:nvPr/>
        </p:nvSpPr>
        <p:spPr>
          <a:xfrm>
            <a:off x="6011863" y="5521325"/>
            <a:ext cx="2479675" cy="717550"/>
          </a:xfrm>
          <a:prstGeom prst="borderCallout1">
            <a:avLst>
              <a:gd name="adj1" fmla="val 18750"/>
              <a:gd name="adj2" fmla="val -8333"/>
              <a:gd name="adj3" fmla="val -41554"/>
              <a:gd name="adj4" fmla="val -38333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C00000"/>
                </a:solidFill>
              </a:rPr>
              <a:t>5. Zaokrouhlíme výsledek</a:t>
            </a:r>
            <a:endParaRPr lang="cs-CZ" sz="2000" dirty="0">
              <a:solidFill>
                <a:srgbClr val="C00000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3779838" y="5661025"/>
            <a:ext cx="1223962" cy="0"/>
          </a:xfrm>
          <a:prstGeom prst="line">
            <a:avLst/>
          </a:prstGeom>
          <a:ln w="28575" cmpd="dbl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 animBg="1"/>
      <p:bldP spid="7" grpId="1" animBg="1"/>
      <p:bldP spid="9" grpId="0" animBg="1"/>
      <p:bldP spid="11" grpId="0" animBg="1"/>
      <p:bldP spid="11" grpId="1" animBg="1"/>
      <p:bldP spid="12" grpId="0" animBg="1"/>
      <p:bldP spid="14" grpId="0" animBg="1"/>
      <p:bldP spid="16" grpId="0" animBg="1"/>
      <p:bldP spid="16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Jak je definována veličina průměrná rychlost.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V jakých jednotkách se rychlost udává.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Jak se převádí mezi jednotkami rychlosti.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2662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6836F0A-A62C-4451-A38D-B59221FF9EB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sp>
        <p:nvSpPr>
          <p:cNvPr id="2662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jsme se dozvěděli?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Následující test se skládá z 8 uzavřených otázek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Jestli jste odpověděli správně</a:t>
            </a:r>
            <a:r>
              <a:rPr lang="cs-CZ" sz="3200" smtClean="0">
                <a:latin typeface="Arial" charset="0"/>
              </a:rPr>
              <a:t>,</a:t>
            </a:r>
            <a:r>
              <a:rPr lang="cs-CZ" sz="3200" smtClean="0">
                <a:latin typeface="Calibri" pitchFamily="34" charset="0"/>
              </a:rPr>
              <a:t> se dozvíte po kliknutí na odpověď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Hodně štěstí … 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2765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2D7E2FC-F316-4567-8D09-8A2A788C4A8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sp>
        <p:nvSpPr>
          <p:cNvPr id="2765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Závěrečné opakování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BDE039F-F701-484C-90BB-E351CF3C4CE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  <p:sp>
        <p:nvSpPr>
          <p:cNvPr id="286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/>
            </a:pPr>
            <a:r>
              <a:rPr lang="cs-CZ" sz="3200" smtClean="0"/>
              <a:t>Na kole jsme ujeli 30 km za 2 hodiny. Naše průměrná rychlost byla: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60 km/h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15 m/s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15 km/h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1094F6C-B75E-48E6-BFC5-45E92149D7F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  <p:sp>
        <p:nvSpPr>
          <p:cNvPr id="2969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2"/>
            </a:pPr>
            <a:r>
              <a:rPr lang="cs-CZ" sz="3200" smtClean="0"/>
              <a:t>Trať 400 m závodník uběhl za 50 s. Jeho průměrná rychlost byla: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8 km/h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0,125 m/s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8 m/s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FE5F555-7260-4A4D-A546-C68DFC92FF1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  <p:sp>
        <p:nvSpPr>
          <p:cNvPr id="3072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3"/>
            </a:pPr>
            <a:r>
              <a:rPr lang="cs-CZ" sz="3200" smtClean="0"/>
              <a:t>Rychlost 20 m/s se rovná: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0,02 km/h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5,6 km/h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72 km/h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C0A354F-22FB-473D-A51D-4B392A7653F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  <p:sp>
        <p:nvSpPr>
          <p:cNvPr id="3174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4"/>
            </a:pPr>
            <a:r>
              <a:rPr lang="cs-CZ" sz="3200" smtClean="0"/>
              <a:t>Rychlost 5 m/s se rovná: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33825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2684463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39671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5 km/h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1,4 km/h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18 km/h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C8331A9-4DEC-425C-9570-5A8319B3D8C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  <p:sp>
        <p:nvSpPr>
          <p:cNvPr id="3277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5"/>
            </a:pPr>
            <a:r>
              <a:rPr lang="cs-CZ" sz="3200" smtClean="0"/>
              <a:t>Rychlost 90 km/h se rovná: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90 m/s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324 m/s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25 m/s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F161ABE-B9C4-4A6A-A270-B12C34035A6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>
              <a:cs typeface="Arial" charset="0"/>
            </a:endParaRPr>
          </a:p>
        </p:txBody>
      </p:sp>
      <p:sp>
        <p:nvSpPr>
          <p:cNvPr id="3379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6"/>
            </a:pPr>
            <a:r>
              <a:rPr lang="cs-CZ" sz="3200" smtClean="0"/>
              <a:t>Rychlost 54 km/h se rovná: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33825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2684463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39671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54 m/s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194,4 m/s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15 m/s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49F2E9C-139A-47C2-BD0B-9E437F5B05A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s-CZ">
              <a:cs typeface="Arial" charset="0"/>
            </a:endParaRPr>
          </a:p>
        </p:txBody>
      </p:sp>
      <p:sp>
        <p:nvSpPr>
          <p:cNvPr id="3481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7"/>
            </a:pPr>
            <a:r>
              <a:rPr lang="cs-CZ" sz="3200" smtClean="0"/>
              <a:t>Vyberte správné tvrzení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10 m/s </a:t>
            </a:r>
            <a:r>
              <a:rPr lang="cs-CZ" sz="2800" dirty="0"/>
              <a:t>= </a:t>
            </a:r>
            <a:r>
              <a:rPr lang="cs-CZ" sz="2800" dirty="0"/>
              <a:t>10 km/h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10 m/s </a:t>
            </a:r>
            <a:r>
              <a:rPr lang="cs-CZ" sz="2800" dirty="0"/>
              <a:t>&lt; </a:t>
            </a:r>
            <a:r>
              <a:rPr lang="cs-CZ" sz="2800" dirty="0"/>
              <a:t>10 km/h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10 m/s &gt; 10 km/h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0480D36-0F5C-42B0-820D-6D8D2F086E7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cs-CZ">
              <a:cs typeface="Arial" charset="0"/>
            </a:endParaRPr>
          </a:p>
        </p:txBody>
      </p:sp>
      <p:sp>
        <p:nvSpPr>
          <p:cNvPr id="3584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8"/>
            </a:pPr>
            <a:r>
              <a:rPr lang="cs-CZ" sz="3200" smtClean="0"/>
              <a:t>Když ujedeme dráhu 8 500 m za 30 min je naše průměrná rychlost: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3,5 km/h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28,3 km/h 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17 km/h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13788" cy="4968875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i="1" u="sng" smtClean="0"/>
              <a:t>Použitá literatura: 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RAUNER, Karel; HAVEL, Václav; RANDA, Miroslav. </a:t>
            </a:r>
            <a:r>
              <a:rPr lang="cs-CZ" i="1" smtClean="0"/>
              <a:t>Fyzika 7 učebnice pro základní školy a víceletá gymnázia</a:t>
            </a:r>
            <a:r>
              <a:rPr lang="cs-CZ" smtClean="0"/>
              <a:t>. Plzeň: Fraus, 2005, ISBN 80-7238-431-7. 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RAUNER, Karel; HAVEL, Václav; RANDA, Miroslav. </a:t>
            </a:r>
            <a:r>
              <a:rPr lang="cs-CZ" i="1" smtClean="0"/>
              <a:t>Fyzika 7 pracovní sešit pro základní školy a víceletá gymnázia</a:t>
            </a:r>
            <a:r>
              <a:rPr lang="cs-CZ" smtClean="0"/>
              <a:t>. Plzeň: Fraus, 2005, ISBN 80-7238-432-5. </a:t>
            </a:r>
          </a:p>
          <a:p>
            <a:pPr>
              <a:buClr>
                <a:srgbClr val="31B6FD"/>
              </a:buClr>
              <a:buFont typeface="Arial" charset="0"/>
              <a:buChar char="•"/>
            </a:pPr>
            <a:r>
              <a:rPr lang="cs-CZ" i="1" u="sng" smtClean="0">
                <a:solidFill>
                  <a:srgbClr val="073E87"/>
                </a:solidFill>
              </a:rPr>
              <a:t>Jiné zdroje:</a:t>
            </a:r>
            <a:r>
              <a:rPr lang="cs-CZ" sz="1800" smtClean="0"/>
              <a:t> </a:t>
            </a:r>
          </a:p>
          <a:p>
            <a:pPr lvl="1">
              <a:buFont typeface="Arial" charset="0"/>
              <a:buChar char="•"/>
            </a:pPr>
            <a:r>
              <a:rPr lang="cs-CZ" sz="1800" smtClean="0"/>
              <a:t>Zdroj obrázků: www.office.microsoft.com</a:t>
            </a:r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</p:txBody>
      </p:sp>
      <p:sp>
        <p:nvSpPr>
          <p:cNvPr id="3686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E27A11B-BBCD-4593-A1E1-58097047363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cs-CZ">
              <a:cs typeface="Arial" charset="0"/>
            </a:endParaRPr>
          </a:p>
        </p:txBody>
      </p:sp>
      <p:sp>
        <p:nvSpPr>
          <p:cNvPr id="3686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1026</TotalTime>
  <Words>570</Words>
  <Application>Microsoft Office PowerPoint</Application>
  <PresentationFormat>On-screen Show (4:3)</PresentationFormat>
  <Paragraphs>131</Paragraphs>
  <Slides>23</Slides>
  <Notes>0</Notes>
  <HiddenSlides>2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23</vt:i4>
      </vt:variant>
    </vt:vector>
  </HeadingPairs>
  <TitlesOfParts>
    <vt:vector size="36" baseType="lpstr">
      <vt:lpstr>Candara</vt:lpstr>
      <vt:lpstr>Arial</vt:lpstr>
      <vt:lpstr>Symbol</vt:lpstr>
      <vt:lpstr>Calibri</vt:lpstr>
      <vt:lpstr>Cambria Math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Anotace</vt:lpstr>
      <vt:lpstr>Průměrná rychlost</vt:lpstr>
      <vt:lpstr>Průměrná rychlost – úvod</vt:lpstr>
      <vt:lpstr>Průměrná rychlost - výpočet</vt:lpstr>
      <vt:lpstr>Příklady: Průměrná rychlost</vt:lpstr>
      <vt:lpstr>Příklady: Průměrná rychlost</vt:lpstr>
      <vt:lpstr>Průměrná rychlost - jednotky</vt:lpstr>
      <vt:lpstr>Převody jednotek rychlosti</vt:lpstr>
      <vt:lpstr>Příklady: Převody jednotek rychlosti</vt:lpstr>
      <vt:lpstr>Příklady: Převody jednotek rychlosti</vt:lpstr>
      <vt:lpstr>Co jsme se dozvěděli?</vt:lpstr>
      <vt:lpstr>Závěrečné opakování</vt:lpstr>
      <vt:lpstr>Na kole jsme ujeli 30 km za 2 hodiny. Naše průměrná rychlost byla:</vt:lpstr>
      <vt:lpstr>Trať 400 m závodník uběhl za 50 s. Jeho průměrná rychlost byla:</vt:lpstr>
      <vt:lpstr>Rychlost 20 m/s se rovná:</vt:lpstr>
      <vt:lpstr>Rychlost 5 m/s se rovná:</vt:lpstr>
      <vt:lpstr>Rychlost 90 km/h se rovná:</vt:lpstr>
      <vt:lpstr>Rychlost 54 km/h se rovná:</vt:lpstr>
      <vt:lpstr>Vyberte správné tvrzení</vt:lpstr>
      <vt:lpstr>Když ujedeme dráhu 8 500 m za 30 min je naše průměrná rychlost: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121</cp:revision>
  <dcterms:created xsi:type="dcterms:W3CDTF">2013-05-10T12:01:16Z</dcterms:created>
  <dcterms:modified xsi:type="dcterms:W3CDTF">2013-09-22T19:28:32Z</dcterms:modified>
</cp:coreProperties>
</file>