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61" r:id="rId4"/>
    <p:sldId id="272" r:id="rId5"/>
    <p:sldId id="278" r:id="rId6"/>
    <p:sldId id="276" r:id="rId7"/>
    <p:sldId id="277" r:id="rId8"/>
    <p:sldId id="280" r:id="rId9"/>
    <p:sldId id="279" r:id="rId10"/>
    <p:sldId id="259" r:id="rId11"/>
    <p:sldId id="258" r:id="rId12"/>
    <p:sldId id="273" r:id="rId13"/>
    <p:sldId id="281" r:id="rId14"/>
    <p:sldId id="282" r:id="rId15"/>
    <p:sldId id="28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url?sa=i&amp;rct=j&amp;q=&amp;esrc=s&amp;frm=1&amp;source=images&amp;cd=&amp;cad=rja&amp;docid=kSqEucYXlhxEmM&amp;tbnid=NNrbHkcOMk2bhM:&amp;ved=0CAUQjRw&amp;url=http://www.hdwallpaperstop.com/3d-space-desktop-background-hd-wallpapers/&amp;ei=fe0-UuWQFcSktAbV54HoCw&amp;psig=AFQjCNHvjIN4Wk-XD7hTtqq50l4IF5U-aw&amp;ust=1379942139861680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oogle.cz/url?sa=i&amp;rct=j&amp;q=&amp;esrc=s&amp;frm=1&amp;source=images&amp;cd=&amp;cad=rja&amp;docid=WTnG0VwW-0g5tM&amp;tbnid=VumQkHz_cq7JKM:&amp;ved=0CAUQjRw&amp;url=http://eliotburdett.com/my-five-tenets-of-high-energy/&amp;ei=auI-UsybHMKOtQbe2ICoDQ&amp;bvm=bv.52434380,d.Yms&amp;psig=AFQjCNFzu4w2BhK08rc6XieGbUg7yPcubg&amp;ust=1379939261194403" TargetMode="External"/><Relationship Id="rId5" Type="http://schemas.openxmlformats.org/officeDocument/2006/relationships/image" Target="../media/image4.jpeg"/><Relationship Id="rId10" Type="http://schemas.openxmlformats.org/officeDocument/2006/relationships/image" Target="../media/image7.jpeg"/><Relationship Id="rId4" Type="http://schemas.openxmlformats.org/officeDocument/2006/relationships/hyperlink" Target="http://www.google.cz/url?sa=i&amp;rct=j&amp;q=&amp;esrc=s&amp;frm=1&amp;source=images&amp;cd=&amp;cad=rja&amp;docid=KZH5ngK5GT7KiM&amp;tbnid=nG1KhmQLdKHHQM:&amp;ved=0CAUQjRw&amp;url=http://technet.idnes.cz/pouze-zlomek-vesmiru-tvori-hmota-kterou-zname-zbytek-je-temny-sektor-1e4-/tec_vesmir.aspx?c%3DA091118_155109_tec_vesmir_mbo&amp;ei=HOE-UsbGMsXvswaf7oDoBA&amp;bvm=bv.52434380,d.Yms&amp;psig=AFQjCNF2PEZi4CFsNpAnpmA08QWgQbAQ9w&amp;ust=1379938890067320" TargetMode="Externa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jpg"/><Relationship Id="rId7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jpeg"/><Relationship Id="rId4" Type="http://schemas.openxmlformats.org/officeDocument/2006/relationships/hyperlink" Target="http://www.google.cz/url?sa=i&amp;rct=j&amp;q=&amp;esrc=s&amp;frm=1&amp;source=images&amp;cd=&amp;cad=rja&amp;docid=lJBzJkqUeifWBM&amp;tbnid=sEKVnuuMStaFhM:&amp;ved=0CAUQjRw&amp;url=http://en.wikipedia.org/wiki/Star&amp;ei=5e8-UvKqF8fWsgamzIDwCQ&amp;psig=AFQjCNGtnJB0J2IxmT5AwKO1q3B-VF7g9w&amp;ust=1379942748166730" TargetMode="External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jpg"/><Relationship Id="rId7" Type="http://schemas.openxmlformats.org/officeDocument/2006/relationships/hyperlink" Target="http://www.google.cz/url?sa=i&amp;rct=j&amp;q=&amp;esrc=s&amp;frm=1&amp;source=images&amp;cd=&amp;cad=rja&amp;docid=T6ZsP6uRRfXM_M&amp;tbnid=gN7f-EHIdTpq1M:&amp;ved=0CAUQjRw&amp;url=http://www.spektrumzdravi.cz/uplnek-3&amp;ei=kPM-UuSCAcjbtAaJiICgAQ&amp;psig=AFQjCNHDbuGzXCaNFYKvVcIJFTllBmI50Q&amp;ust=137994368442152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microsoft.com/office/2007/relationships/hdphoto" Target="../media/hdphoto2.wdp"/><Relationship Id="rId4" Type="http://schemas.openxmlformats.org/officeDocument/2006/relationships/hyperlink" Target="http://www.google.cz/url?sa=i&amp;rct=j&amp;q=&amp;esrc=s&amp;frm=1&amp;source=images&amp;cd=&amp;cad=rja&amp;docid=wV_ETFmdQLwdMM&amp;tbnid=yKnYpS8UN6AJuM:&amp;ved=0CAUQjRw&amp;url=http://cs.wikipedia.org/wiki/Kosmick%C3%BD_prostor&amp;ei=kPI-Ur6ZEYjetAaI6oGIBg&amp;psig=AFQjCNEwTHmviFPu8JWXJ6jZ-JL2RKu2pQ&amp;ust=1379943435176926" TargetMode="External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hyperlink" Target="http://www.google.cz/url?sa=i&amp;rct=j&amp;q=&amp;esrc=s&amp;frm=1&amp;source=images&amp;cd=&amp;cad=rja&amp;docid=P3nshHBbDG-uyM&amp;tbnid=T6tnxVCfqJ3RbM:&amp;ved=0CAUQjRw&amp;url=http://www.newscientist.com/special/big-bang&amp;ei=Kew-UoinKoHKtAaW4oDgDQ&amp;psig=AFQjCNGIHmX-yrpM0cNQUqDyW5JGTB1vQw&amp;ust=137994178263436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hyperlink" Target="http://www.google.cz/url?sa=i&amp;rct=j&amp;q=&amp;esrc=s&amp;frm=1&amp;source=images&amp;cd=&amp;cad=rja&amp;docid=_8a6viDeeBwcuM&amp;tbnid=vAp11Kq_B7Bl0M:&amp;ved=0CAUQjRw&amp;url=http://objekty.astro.cz/galaxie/1972-diskove-galaxie&amp;ei=TPU-UqypPMXsswbWkIDwCA&amp;psig=AFQjCNFrnOXtP3rQlTUZKsJk10CZIqf4AA&amp;ust=1379944132699141" TargetMode="Externa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hyperlink" Target="http://www.google.cz/url?sa=i&amp;rct=j&amp;q=&amp;esrc=s&amp;frm=1&amp;source=images&amp;cd=&amp;cad=rja&amp;docid=otoIga_ivSq5kM&amp;tbnid=rXak6STiicqltM:&amp;ved=0CAUQjRw&amp;url=http://www.aldebaran.cz/astrofyzika/hvezdy/stars_3.html&amp;ei=AfY-UsC8NcaLtQaujoGgBg&amp;psig=AFQjCNG3rreAzH6oZJY5L_kcaC2v12vw_w&amp;ust=1379944308073653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724976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43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Země a vesmír (1) - Vesmír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Vesmír, galaxie, hvězdy, planety, světelný rok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Země a vesmí</a:t>
            </a:r>
            <a:r>
              <a:rPr lang="cs-CZ" sz="2800" b="1" dirty="0" smtClean="0"/>
              <a:t>r 1 - Vesmír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43_857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268760"/>
            <a:ext cx="763284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Země a vesmír (1) - Vesmír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3429000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Vesmír,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4057908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</a:t>
            </a:r>
            <a:r>
              <a:rPr lang="cs-CZ" sz="2800" dirty="0">
                <a:solidFill>
                  <a:schemeClr val="tx1"/>
                </a:solidFill>
              </a:rPr>
              <a:t>Velký </a:t>
            </a:r>
            <a:r>
              <a:rPr lang="cs-CZ" sz="2800" dirty="0" smtClean="0">
                <a:solidFill>
                  <a:schemeClr val="tx1"/>
                </a:solidFill>
              </a:rPr>
              <a:t>třesk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564904"/>
            <a:ext cx="763284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91680" y="4741776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C) Mléčná dráha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1520" y="1052736"/>
            <a:ext cx="864096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Vesmír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51520" y="2132856"/>
            <a:ext cx="86409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 je to vesmír?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115616" y="2740858"/>
            <a:ext cx="777686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všechna hmota</a:t>
            </a:r>
            <a:endParaRPr lang="cs-CZ" sz="2000" dirty="0"/>
          </a:p>
        </p:txBody>
      </p:sp>
      <p:cxnSp>
        <p:nvCxnSpPr>
          <p:cNvPr id="28" name="Přímá spojnice se šipkou 27"/>
          <p:cNvCxnSpPr/>
          <p:nvPr/>
        </p:nvCxnSpPr>
        <p:spPr>
          <a:xfrm>
            <a:off x="251520" y="2924944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115616" y="3316922"/>
            <a:ext cx="777686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všechna energie</a:t>
            </a:r>
            <a:endParaRPr lang="cs-CZ" sz="2000" dirty="0"/>
          </a:p>
        </p:txBody>
      </p:sp>
      <p:cxnSp>
        <p:nvCxnSpPr>
          <p:cNvPr id="30" name="Přímá spojnice se šipkou 29"/>
          <p:cNvCxnSpPr/>
          <p:nvPr/>
        </p:nvCxnSpPr>
        <p:spPr>
          <a:xfrm>
            <a:off x="251520" y="3501008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115616" y="3892986"/>
            <a:ext cx="777686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všechen prostor</a:t>
            </a:r>
            <a:endParaRPr lang="cs-CZ" sz="2000" dirty="0"/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251520" y="4077072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115616" y="4469050"/>
            <a:ext cx="777686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všechen čas</a:t>
            </a:r>
            <a:endParaRPr lang="cs-CZ" sz="2000" dirty="0"/>
          </a:p>
        </p:txBody>
      </p:sp>
      <p:cxnSp>
        <p:nvCxnSpPr>
          <p:cNvPr id="34" name="Přímá spojnice se šipkou 33"/>
          <p:cNvCxnSpPr/>
          <p:nvPr/>
        </p:nvCxnSpPr>
        <p:spPr>
          <a:xfrm>
            <a:off x="251520" y="4653136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i.idnes.cz/09/112/gal/MBO2f364c_Rozlozeni_temne_hmoty_ve_vesmiru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304" y="1178391"/>
            <a:ext cx="4381500" cy="2914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eliotburdett.com/wp-content/uploads/2012/05/energy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110" y="1554269"/>
            <a:ext cx="4356370" cy="24507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hdwallpaperstop.com/wp-content/uploads/2013/04/Space-Scene-3D-Wallpapers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304" y="1842890"/>
            <a:ext cx="4381500" cy="32879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dujs.dartmouth.edu/wp-content/uploads/Tim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111" y="2232073"/>
            <a:ext cx="4356370" cy="32672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 animBg="1"/>
      <p:bldP spid="31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143652" y="1268760"/>
            <a:ext cx="323892" cy="120032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VESMÍ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R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83568" y="126876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 tedy vesmír vše zahrnuje? (1)</a:t>
            </a:r>
            <a:endParaRPr lang="cs-CZ" sz="2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504458" y="1876762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hvězdy – slunce (</a:t>
            </a:r>
            <a:r>
              <a:rPr lang="cs-CZ" sz="2000" i="1" dirty="0" smtClean="0"/>
              <a:t>Slunce je jediná hvězda, kterou vidíme ve dne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787980" y="2060848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504458" y="2452826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planety</a:t>
            </a:r>
            <a:endParaRPr lang="cs-CZ" sz="2000" dirty="0"/>
          </a:p>
        </p:txBody>
      </p:sp>
      <p:cxnSp>
        <p:nvCxnSpPr>
          <p:cNvPr id="34" name="Přímá spojnice se šipkou 33"/>
          <p:cNvCxnSpPr/>
          <p:nvPr/>
        </p:nvCxnSpPr>
        <p:spPr>
          <a:xfrm>
            <a:off x="787980" y="2636912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1504458" y="3028890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galaxie</a:t>
            </a:r>
            <a:endParaRPr lang="cs-CZ" sz="2000" dirty="0"/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787980" y="3212976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http://upload.wikimedia.org/wikipedia/commons/6/62/Starsinthesk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80" y="4149080"/>
            <a:ext cx="2831937" cy="18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olser.cz/wp-content/uploads/20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518" y="4149080"/>
            <a:ext cx="2733570" cy="18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psc.edu/science/2003/quinn/images/disc-01-full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36573"/>
            <a:ext cx="2740013" cy="171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pohy.kx.cz/Galaxie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98" y="4149079"/>
            <a:ext cx="2721336" cy="18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3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143652" y="1268760"/>
            <a:ext cx="323892" cy="120032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VESMÍ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R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83568" y="126876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 tedy vesmír vše zahrnuje? (2)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504458" y="1876762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prostor</a:t>
            </a:r>
            <a:endParaRPr lang="cs-CZ" sz="2000" dirty="0"/>
          </a:p>
        </p:txBody>
      </p:sp>
      <p:cxnSp>
        <p:nvCxnSpPr>
          <p:cNvPr id="38" name="Přímá spojnice se šipkou 37"/>
          <p:cNvCxnSpPr/>
          <p:nvPr/>
        </p:nvCxnSpPr>
        <p:spPr>
          <a:xfrm>
            <a:off x="787980" y="2060848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1504459" y="2452826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černé díry</a:t>
            </a:r>
            <a:endParaRPr lang="cs-CZ" sz="2000" dirty="0"/>
          </a:p>
        </p:txBody>
      </p:sp>
      <p:cxnSp>
        <p:nvCxnSpPr>
          <p:cNvPr id="40" name="Přímá spojnice se šipkou 39"/>
          <p:cNvCxnSpPr/>
          <p:nvPr/>
        </p:nvCxnSpPr>
        <p:spPr>
          <a:xfrm>
            <a:off x="787981" y="2636912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1504459" y="3100898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měsíce</a:t>
            </a:r>
            <a:endParaRPr lang="cs-CZ" sz="2000" dirty="0"/>
          </a:p>
        </p:txBody>
      </p:sp>
      <p:cxnSp>
        <p:nvCxnSpPr>
          <p:cNvPr id="42" name="Přímá spojnice se šipkou 41"/>
          <p:cNvCxnSpPr/>
          <p:nvPr/>
        </p:nvCxnSpPr>
        <p:spPr>
          <a:xfrm>
            <a:off x="787981" y="3284984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1504459" y="3748970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komety</a:t>
            </a:r>
            <a:endParaRPr lang="cs-CZ" sz="2000" dirty="0"/>
          </a:p>
        </p:txBody>
      </p:sp>
      <p:cxnSp>
        <p:nvCxnSpPr>
          <p:cNvPr id="44" name="Přímá spojnice se šipkou 43"/>
          <p:cNvCxnSpPr/>
          <p:nvPr/>
        </p:nvCxnSpPr>
        <p:spPr>
          <a:xfrm>
            <a:off x="787981" y="3933056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http://upload.wikimedia.org/wikipedia/commons/9/9b/Trou_noir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1122809"/>
            <a:ext cx="5411933" cy="380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pravdu.cz/sites/default/files/cerna-dir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1377950"/>
            <a:ext cx="5400600" cy="431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spektrumzdravi.cz/w/spektrumzdravi/files/316460749_64a5c1a6fb-luna-llena-_-full-moon_l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168" y="1586794"/>
            <a:ext cx="4562475" cy="43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static.geekweek.pl/cms/2010/06/2010_06_23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1943139"/>
            <a:ext cx="5374611" cy="379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68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7" grpId="0" animBg="1"/>
      <p:bldP spid="39" grpId="0" animBg="1"/>
      <p:bldP spid="41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143652" y="1268760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VE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LKÝ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TŘESK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83568" y="126876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Jak a kdy vesmír vznikl?</a:t>
            </a:r>
            <a:endParaRPr lang="cs-CZ" sz="2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504458" y="1876762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Velký třesk přes 13,7 miliardami let</a:t>
            </a:r>
            <a:endParaRPr lang="cs-CZ" sz="2000" dirty="0"/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787980" y="2060848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504459" y="2452826"/>
            <a:ext cx="385963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</a:t>
            </a:r>
            <a:r>
              <a:rPr lang="cs-CZ" sz="2000" baseline="30000" dirty="0" smtClean="0"/>
              <a:t>-43</a:t>
            </a:r>
            <a:r>
              <a:rPr lang="cs-CZ" sz="2000" dirty="0" smtClean="0"/>
              <a:t>s – vznik gravitace, teplota vesmíru 10</a:t>
            </a:r>
            <a:r>
              <a:rPr lang="cs-CZ" sz="2000" baseline="30000" dirty="0" smtClean="0"/>
              <a:t>32o</a:t>
            </a:r>
            <a:r>
              <a:rPr lang="cs-CZ" sz="2000" dirty="0" smtClean="0"/>
              <a:t>C</a:t>
            </a:r>
            <a:endParaRPr lang="cs-CZ" sz="2000" dirty="0"/>
          </a:p>
        </p:txBody>
      </p:sp>
      <p:cxnSp>
        <p:nvCxnSpPr>
          <p:cNvPr id="34" name="Přímá spojnice se šipkou 33"/>
          <p:cNvCxnSpPr/>
          <p:nvPr/>
        </p:nvCxnSpPr>
        <p:spPr>
          <a:xfrm>
            <a:off x="787980" y="2636912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1504458" y="3821394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</a:t>
            </a:r>
            <a:r>
              <a:rPr lang="cs-CZ" sz="2000" baseline="30000" dirty="0" smtClean="0"/>
              <a:t>-30</a:t>
            </a:r>
            <a:r>
              <a:rPr lang="cs-CZ" sz="2000" dirty="0" smtClean="0"/>
              <a:t>s </a:t>
            </a:r>
            <a:r>
              <a:rPr lang="cs-CZ" sz="2000" dirty="0"/>
              <a:t>– </a:t>
            </a:r>
            <a:r>
              <a:rPr lang="cs-CZ" sz="2000" dirty="0" smtClean="0"/>
              <a:t>rychlé rozpínání vesmíru, </a:t>
            </a:r>
            <a:r>
              <a:rPr lang="cs-CZ" sz="2000" dirty="0"/>
              <a:t>teplota vesmíru </a:t>
            </a:r>
            <a:r>
              <a:rPr lang="cs-CZ" sz="2000" dirty="0" smtClean="0"/>
              <a:t>10</a:t>
            </a:r>
            <a:r>
              <a:rPr lang="cs-CZ" sz="2000" baseline="30000" dirty="0" smtClean="0"/>
              <a:t>25o</a:t>
            </a:r>
            <a:r>
              <a:rPr lang="cs-CZ" sz="2000" dirty="0" smtClean="0"/>
              <a:t>C</a:t>
            </a:r>
            <a:endParaRPr lang="cs-CZ" sz="2000" dirty="0"/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787980" y="4005480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1504458" y="4235336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</a:t>
            </a:r>
            <a:r>
              <a:rPr lang="cs-CZ" sz="2000" baseline="30000" dirty="0" smtClean="0"/>
              <a:t>-10</a:t>
            </a:r>
            <a:r>
              <a:rPr lang="cs-CZ" sz="2000" dirty="0" smtClean="0"/>
              <a:t>s </a:t>
            </a:r>
            <a:r>
              <a:rPr lang="cs-CZ" sz="2000" dirty="0"/>
              <a:t>– vznik </a:t>
            </a:r>
            <a:r>
              <a:rPr lang="cs-CZ" sz="2000" dirty="0" smtClean="0"/>
              <a:t>dalších sil</a:t>
            </a:r>
            <a:endParaRPr lang="cs-CZ" sz="2000" dirty="0"/>
          </a:p>
        </p:txBody>
      </p:sp>
      <p:cxnSp>
        <p:nvCxnSpPr>
          <p:cNvPr id="38" name="Přímá spojnice se šipkou 37"/>
          <p:cNvCxnSpPr/>
          <p:nvPr/>
        </p:nvCxnSpPr>
        <p:spPr>
          <a:xfrm>
            <a:off x="787980" y="4419422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1504459" y="4649278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</a:t>
            </a:r>
            <a:r>
              <a:rPr lang="cs-CZ" sz="2000" baseline="30000" dirty="0" smtClean="0"/>
              <a:t>-5</a:t>
            </a:r>
            <a:r>
              <a:rPr lang="cs-CZ" sz="2000" dirty="0" smtClean="0"/>
              <a:t>s </a:t>
            </a:r>
            <a:r>
              <a:rPr lang="cs-CZ" sz="2000" dirty="0"/>
              <a:t>– </a:t>
            </a:r>
            <a:r>
              <a:rPr lang="cs-CZ" sz="2000" dirty="0" smtClean="0"/>
              <a:t>prvotní „polévka“ všeho, co známe</a:t>
            </a:r>
            <a:endParaRPr lang="cs-CZ" sz="2000" dirty="0"/>
          </a:p>
        </p:txBody>
      </p:sp>
      <p:cxnSp>
        <p:nvCxnSpPr>
          <p:cNvPr id="40" name="Přímá spojnice se šipkou 39"/>
          <p:cNvCxnSpPr/>
          <p:nvPr/>
        </p:nvCxnSpPr>
        <p:spPr>
          <a:xfrm>
            <a:off x="787981" y="4833364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1504459" y="5055415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 4 minutách klesá teplota na miliardu </a:t>
            </a:r>
            <a:r>
              <a:rPr lang="cs-CZ" sz="2000" baseline="30000" dirty="0" err="1" smtClean="0"/>
              <a:t>o</a:t>
            </a:r>
            <a:r>
              <a:rPr lang="cs-CZ" sz="2000" dirty="0" err="1" smtClean="0"/>
              <a:t>C</a:t>
            </a:r>
            <a:r>
              <a:rPr lang="cs-CZ" sz="2000" dirty="0" smtClean="0"/>
              <a:t> (</a:t>
            </a:r>
            <a:r>
              <a:rPr lang="cs-CZ" sz="1500" dirty="0" smtClean="0"/>
              <a:t>existuje jen vodík a hélium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cxnSp>
        <p:nvCxnSpPr>
          <p:cNvPr id="42" name="Přímá spojnice se šipkou 41"/>
          <p:cNvCxnSpPr/>
          <p:nvPr/>
        </p:nvCxnSpPr>
        <p:spPr>
          <a:xfrm>
            <a:off x="787981" y="5239501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1504459" y="5477162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dalších 100 000 000 let se vesmír rozpínal a ochlazoval</a:t>
            </a:r>
            <a:endParaRPr lang="cs-CZ" sz="2000" dirty="0"/>
          </a:p>
        </p:txBody>
      </p:sp>
      <p:cxnSp>
        <p:nvCxnSpPr>
          <p:cNvPr id="44" name="Přímá spojnice se šipkou 43"/>
          <p:cNvCxnSpPr/>
          <p:nvPr/>
        </p:nvCxnSpPr>
        <p:spPr>
          <a:xfrm>
            <a:off x="787981" y="5661248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4" descr="http://www.newscientist.com/data/images/ns/cms/mg20026861.500/mg20026861.500-1_300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857" y="1138238"/>
            <a:ext cx="3515050" cy="268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87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3" grpId="0" animBg="1"/>
      <p:bldP spid="35" grpId="0" animBg="1"/>
      <p:bldP spid="37" grpId="0" animBg="1"/>
      <p:bldP spid="39" grpId="0" animBg="1"/>
      <p:bldP spid="41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143652" y="1268760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VE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LKÝ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TŘESK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504458" y="1268760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gravitace začíná k sobě stahovat hmotu – vznik hvězd</a:t>
            </a:r>
            <a:endParaRPr lang="cs-CZ" sz="2000" dirty="0"/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787980" y="1452846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504458" y="1844824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hvězdy vytvářejí vlastní gravitaci a stahují k sobě další hmotu - planety</a:t>
            </a:r>
            <a:endParaRPr lang="cs-CZ" sz="2000" dirty="0"/>
          </a:p>
        </p:txBody>
      </p:sp>
      <p:cxnSp>
        <p:nvCxnSpPr>
          <p:cNvPr id="34" name="Přímá spojnice se šipkou 33"/>
          <p:cNvCxnSpPr/>
          <p:nvPr/>
        </p:nvCxnSpPr>
        <p:spPr>
          <a:xfrm>
            <a:off x="787980" y="2028910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1504458" y="2420888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malé, střední a velké hvězdy</a:t>
            </a:r>
            <a:endParaRPr lang="cs-CZ" sz="2000" dirty="0"/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787980" y="2604974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1504458" y="2996952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hvězdy jsou v galaxiích</a:t>
            </a:r>
            <a:endParaRPr lang="cs-CZ" sz="2000" dirty="0"/>
          </a:p>
        </p:txBody>
      </p:sp>
      <p:cxnSp>
        <p:nvCxnSpPr>
          <p:cNvPr id="38" name="Přímá spojnice se šipkou 37"/>
          <p:cNvCxnSpPr/>
          <p:nvPr/>
        </p:nvCxnSpPr>
        <p:spPr>
          <a:xfrm>
            <a:off x="787980" y="3181038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http://hvezdarna.plzen.eu/foto/pol/2011/M77a_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33421"/>
            <a:ext cx="4320480" cy="325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objekty.astro.cz/obr/objekty/galaxie/m31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750" y="3432931"/>
            <a:ext cx="3071250" cy="215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87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35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143652" y="1268760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VE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LKÝ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TŘESK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504459" y="1268760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výbuch hvězdy</a:t>
            </a:r>
            <a:endParaRPr lang="cs-CZ" sz="2000" dirty="0"/>
          </a:p>
        </p:txBody>
      </p:sp>
      <p:cxnSp>
        <p:nvCxnSpPr>
          <p:cNvPr id="42" name="Přímá spojnice se šipkou 41"/>
          <p:cNvCxnSpPr/>
          <p:nvPr/>
        </p:nvCxnSpPr>
        <p:spPr>
          <a:xfrm>
            <a:off x="787981" y="1466262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>
            <a:off x="2156132" y="1916832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2831168" y="1696950"/>
            <a:ext cx="60613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nova – bílý trpaslík</a:t>
            </a:r>
            <a:endParaRPr lang="cs-CZ" sz="2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831168" y="2119529"/>
            <a:ext cx="60613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supernova – neutronová hvězda</a:t>
            </a:r>
            <a:endParaRPr lang="cs-CZ" sz="2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843808" y="2551161"/>
            <a:ext cx="60613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 až zhroucení do černé díry</a:t>
            </a:r>
            <a:endParaRPr lang="cs-CZ" sz="2000" dirty="0"/>
          </a:p>
        </p:txBody>
      </p:sp>
      <p:cxnSp>
        <p:nvCxnSpPr>
          <p:cNvPr id="27" name="Přímá spojnice se šipkou 26"/>
          <p:cNvCxnSpPr/>
          <p:nvPr/>
        </p:nvCxnSpPr>
        <p:spPr>
          <a:xfrm>
            <a:off x="2123728" y="2330774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2123728" y="2762822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http://www.aldebaran.cz/astrofyzika/hvezdy/final/earthwd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695" y="3068960"/>
            <a:ext cx="4333121" cy="266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038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24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143652" y="1268760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ML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ÉČNÁ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DRÁHA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1504459" y="1268760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Mléčná dráha – dlouhá 100 000 světelných let, silná 10 000 svět. let</a:t>
            </a:r>
            <a:endParaRPr lang="cs-CZ" sz="2000" dirty="0"/>
          </a:p>
        </p:txBody>
      </p:sp>
      <p:cxnSp>
        <p:nvCxnSpPr>
          <p:cNvPr id="40" name="Přímá spojnice se šipkou 39"/>
          <p:cNvCxnSpPr/>
          <p:nvPr/>
        </p:nvCxnSpPr>
        <p:spPr>
          <a:xfrm>
            <a:off x="787981" y="1452846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http://www.mojetapety.cz/thumb/4/24/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61750"/>
            <a:ext cx="5103320" cy="38274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62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vznikl vesmír?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všechno vidíme na obloze, denní i noční?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se jmenuje naše galaxie?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1" name="Obdélník 10"/>
          <p:cNvSpPr/>
          <p:nvPr/>
        </p:nvSpPr>
        <p:spPr>
          <a:xfrm>
            <a:off x="251520" y="1635765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u="sng" dirty="0" smtClean="0"/>
              <a:t>Obrázek hmoty</a:t>
            </a:r>
            <a:r>
              <a:rPr lang="cs-CZ" sz="1500" dirty="0" smtClean="0"/>
              <a:t>: KUČERA</a:t>
            </a:r>
            <a:r>
              <a:rPr lang="cs-CZ" sz="1500" dirty="0"/>
              <a:t>, Josef. </a:t>
            </a:r>
            <a:r>
              <a:rPr lang="cs-CZ" sz="1500" i="1" dirty="0"/>
              <a:t>technet.idnes.cz</a:t>
            </a:r>
            <a:r>
              <a:rPr lang="cs-CZ" sz="1500" dirty="0"/>
              <a:t> [online]. [cit. 22.9.2013]. Dostupný na WWW: https://www.google.cz/</a:t>
            </a:r>
            <a:r>
              <a:rPr lang="cs-CZ" sz="1500" dirty="0" err="1"/>
              <a:t>search?hl</a:t>
            </a:r>
            <a:r>
              <a:rPr lang="cs-CZ" sz="1500" dirty="0"/>
              <a:t>=</a:t>
            </a:r>
            <a:r>
              <a:rPr lang="cs-CZ" sz="1500" dirty="0" err="1"/>
              <a:t>cs&amp;site</a:t>
            </a:r>
            <a:r>
              <a:rPr lang="cs-CZ" sz="1500" dirty="0"/>
              <a:t>=</a:t>
            </a:r>
            <a:r>
              <a:rPr lang="cs-CZ" sz="1500" dirty="0" err="1"/>
              <a:t>imghp&amp;tbm</a:t>
            </a:r>
            <a:r>
              <a:rPr lang="cs-CZ" sz="1500" dirty="0"/>
              <a:t>=</a:t>
            </a:r>
            <a:r>
              <a:rPr lang="cs-CZ" sz="1500" dirty="0" err="1"/>
              <a:t>isch&amp;source</a:t>
            </a:r>
            <a:r>
              <a:rPr lang="cs-CZ" sz="1500" dirty="0"/>
              <a:t>=</a:t>
            </a:r>
            <a:r>
              <a:rPr lang="cs-CZ" sz="1500" dirty="0" err="1"/>
              <a:t>hp&amp;biw</a:t>
            </a:r>
            <a:r>
              <a:rPr lang="cs-CZ" sz="1500" dirty="0"/>
              <a:t>=1477&amp;bih=699&amp;q=</a:t>
            </a:r>
            <a:r>
              <a:rPr lang="cs-CZ" sz="1500" dirty="0" err="1"/>
              <a:t>hmota&amp;oq</a:t>
            </a:r>
            <a:r>
              <a:rPr lang="cs-CZ" sz="1500" dirty="0"/>
              <a:t>=</a:t>
            </a:r>
            <a:r>
              <a:rPr lang="cs-CZ" sz="1500" dirty="0" err="1"/>
              <a:t>hmota&amp;gs_l</a:t>
            </a:r>
            <a:r>
              <a:rPr lang="cs-CZ" sz="1500" dirty="0"/>
              <a:t>=img.3..0l2j0i24l8.1082.1902.0.2487.5.5.0.0.0.0.171.574.2j3.5.0....0...1ac.1.27.img..0.5.571.e59QhvovU50#hl=</a:t>
            </a:r>
            <a:r>
              <a:rPr lang="cs-CZ" sz="1500" dirty="0" err="1"/>
              <a:t>cs&amp;q</a:t>
            </a:r>
            <a:r>
              <a:rPr lang="cs-CZ" sz="1500" dirty="0"/>
              <a:t>=</a:t>
            </a:r>
            <a:r>
              <a:rPr lang="cs-CZ" sz="1500" dirty="0" err="1"/>
              <a:t>hmota&amp;tbm</a:t>
            </a:r>
            <a:r>
              <a:rPr lang="cs-CZ" sz="1500" dirty="0"/>
              <a:t>=</a:t>
            </a:r>
            <a:r>
              <a:rPr lang="cs-CZ" sz="1500" dirty="0" err="1"/>
              <a:t>isch&amp;facrc</a:t>
            </a:r>
            <a:r>
              <a:rPr lang="cs-CZ" sz="1500" dirty="0"/>
              <a:t>=_&amp;</a:t>
            </a:r>
            <a:r>
              <a:rPr lang="cs-CZ" sz="1500" dirty="0" err="1"/>
              <a:t>imgdii</a:t>
            </a:r>
            <a:r>
              <a:rPr lang="cs-CZ" sz="1500" dirty="0"/>
              <a:t>=_&amp;</a:t>
            </a:r>
            <a:r>
              <a:rPr lang="cs-CZ" sz="1500" dirty="0" err="1"/>
              <a:t>imgrc</a:t>
            </a:r>
            <a:r>
              <a:rPr lang="cs-CZ" sz="1500" dirty="0"/>
              <a:t>=nG1KhmQLdKHHQM%3A%3BKZH5ngK5GT7KiM%3Bhttp%253A%252F%252Fi.idnes.cz%252F09%252F112%252Fgal%252FMBO2f364c_Rozlozeni_temne_hmoty_ve_vesmiru.jpg%3Bhttp%253A%252F%252Ftechnet.idnes.cz%252Fpouze-zlomek-vesmiru-tvori-hmota-kterou-zname-zbytek-je-temny-sektor-1e4-%252Ftec_vesmir.aspx%253Fc%253DA091118_155109_tec_vesmir_mbo%3B460%3B306 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51520" y="3645024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u="sng" dirty="0" smtClean="0"/>
              <a:t>Obrázek energie</a:t>
            </a:r>
            <a:r>
              <a:rPr lang="cs-CZ" sz="1500" dirty="0" smtClean="0"/>
              <a:t>: AUTOR </a:t>
            </a:r>
            <a:r>
              <a:rPr lang="cs-CZ" sz="1500" dirty="0"/>
              <a:t>NEUVEDEN, Autor Neuveden. </a:t>
            </a:r>
            <a:r>
              <a:rPr lang="cs-CZ" sz="1500" i="1" dirty="0"/>
              <a:t>www.futuristspeaker.com</a:t>
            </a:r>
            <a:r>
              <a:rPr lang="cs-CZ" sz="1500" dirty="0"/>
              <a:t> [online]. [cit. 22.9.2013]. Dostupný na WWW: https://www.google.cz/</a:t>
            </a:r>
            <a:r>
              <a:rPr lang="cs-CZ" sz="1500" dirty="0" err="1"/>
              <a:t>search?hl</a:t>
            </a:r>
            <a:r>
              <a:rPr lang="cs-CZ" sz="1500" dirty="0"/>
              <a:t>=</a:t>
            </a:r>
            <a:r>
              <a:rPr lang="cs-CZ" sz="1500" dirty="0" err="1"/>
              <a:t>cs&amp;site</a:t>
            </a:r>
            <a:r>
              <a:rPr lang="cs-CZ" sz="1500" dirty="0"/>
              <a:t>=</a:t>
            </a:r>
            <a:r>
              <a:rPr lang="cs-CZ" sz="1500" dirty="0" err="1"/>
              <a:t>imghp&amp;tbm</a:t>
            </a:r>
            <a:r>
              <a:rPr lang="cs-CZ" sz="1500" dirty="0"/>
              <a:t>=</a:t>
            </a:r>
            <a:r>
              <a:rPr lang="cs-CZ" sz="1500" dirty="0" err="1"/>
              <a:t>isch&amp;source</a:t>
            </a:r>
            <a:r>
              <a:rPr lang="cs-CZ" sz="1500" dirty="0"/>
              <a:t>=</a:t>
            </a:r>
            <a:r>
              <a:rPr lang="cs-CZ" sz="1500" dirty="0" err="1"/>
              <a:t>hp&amp;biw</a:t>
            </a:r>
            <a:r>
              <a:rPr lang="cs-CZ" sz="1500" dirty="0"/>
              <a:t>=1477&amp;bih=699&amp;q=</a:t>
            </a:r>
            <a:r>
              <a:rPr lang="cs-CZ" sz="1500" dirty="0" err="1"/>
              <a:t>hmota&amp;oq</a:t>
            </a:r>
            <a:r>
              <a:rPr lang="cs-CZ" sz="1500" dirty="0"/>
              <a:t>=</a:t>
            </a:r>
            <a:r>
              <a:rPr lang="cs-CZ" sz="1500" dirty="0" err="1"/>
              <a:t>hmota&amp;gs_l</a:t>
            </a:r>
            <a:r>
              <a:rPr lang="cs-CZ" sz="1500" dirty="0"/>
              <a:t>=img.3..0l2j0i24l8.1082.1902.0.2487.5.5.0.0.0.0.171.574.2j3.5.0....0...1ac.1.27.img..0.5.571.e59QhvovU50#hl=</a:t>
            </a:r>
            <a:r>
              <a:rPr lang="cs-CZ" sz="1500" dirty="0" err="1"/>
              <a:t>cs&amp;q</a:t>
            </a:r>
            <a:r>
              <a:rPr lang="cs-CZ" sz="1500" dirty="0"/>
              <a:t>=</a:t>
            </a:r>
            <a:r>
              <a:rPr lang="cs-CZ" sz="1500" dirty="0" err="1"/>
              <a:t>energy&amp;tbm</a:t>
            </a:r>
            <a:r>
              <a:rPr lang="cs-CZ" sz="1500" dirty="0"/>
              <a:t>=</a:t>
            </a:r>
            <a:r>
              <a:rPr lang="cs-CZ" sz="1500" dirty="0" err="1"/>
              <a:t>isch&amp;facrc</a:t>
            </a:r>
            <a:r>
              <a:rPr lang="cs-CZ" sz="1500" dirty="0"/>
              <a:t>=_&amp;</a:t>
            </a:r>
            <a:r>
              <a:rPr lang="cs-CZ" sz="1500" dirty="0" err="1"/>
              <a:t>imgdii</a:t>
            </a:r>
            <a:r>
              <a:rPr lang="cs-CZ" sz="1500" dirty="0"/>
              <a:t>=_&amp;</a:t>
            </a:r>
            <a:r>
              <a:rPr lang="cs-CZ" sz="1500" dirty="0" err="1"/>
              <a:t>imgrc</a:t>
            </a:r>
            <a:r>
              <a:rPr lang="cs-CZ" sz="1500" dirty="0"/>
              <a:t>=VumQkHz_cq7JKM%3A%3BWTnG0VwW-0g5tM%3Bhttp%253A%252F%252Feliotburdett.com%252Fwp-content%252Fuploads%252F2012%252F05%252Fenergy2.jpg%3Bhttp%253A%252F%252Feliotburdett.com%252Fmy-five-tenets-of-high-energy%252F%3B1920%3B1080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4" name="Obdélník 3"/>
          <p:cNvSpPr/>
          <p:nvPr/>
        </p:nvSpPr>
        <p:spPr>
          <a:xfrm>
            <a:off x="323528" y="1628800"/>
            <a:ext cx="864096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u="sng" dirty="0" smtClean="0"/>
              <a:t>Obrázek Velkého třesku</a:t>
            </a:r>
            <a:r>
              <a:rPr lang="cs-CZ" sz="1500" dirty="0" smtClean="0"/>
              <a:t>: AUTOR </a:t>
            </a:r>
            <a:r>
              <a:rPr lang="cs-CZ" sz="1500" dirty="0"/>
              <a:t>NEUVEDEN, Autor Neuveden. </a:t>
            </a:r>
            <a:r>
              <a:rPr lang="cs-CZ" sz="1500" i="1" dirty="0"/>
              <a:t>wwww.newscientist.com</a:t>
            </a:r>
            <a:r>
              <a:rPr lang="cs-CZ" sz="1500" dirty="0"/>
              <a:t> [online]. [cit. 22.9.2013]. Dostupný na WWW: http://www.newscientist.com/data/images/ns/cms/mg20026861.500/mg20026861.500-1_300.jpg </a:t>
            </a:r>
          </a:p>
        </p:txBody>
      </p:sp>
      <p:sp>
        <p:nvSpPr>
          <p:cNvPr id="5" name="Obdélník 4"/>
          <p:cNvSpPr/>
          <p:nvPr/>
        </p:nvSpPr>
        <p:spPr>
          <a:xfrm>
            <a:off x="323528" y="2420888"/>
            <a:ext cx="849694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u="sng" dirty="0" smtClean="0"/>
              <a:t>Obrázek prostoru</a:t>
            </a:r>
            <a:r>
              <a:rPr lang="cs-CZ" sz="1500" dirty="0" smtClean="0"/>
              <a:t>: AUTOR </a:t>
            </a:r>
            <a:r>
              <a:rPr lang="cs-CZ" sz="1500" dirty="0"/>
              <a:t>NEUVEDEN, Autor Neuveden. </a:t>
            </a:r>
            <a:r>
              <a:rPr lang="cs-CZ" sz="1500" i="1" dirty="0"/>
              <a:t>www.hdwallpaperstop.com</a:t>
            </a:r>
            <a:r>
              <a:rPr lang="cs-CZ" sz="1500" dirty="0"/>
              <a:t> [online]. [cit. 22.9.2013]. Dostupný na WWW: https://www.google.cz/</a:t>
            </a:r>
            <a:r>
              <a:rPr lang="cs-CZ" sz="1500" dirty="0" err="1"/>
              <a:t>search?hl</a:t>
            </a:r>
            <a:r>
              <a:rPr lang="cs-CZ" sz="1500" dirty="0"/>
              <a:t>=</a:t>
            </a:r>
            <a:r>
              <a:rPr lang="cs-CZ" sz="1500" dirty="0" err="1"/>
              <a:t>cs&amp;site</a:t>
            </a:r>
            <a:r>
              <a:rPr lang="cs-CZ" sz="1500" dirty="0"/>
              <a:t>=</a:t>
            </a:r>
            <a:r>
              <a:rPr lang="cs-CZ" sz="1500" dirty="0" err="1"/>
              <a:t>imghp&amp;tbm</a:t>
            </a:r>
            <a:r>
              <a:rPr lang="cs-CZ" sz="1500" dirty="0"/>
              <a:t>=</a:t>
            </a:r>
            <a:r>
              <a:rPr lang="cs-CZ" sz="1500" dirty="0" err="1"/>
              <a:t>isch&amp;source</a:t>
            </a:r>
            <a:r>
              <a:rPr lang="cs-CZ" sz="1500" dirty="0"/>
              <a:t>=</a:t>
            </a:r>
            <a:r>
              <a:rPr lang="cs-CZ" sz="1500" dirty="0" err="1"/>
              <a:t>hp&amp;biw</a:t>
            </a:r>
            <a:r>
              <a:rPr lang="cs-CZ" sz="1500" dirty="0"/>
              <a:t>=1477&amp;bih=699&amp;q=</a:t>
            </a:r>
            <a:r>
              <a:rPr lang="cs-CZ" sz="1500" dirty="0" err="1"/>
              <a:t>hmota&amp;oq</a:t>
            </a:r>
            <a:r>
              <a:rPr lang="cs-CZ" sz="1500" dirty="0"/>
              <a:t>=</a:t>
            </a:r>
            <a:r>
              <a:rPr lang="cs-CZ" sz="1500" dirty="0" err="1"/>
              <a:t>hmota&amp;gs_l</a:t>
            </a:r>
            <a:r>
              <a:rPr lang="cs-CZ" sz="1500" dirty="0"/>
              <a:t>=img.3..0l2j0i24l8.1082.1902.0.2487.5.5.0.0.0.0.171.574.2j3.5.0....0...1ac.1.27.img..0.5.571.e59QhvovU50#hl=</a:t>
            </a:r>
            <a:r>
              <a:rPr lang="cs-CZ" sz="1500" dirty="0" err="1"/>
              <a:t>cs&amp;q</a:t>
            </a:r>
            <a:r>
              <a:rPr lang="cs-CZ" sz="1500" dirty="0"/>
              <a:t>=</a:t>
            </a:r>
            <a:r>
              <a:rPr lang="cs-CZ" sz="1500" dirty="0" err="1"/>
              <a:t>space&amp;tbm</a:t>
            </a:r>
            <a:r>
              <a:rPr lang="cs-CZ" sz="1500" dirty="0"/>
              <a:t>=</a:t>
            </a:r>
            <a:r>
              <a:rPr lang="cs-CZ" sz="1500" dirty="0" err="1"/>
              <a:t>isch&amp;facrc</a:t>
            </a:r>
            <a:r>
              <a:rPr lang="cs-CZ" sz="1500" dirty="0"/>
              <a:t>=_&amp;</a:t>
            </a:r>
            <a:r>
              <a:rPr lang="cs-CZ" sz="1500" dirty="0" err="1"/>
              <a:t>imgdii</a:t>
            </a:r>
            <a:r>
              <a:rPr lang="cs-CZ" sz="1500" dirty="0"/>
              <a:t>=_&amp;</a:t>
            </a:r>
            <a:r>
              <a:rPr lang="cs-CZ" sz="1500" dirty="0" err="1"/>
              <a:t>imgrc</a:t>
            </a:r>
            <a:r>
              <a:rPr lang="cs-CZ" sz="1500" dirty="0"/>
              <a:t>=NNrbHkcOMk2bhM%3A%3BkSqEucYXlhxEmM%3Bhttp%253A%252F%252Fwww.hdwallpaperstop.com%252Fwp-content%252Fuploads%252F2013%252F04%252FSpace-Scene-3D-Wallpapers.jpg%3Bhttp%253A%252F%252Fwww.hdwallpaperstop.com%252F3d-space-desktop-background-hd-wallpapers%252F%3B1600%3B1200 </a:t>
            </a:r>
          </a:p>
        </p:txBody>
      </p:sp>
    </p:spTree>
    <p:extLst>
      <p:ext uri="{BB962C8B-B14F-4D97-AF65-F5344CB8AC3E}">
        <p14:creationId xmlns:p14="http://schemas.microsoft.com/office/powerpoint/2010/main" val="234376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51520" y="1644507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času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dujs.dartmouth.edu</a:t>
            </a:r>
            <a:r>
              <a:rPr lang="cs-CZ" dirty="0"/>
              <a:t> [online]. [cit. 22.9.2013]. Dostupný na WWW: http://dujs.dartmouth.edu/wp-content/uploads/Time.jpg 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1520" y="2348880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hvězd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en.wikipedia.org</a:t>
            </a:r>
            <a:r>
              <a:rPr lang="cs-CZ" dirty="0"/>
              <a:t> [online]. [cit. 22.9.2013]. Dostupný na WWW: http://upload.wikimedia.org/wikipedia/commons/6/62/Starsinthesky.jpg </a:t>
            </a:r>
          </a:p>
        </p:txBody>
      </p:sp>
      <p:sp>
        <p:nvSpPr>
          <p:cNvPr id="5" name="Obdélník 4"/>
          <p:cNvSpPr/>
          <p:nvPr/>
        </p:nvSpPr>
        <p:spPr>
          <a:xfrm>
            <a:off x="219802" y="3358733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slunce</a:t>
            </a:r>
            <a:r>
              <a:rPr lang="cs-CZ" dirty="0" smtClean="0"/>
              <a:t>: OLŠER</a:t>
            </a:r>
            <a:r>
              <a:rPr lang="cs-CZ" dirty="0"/>
              <a:t>, Břetislav. </a:t>
            </a:r>
            <a:r>
              <a:rPr lang="cs-CZ" i="1" dirty="0"/>
              <a:t>olser.cz</a:t>
            </a:r>
            <a:r>
              <a:rPr lang="cs-CZ" dirty="0"/>
              <a:t> [online]. [cit. 22.9.2013]. Dostupný na WWW: http://olser.cz/wp-content/uploads/206.jpg 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1520" y="4078813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tvorby planet</a:t>
            </a:r>
            <a:r>
              <a:rPr lang="cs-CZ" dirty="0" smtClean="0"/>
              <a:t>: SCHNEIDER</a:t>
            </a:r>
            <a:r>
              <a:rPr lang="cs-CZ" dirty="0"/>
              <a:t>, Michael. </a:t>
            </a:r>
            <a:r>
              <a:rPr lang="cs-CZ" i="1" dirty="0"/>
              <a:t>www.psc.edu</a:t>
            </a:r>
            <a:r>
              <a:rPr lang="cs-CZ" dirty="0"/>
              <a:t> [online]. [cit. 22.9.2013]. Dostupný na WWW: http://www.psc.edu/science/2003/quinn/images/disc-01-full.jpg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51520" y="4797152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galaxie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pohy.kx.cz</a:t>
            </a:r>
            <a:r>
              <a:rPr lang="cs-CZ" dirty="0"/>
              <a:t> [online]. [cit. 22.9.2013]. Dostupný na WWW: http://pohy.kx.cz/Galaxie4.jpg </a:t>
            </a:r>
          </a:p>
        </p:txBody>
      </p:sp>
    </p:spTree>
    <p:extLst>
      <p:ext uri="{BB962C8B-B14F-4D97-AF65-F5344CB8AC3E}">
        <p14:creationId xmlns:p14="http://schemas.microsoft.com/office/powerpoint/2010/main" val="119949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51520" y="1569566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prostoru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cs.wikipedia.org</a:t>
            </a:r>
            <a:r>
              <a:rPr lang="cs-CZ" dirty="0"/>
              <a:t> [online]. [cit. 22.9.2013]. Dostupný na WWW: http://upload.wikimedia.org/wikipedia/commons/9/9b/Trou_noir.JPG 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1520" y="249289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černé díry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pravdu.cz</a:t>
            </a:r>
            <a:r>
              <a:rPr lang="cs-CZ" dirty="0"/>
              <a:t> [online]. [cit. 22.9.2013]. Dostupný na WWW: http://pravdu.cz/sites/default/files/cerna-dira.jpg 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3164775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měsíce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www.spektrumzdravi.cz</a:t>
            </a:r>
            <a:r>
              <a:rPr lang="cs-CZ" dirty="0"/>
              <a:t> [online]. [cit. 22.9.2013]. Dostupný na WWW: http://www.spektrumzdravi.cz/w/spektrumzdravi/files/316460749_64a5c1a6fb-luna-llena-_-full-moon_l.jpg 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1520" y="4366845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komety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www.geekweek.pl</a:t>
            </a:r>
            <a:r>
              <a:rPr lang="cs-CZ" dirty="0"/>
              <a:t> [online]. [cit. 22.9.2013]. Dostupný na WWW: http://static.geekweek.pl/cms/2010/06/2010_06_235.jpg </a:t>
            </a:r>
          </a:p>
        </p:txBody>
      </p:sp>
    </p:spTree>
    <p:extLst>
      <p:ext uri="{BB962C8B-B14F-4D97-AF65-F5344CB8AC3E}">
        <p14:creationId xmlns:p14="http://schemas.microsoft.com/office/powerpoint/2010/main" val="119949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79512" y="1556792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galaxií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hvezdarna.plzen.eu</a:t>
            </a:r>
            <a:r>
              <a:rPr lang="cs-CZ" dirty="0"/>
              <a:t> [online]. [cit. 22.9.2013]. Dostupný na WWW: http://hvezdarna.plzen.eu/foto/pol/2011/M77a_v.jpg 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2204864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galaxie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objekty.astro.cz</a:t>
            </a:r>
            <a:r>
              <a:rPr lang="cs-CZ" dirty="0"/>
              <a:t> [online]. [cit. 22.9.2013]. Dostupný na WWW: http://objekty.astro.cz/obr/objekty/galaxie/m31.jpg 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9512" y="2852936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neutronové hvězdy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www.aldebaran.cz</a:t>
            </a:r>
            <a:r>
              <a:rPr lang="cs-CZ" dirty="0"/>
              <a:t> [online]. [cit. 22.9.2013]. Dostupný na WWW: http://www.aldebaran.cz/astrofyzika/hvezdy/final/earthwd.jpg 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9512" y="3861048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/>
              <a:t>Obrázek Mléčné dráhy</a:t>
            </a:r>
            <a:r>
              <a:rPr lang="cs-CZ" dirty="0" smtClean="0"/>
              <a:t>: AUTOR </a:t>
            </a:r>
            <a:r>
              <a:rPr lang="cs-CZ" dirty="0"/>
              <a:t>NEUVEDEN, Autor Neuveden. </a:t>
            </a:r>
            <a:r>
              <a:rPr lang="cs-CZ" i="1" dirty="0"/>
              <a:t>www.mojetapety.cz</a:t>
            </a:r>
            <a:r>
              <a:rPr lang="cs-CZ" dirty="0"/>
              <a:t> [online]. [cit. 22.9.2013]. Dostupný na WWW: http://www.mojetapety.cz/thumb.php?katid=4&amp;tapid=24&amp;size=1 </a:t>
            </a:r>
          </a:p>
        </p:txBody>
      </p:sp>
    </p:spTree>
    <p:extLst>
      <p:ext uri="{BB962C8B-B14F-4D97-AF65-F5344CB8AC3E}">
        <p14:creationId xmlns:p14="http://schemas.microsoft.com/office/powerpoint/2010/main" val="119949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1429</TotalTime>
  <Words>940</Words>
  <Application>Microsoft Office PowerPoint</Application>
  <PresentationFormat>Předvádění na obrazovce (4:3)</PresentationFormat>
  <Paragraphs>147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102</cp:revision>
  <dcterms:created xsi:type="dcterms:W3CDTF">2010-11-01T23:40:31Z</dcterms:created>
  <dcterms:modified xsi:type="dcterms:W3CDTF">2013-09-23T05:59:19Z</dcterms:modified>
</cp:coreProperties>
</file>