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61" r:id="rId4"/>
    <p:sldId id="284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59" r:id="rId15"/>
    <p:sldId id="258" r:id="rId16"/>
    <p:sldId id="27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23.9.2013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23.9.2013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23.9.2013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hyperlink" Target="http://www.google.cz/url?sa=i&amp;rct=j&amp;q=&amp;esrc=s&amp;frm=1&amp;source=images&amp;cd=&amp;cad=rja&amp;docid=5tf2K39odmMY9M&amp;tbnid=mmANV5CxRI1CCM:&amp;ved=0CAUQjRw&amp;url=http://www.astronom.cz/deavi/slunce_cele_22_04_2012.html&amp;ei=Iv4-UpjWNsLStAaB2YCABw&amp;psig=AFQjCNEImzaMG4GA2GcA904Lg89Ml20MMg&amp;ust=1379946392459678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hyperlink" Target="http://www.google.cz/url?sa=i&amp;rct=j&amp;q=&amp;esrc=s&amp;frm=1&amp;source=images&amp;cd=&amp;cad=rja&amp;docid=URzcAz9L6iFZdM&amp;tbnid=LixasDvr_2WxEM:&amp;ved=0CAUQjRw&amp;url=http://home.arcor.de/andy__85/Sonnensystem/Website/Merkur.htm&amp;ei=mf4-UsaBBMrasgai0IHgBA&amp;psig=AFQjCNGflyw2n7jNEdrZPq-RVsegUQiB5g&amp;ust=1379946492582128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832165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43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Země a vesmír (2) - Sluneční soustava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Sluneční soustava, planety, země, Slunce, Měsíc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/>
              <a:t>Země a vesmír </a:t>
            </a:r>
            <a:r>
              <a:rPr lang="cs-CZ" sz="2800" b="1" dirty="0" smtClean="0"/>
              <a:t>2 – Sluneční soustava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43_858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268760"/>
            <a:ext cx="7632848" cy="58477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Země a vesmír (2) – Sluneční soustava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91680" y="3429000"/>
            <a:ext cx="662473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Sluneční soustava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4057908"/>
            <a:ext cx="662473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Planety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564904"/>
            <a:ext cx="763284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Čím je tvořena Sluneční soustava?</a:t>
            </a:r>
            <a:endParaRPr lang="cs-CZ" sz="2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504458" y="1804754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ústřední hvězda - Slunce</a:t>
            </a:r>
            <a:endParaRPr lang="cs-CZ" sz="2000" dirty="0"/>
          </a:p>
        </p:txBody>
      </p:sp>
      <p:cxnSp>
        <p:nvCxnSpPr>
          <p:cNvPr id="28" name="Přímá spojnice se šipkou 27"/>
          <p:cNvCxnSpPr/>
          <p:nvPr/>
        </p:nvCxnSpPr>
        <p:spPr>
          <a:xfrm>
            <a:off x="755576" y="1988840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1504458" y="2380818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planety</a:t>
            </a:r>
            <a:endParaRPr lang="cs-CZ" sz="2000" dirty="0"/>
          </a:p>
        </p:txBody>
      </p:sp>
      <p:cxnSp>
        <p:nvCxnSpPr>
          <p:cNvPr id="30" name="Přímá spojnice se šipkou 29"/>
          <p:cNvCxnSpPr/>
          <p:nvPr/>
        </p:nvCxnSpPr>
        <p:spPr>
          <a:xfrm>
            <a:off x="755576" y="2564904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1504458" y="2956882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měsíce</a:t>
            </a:r>
            <a:endParaRPr lang="cs-CZ" sz="2000" dirty="0"/>
          </a:p>
        </p:txBody>
      </p:sp>
      <p:cxnSp>
        <p:nvCxnSpPr>
          <p:cNvPr id="32" name="Přímá spojnice se šipkou 31"/>
          <p:cNvCxnSpPr/>
          <p:nvPr/>
        </p:nvCxnSpPr>
        <p:spPr>
          <a:xfrm>
            <a:off x="755576" y="3140968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1504458" y="3532946"/>
            <a:ext cx="738802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meziplanetární materiál (</a:t>
            </a:r>
            <a:r>
              <a:rPr lang="cs-CZ" sz="2000" i="1" dirty="0" smtClean="0"/>
              <a:t>komety, prach...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cxnSp>
        <p:nvCxnSpPr>
          <p:cNvPr id="34" name="Přímá spojnice se šipkou 33"/>
          <p:cNvCxnSpPr/>
          <p:nvPr/>
        </p:nvCxnSpPr>
        <p:spPr>
          <a:xfrm>
            <a:off x="755576" y="3717032"/>
            <a:ext cx="615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107504" y="1196752"/>
            <a:ext cx="323892" cy="32316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LUNEČN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SOUSTAVA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cxnSp>
        <p:nvCxnSpPr>
          <p:cNvPr id="40" name="Přímá spojnice se šipkou 39"/>
          <p:cNvCxnSpPr/>
          <p:nvPr/>
        </p:nvCxnSpPr>
        <p:spPr>
          <a:xfrm>
            <a:off x="1691680" y="4157464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>
            <a:off x="1907704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>
            <a:off x="2123728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>
            <a:off x="2339752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/>
          <p:nvPr/>
        </p:nvCxnSpPr>
        <p:spPr>
          <a:xfrm>
            <a:off x="2555776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>
            <a:off x="2771800" y="4157464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/>
          <p:nvPr/>
        </p:nvCxnSpPr>
        <p:spPr>
          <a:xfrm>
            <a:off x="2987824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se šipkou 47"/>
          <p:cNvCxnSpPr/>
          <p:nvPr/>
        </p:nvCxnSpPr>
        <p:spPr>
          <a:xfrm>
            <a:off x="3203848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/>
          <p:cNvCxnSpPr/>
          <p:nvPr/>
        </p:nvCxnSpPr>
        <p:spPr>
          <a:xfrm>
            <a:off x="3419872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se šipkou 49"/>
          <p:cNvCxnSpPr/>
          <p:nvPr/>
        </p:nvCxnSpPr>
        <p:spPr>
          <a:xfrm>
            <a:off x="3635896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se šipkou 50"/>
          <p:cNvCxnSpPr/>
          <p:nvPr/>
        </p:nvCxnSpPr>
        <p:spPr>
          <a:xfrm>
            <a:off x="3851920" y="4157464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se šipkou 51"/>
          <p:cNvCxnSpPr/>
          <p:nvPr/>
        </p:nvCxnSpPr>
        <p:spPr>
          <a:xfrm>
            <a:off x="4067944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se šipkou 52"/>
          <p:cNvCxnSpPr/>
          <p:nvPr/>
        </p:nvCxnSpPr>
        <p:spPr>
          <a:xfrm>
            <a:off x="4283968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se šipkou 53"/>
          <p:cNvCxnSpPr/>
          <p:nvPr/>
        </p:nvCxnSpPr>
        <p:spPr>
          <a:xfrm>
            <a:off x="4499992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se šipkou 54"/>
          <p:cNvCxnSpPr/>
          <p:nvPr/>
        </p:nvCxnSpPr>
        <p:spPr>
          <a:xfrm>
            <a:off x="4716016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/>
          <p:nvPr/>
        </p:nvCxnSpPr>
        <p:spPr>
          <a:xfrm>
            <a:off x="4932040" y="4157464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/>
          <p:cNvCxnSpPr/>
          <p:nvPr/>
        </p:nvCxnSpPr>
        <p:spPr>
          <a:xfrm>
            <a:off x="5148064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se šipkou 57"/>
          <p:cNvCxnSpPr/>
          <p:nvPr/>
        </p:nvCxnSpPr>
        <p:spPr>
          <a:xfrm>
            <a:off x="5364088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se šipkou 58"/>
          <p:cNvCxnSpPr/>
          <p:nvPr/>
        </p:nvCxnSpPr>
        <p:spPr>
          <a:xfrm>
            <a:off x="5580112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se šipkou 59"/>
          <p:cNvCxnSpPr/>
          <p:nvPr/>
        </p:nvCxnSpPr>
        <p:spPr>
          <a:xfrm>
            <a:off x="5796136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se šipkou 60"/>
          <p:cNvCxnSpPr/>
          <p:nvPr/>
        </p:nvCxnSpPr>
        <p:spPr>
          <a:xfrm>
            <a:off x="6012160" y="4157464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se šipkou 61"/>
          <p:cNvCxnSpPr/>
          <p:nvPr/>
        </p:nvCxnSpPr>
        <p:spPr>
          <a:xfrm>
            <a:off x="6228184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se šipkou 62"/>
          <p:cNvCxnSpPr/>
          <p:nvPr/>
        </p:nvCxnSpPr>
        <p:spPr>
          <a:xfrm>
            <a:off x="6444208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se šipkou 63"/>
          <p:cNvCxnSpPr/>
          <p:nvPr/>
        </p:nvCxnSpPr>
        <p:spPr>
          <a:xfrm>
            <a:off x="6660232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se šipkou 64"/>
          <p:cNvCxnSpPr/>
          <p:nvPr/>
        </p:nvCxnSpPr>
        <p:spPr>
          <a:xfrm>
            <a:off x="6876256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se šipkou 65"/>
          <p:cNvCxnSpPr/>
          <p:nvPr/>
        </p:nvCxnSpPr>
        <p:spPr>
          <a:xfrm>
            <a:off x="7092280" y="4157464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se šipkou 66"/>
          <p:cNvCxnSpPr/>
          <p:nvPr/>
        </p:nvCxnSpPr>
        <p:spPr>
          <a:xfrm>
            <a:off x="7308304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se šipkou 67"/>
          <p:cNvCxnSpPr/>
          <p:nvPr/>
        </p:nvCxnSpPr>
        <p:spPr>
          <a:xfrm>
            <a:off x="7524328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se šipkou 68"/>
          <p:cNvCxnSpPr/>
          <p:nvPr/>
        </p:nvCxnSpPr>
        <p:spPr>
          <a:xfrm>
            <a:off x="7740352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se šipkou 69"/>
          <p:cNvCxnSpPr/>
          <p:nvPr/>
        </p:nvCxnSpPr>
        <p:spPr>
          <a:xfrm>
            <a:off x="7956376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se šipkou 70"/>
          <p:cNvCxnSpPr/>
          <p:nvPr/>
        </p:nvCxnSpPr>
        <p:spPr>
          <a:xfrm>
            <a:off x="8172400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se šipkou 71"/>
          <p:cNvCxnSpPr/>
          <p:nvPr/>
        </p:nvCxnSpPr>
        <p:spPr>
          <a:xfrm>
            <a:off x="8388424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se šipkou 72"/>
          <p:cNvCxnSpPr/>
          <p:nvPr/>
        </p:nvCxnSpPr>
        <p:spPr>
          <a:xfrm>
            <a:off x="8604448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se šipkou 73"/>
          <p:cNvCxnSpPr/>
          <p:nvPr/>
        </p:nvCxnSpPr>
        <p:spPr>
          <a:xfrm>
            <a:off x="8820472" y="4149080"/>
            <a:ext cx="0" cy="1575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2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2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2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2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2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2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2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2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2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2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2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2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2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2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2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2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2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2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2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2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2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2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2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2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2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2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2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2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2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2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2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9" grpId="0" animBg="1"/>
      <p:bldP spid="31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Slunce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32316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LUNEČN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SOUSTAVA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pic>
        <p:nvPicPr>
          <p:cNvPr id="18434" name="Picture 2" descr="http://www.astronom.cz/deavi/Images/Slunecni_soustava/Slunce/full/2012_04_22/Slunce_22_04_2012_1200px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598" y="1345098"/>
            <a:ext cx="4777705" cy="457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683568" y="1804754"/>
            <a:ext cx="17281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denní hvězda</a:t>
            </a:r>
            <a:endParaRPr lang="cs-CZ" sz="2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83568" y="2380818"/>
            <a:ext cx="1728192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vzdálenost: 150 000 000 km (8 sv. m.)</a:t>
            </a:r>
            <a:endParaRPr lang="cs-CZ" sz="2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83568" y="3573016"/>
            <a:ext cx="17281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průměr: </a:t>
            </a:r>
          </a:p>
          <a:p>
            <a:r>
              <a:rPr lang="cs-CZ" sz="2000" dirty="0" smtClean="0"/>
              <a:t>109x Země</a:t>
            </a:r>
            <a:endParaRPr lang="cs-CZ" sz="2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83568" y="4521314"/>
            <a:ext cx="17281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stáří: </a:t>
            </a:r>
          </a:p>
          <a:p>
            <a:r>
              <a:rPr lang="cs-CZ" sz="2000" dirty="0" smtClean="0"/>
              <a:t>4,6 mld. let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8385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Merkur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PLANETY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pic>
        <p:nvPicPr>
          <p:cNvPr id="16386" name="Picture 2" descr="http://home.arcor.de/andy__85/Sonnensystem/Website/merkur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340768"/>
            <a:ext cx="4762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83568" y="1804754"/>
            <a:ext cx="17281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obrovské rozdíly teplot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3568" y="2649106"/>
            <a:ext cx="17281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nemá žádný měsíc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7630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Venuše</a:t>
            </a:r>
            <a:endParaRPr lang="cs-CZ" sz="2000" dirty="0"/>
          </a:p>
        </p:txBody>
      </p:sp>
      <p:pic>
        <p:nvPicPr>
          <p:cNvPr id="15362" name="Picture 2" descr="http://www.boskowan.com/www/jirka/vesmir/planets/venuse/venuse_com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40768"/>
            <a:ext cx="6046186" cy="4517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83568" y="1804754"/>
            <a:ext cx="1728192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příliš hustá atmosféra, teplo nemělo kam unikat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3568" y="3297178"/>
            <a:ext cx="17281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nemá žádný měsíc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PLANETY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0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Země</a:t>
            </a:r>
            <a:endParaRPr lang="cs-CZ" sz="2000" dirty="0"/>
          </a:p>
        </p:txBody>
      </p:sp>
      <p:pic>
        <p:nvPicPr>
          <p:cNvPr id="14340" name="Picture 4" descr="http://tusb.stanford.edu/wp-content/uploads/2012/11/earth-from-space-wester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1" y="1287357"/>
            <a:ext cx="4608512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683568" y="1804754"/>
            <a:ext cx="17281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planeta lidí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2348880"/>
            <a:ext cx="17281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 měsíc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PLANETY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0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Mars</a:t>
            </a:r>
            <a:endParaRPr lang="cs-CZ" sz="2000" dirty="0"/>
          </a:p>
        </p:txBody>
      </p:sp>
      <p:pic>
        <p:nvPicPr>
          <p:cNvPr id="13316" name="Picture 4" descr="http://scm-l3.technorati.com/13/08/12/77049/Mars-3.jpg?t=201308120706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268" y="1340768"/>
            <a:ext cx="5806124" cy="4354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683568" y="1804754"/>
            <a:ext cx="1728192" cy="16312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předpoklad co nejbližší možnosti letu s lidskou posádkou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3585210"/>
            <a:ext cx="17281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2 měsíce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PLANETY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0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Jupiter</a:t>
            </a:r>
            <a:endParaRPr lang="cs-CZ" sz="2000" dirty="0"/>
          </a:p>
        </p:txBody>
      </p:sp>
      <p:pic>
        <p:nvPicPr>
          <p:cNvPr id="12290" name="Picture 2" descr="http://www.trekkies.cz/storage/obrazky/2008/200807250804_voyager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1" y="1268760"/>
            <a:ext cx="6187408" cy="463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83568" y="1804754"/>
            <a:ext cx="17281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největší planeta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3568" y="2721114"/>
            <a:ext cx="17281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má několik desítek měsíců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PLANETY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0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Saturn</a:t>
            </a:r>
            <a:endParaRPr lang="cs-CZ" sz="2000" dirty="0"/>
          </a:p>
        </p:txBody>
      </p:sp>
      <p:pic>
        <p:nvPicPr>
          <p:cNvPr id="11266" name="Picture 2" descr="http://planety.astro.cz/obr/planety/saturn/saturn2_full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340768"/>
            <a:ext cx="5876925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83568" y="1916832"/>
            <a:ext cx="17281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druhá největší planeta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3568" y="2721114"/>
            <a:ext cx="17281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několik desítek měsíců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3573016"/>
            <a:ext cx="1728192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rozpadlý měsíc vytvořil prstence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PLANETY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0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Uran</a:t>
            </a:r>
            <a:endParaRPr lang="cs-CZ" sz="2000" dirty="0"/>
          </a:p>
        </p:txBody>
      </p:sp>
      <p:pic>
        <p:nvPicPr>
          <p:cNvPr id="10244" name="Picture 4" descr="http://upload.wikimedia.org/wikipedia/commons/thumb/3/3d/Uranus2.jpg/550px-Uranus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340768"/>
            <a:ext cx="4536504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683568" y="1772816"/>
            <a:ext cx="17281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vnější ledová planeta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PLANETY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0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Neptun</a:t>
            </a:r>
            <a:endParaRPr lang="cs-CZ" sz="2000" dirty="0"/>
          </a:p>
        </p:txBody>
      </p:sp>
      <p:pic>
        <p:nvPicPr>
          <p:cNvPr id="9218" name="Picture 2" descr="http://images1.wikia.nocookie.net/__cb20100803094757/masseffect/de/images/a/a4/Neptun_me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382210"/>
            <a:ext cx="5282589" cy="437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83568" y="1772816"/>
            <a:ext cx="17281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vnější ledová planeta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PLANETY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0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052736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celá Sluneční soustava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32316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LUNEČN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SOUSTAVA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pic>
        <p:nvPicPr>
          <p:cNvPr id="19458" name="Picture 2" descr="http://upload.wikimedia.org/wikipedia/commons/9/90/NovaSlunecniSoustav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97499"/>
            <a:ext cx="8089166" cy="4551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835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jaké planety má Sluneční soustava?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čím je pro nás důležitá třetí planeta?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jaké planety jsou nám nejblíže?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14" name="Obdélník 13"/>
          <p:cNvSpPr/>
          <p:nvPr/>
        </p:nvSpPr>
        <p:spPr>
          <a:xfrm>
            <a:off x="179512" y="1682487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NEUVEDEN, Autor Neuveden. </a:t>
            </a:r>
            <a:r>
              <a:rPr lang="cs-CZ" i="1" dirty="0"/>
              <a:t>www.astronom.cz</a:t>
            </a:r>
            <a:r>
              <a:rPr lang="cs-CZ" dirty="0"/>
              <a:t> [online]. [cit. 22.9.2013]. Dostupný na WWW: http://www.astronom.cz/deavi/Images/Slunecni_soustava/Slunce/full/2012_04_22/Slunce_22_04_2012_1200px.jpg 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179512" y="299869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NEUVEDEN, Autor Neuveden. </a:t>
            </a:r>
            <a:r>
              <a:rPr lang="cs-CZ" i="1" dirty="0"/>
              <a:t>home.arcor.de</a:t>
            </a:r>
            <a:r>
              <a:rPr lang="cs-CZ" dirty="0"/>
              <a:t> [online]. [cit. 22.9.2013]. Dostupný na WWW: http://home.arcor.de/andy__85/Sonnensystem/Website/merkur.jpg 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179512" y="3717032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NEUVEDEN, Autor Neuveden. </a:t>
            </a:r>
            <a:r>
              <a:rPr lang="cs-CZ" i="1" dirty="0"/>
              <a:t>www.boskowan.com</a:t>
            </a:r>
            <a:r>
              <a:rPr lang="cs-CZ" dirty="0"/>
              <a:t> [online]. [cit. 22.9.2013]. Dostupný na WWW: http://www.boskowan.com/www/jirka/vesmir/planets/venuse/venuse_comp.jpg 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179512" y="4666159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NEUVEDEN, Autor Neuveden. </a:t>
            </a:r>
            <a:r>
              <a:rPr lang="cs-CZ" i="1" dirty="0"/>
              <a:t>tusb.stanford.edu</a:t>
            </a:r>
            <a:r>
              <a:rPr lang="cs-CZ" dirty="0"/>
              <a:t> [online]. [cit. 22.9.2013]. Dostupný na WWW: http://tusb.stanford.edu/wp-content/uploads/2012/11/earth-from-space-western.jpg 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6" name="Obdélník 5"/>
          <p:cNvSpPr/>
          <p:nvPr/>
        </p:nvSpPr>
        <p:spPr>
          <a:xfrm>
            <a:off x="179512" y="1503189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SILVER, </a:t>
            </a:r>
            <a:r>
              <a:rPr lang="cs-CZ" dirty="0" err="1"/>
              <a:t>Curtis</a:t>
            </a:r>
            <a:r>
              <a:rPr lang="cs-CZ" dirty="0"/>
              <a:t>. </a:t>
            </a:r>
            <a:r>
              <a:rPr lang="cs-CZ" i="1" dirty="0"/>
              <a:t>technorati.com</a:t>
            </a:r>
            <a:r>
              <a:rPr lang="cs-CZ" dirty="0"/>
              <a:t> [online]. [cit. 22.9.2013]. Dostupný na WWW: http://scm-l3.technorati.com/13/08/12/77049/Mars-3.jpg?t=20130812070610 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179512" y="2089648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NEUVEDEN, Autor Neuveden. </a:t>
            </a:r>
            <a:r>
              <a:rPr lang="cs-CZ" i="1" dirty="0"/>
              <a:t>www.trekkies.cz</a:t>
            </a:r>
            <a:r>
              <a:rPr lang="cs-CZ" dirty="0"/>
              <a:t> [online]. [cit. 22.9.2013]. Dostupný na WWW: http://www.trekkies.cz/storage/obrazky/2008/200807250804_voyager4.jpg 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179512" y="2780928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NEUVEDEN, Autor Neuveden. </a:t>
            </a:r>
            <a:r>
              <a:rPr lang="cs-CZ" i="1" dirty="0"/>
              <a:t>planety.astro.cz</a:t>
            </a:r>
            <a:r>
              <a:rPr lang="cs-CZ" dirty="0"/>
              <a:t> [online]. [cit. 22.9.2013]. Dostupný na WWW: http://planety.astro.cz/obr/planety/saturn/saturn2_full.jpg 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179512" y="3452807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NEUVEDEN, Autor Neuveden. </a:t>
            </a:r>
            <a:r>
              <a:rPr lang="cs-CZ" i="1" dirty="0"/>
              <a:t>cs.wikiversity.org</a:t>
            </a:r>
            <a:r>
              <a:rPr lang="cs-CZ" dirty="0"/>
              <a:t> [online]. [cit. 22.9.2013]. Dostupný na WWW: http://upload.wikimedia.org/wikipedia/commons/thumb/3/3d/Uranus2.jpg/550px-Uranus2.jpg 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179512" y="4581128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NEUVEDEN, Autor Neuveden. </a:t>
            </a:r>
            <a:r>
              <a:rPr lang="cs-CZ" i="1" dirty="0"/>
              <a:t>de.masseffect.wikia.com</a:t>
            </a:r>
            <a:r>
              <a:rPr lang="cs-CZ" dirty="0"/>
              <a:t> [online]. [cit. 22.9.2013]. Dostupný na WWW: http://images1.wikia.nocookie.net/__cb20100803094757/masseffect/de/images/a/a4/Neptun_me2.jpg </a:t>
            </a:r>
          </a:p>
        </p:txBody>
      </p:sp>
    </p:spTree>
    <p:extLst>
      <p:ext uri="{BB962C8B-B14F-4D97-AF65-F5344CB8AC3E}">
        <p14:creationId xmlns:p14="http://schemas.microsoft.com/office/powerpoint/2010/main" val="234376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1510</TotalTime>
  <Words>599</Words>
  <Application>Microsoft Office PowerPoint</Application>
  <PresentationFormat>Předvádění na obrazovce (4:3)</PresentationFormat>
  <Paragraphs>143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108</cp:revision>
  <dcterms:created xsi:type="dcterms:W3CDTF">2010-11-01T23:40:31Z</dcterms:created>
  <dcterms:modified xsi:type="dcterms:W3CDTF">2013-09-23T06:00:49Z</dcterms:modified>
</cp:coreProperties>
</file>