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  <p:sldMasterId id="2147483750" r:id="rId2"/>
  </p:sldMasterIdLst>
  <p:sldIdLst>
    <p:sldId id="276" r:id="rId3"/>
    <p:sldId id="279" r:id="rId4"/>
    <p:sldId id="277" r:id="rId5"/>
    <p:sldId id="257" r:id="rId6"/>
    <p:sldId id="258" r:id="rId7"/>
    <p:sldId id="259" r:id="rId8"/>
    <p:sldId id="260" r:id="rId9"/>
    <p:sldId id="272" r:id="rId10"/>
    <p:sldId id="261" r:id="rId11"/>
    <p:sldId id="268" r:id="rId12"/>
    <p:sldId id="271" r:id="rId13"/>
    <p:sldId id="273" r:id="rId14"/>
    <p:sldId id="269" r:id="rId15"/>
    <p:sldId id="263" r:id="rId16"/>
    <p:sldId id="270" r:id="rId17"/>
    <p:sldId id="281" r:id="rId18"/>
    <p:sldId id="282" r:id="rId19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09" autoAdjust="0"/>
    <p:restoredTop sz="94660"/>
  </p:normalViewPr>
  <p:slideViewPr>
    <p:cSldViewPr>
      <p:cViewPr varScale="1">
        <p:scale>
          <a:sx n="103" d="100"/>
          <a:sy n="103" d="100"/>
        </p:scale>
        <p:origin x="-19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2505C-EB83-41C6-BE33-21F768D952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4450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B082F-BF7A-41BD-A090-232F9142BA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5396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22465B-0C0A-4737-B71E-CE035436B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1330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65FDED-F1C4-4ED7-96F7-3971768A7D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9652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DE8B3-25EA-4F12-8B2B-C280B4A9E0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3414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0988"/>
            <a:ext cx="1828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7B3A23-8253-4117-BDED-8FABEAA59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0219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19A24-8332-4EF5-803C-A7CEB96D44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67494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/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DFAA8-D7C9-401D-B28B-EB5EBB6CB5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60334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/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9D668-DA13-409A-BF84-C60DA75B26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13" y="6356350"/>
            <a:ext cx="51022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3223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32D8A7-ED9F-4C1D-AD27-5458851635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4256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0AEFC-F0CE-4E25-A1F2-04C80DDAE8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18632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E35B2B6-2291-4A37-8991-817269AC55C9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F83D97A-F8CE-4673-8566-6038C3F4E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40838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DC6E6AF-D1DF-4C30-BDF8-483F653A105B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05E825C-AF3D-4BC1-B029-6A95DF4BCF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5517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D3641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F2D34AC-2055-40C4-9870-380BAB7E1178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D3641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rgbClr val="1D3641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24E4321-3195-42B4-A094-D25A2B196E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70505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06B8EDF-B7B4-44BC-8C54-E6CC0315F65A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29F8E22-6D35-43D1-963D-3D1C0E188C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35296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A9CDF1E-5717-4ABA-9E82-B13A236160A0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4424E14-A19C-494D-B97B-3D1D1BED2D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48450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163F79C-F7BA-412E-9E12-DAE2AD85A27F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55485DA-174E-4474-9FA1-7C6EE64039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357855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3C72C33-FBBA-40D6-A5D8-05E28F141C45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A69C844-7475-4CCE-B79B-EDAC678CF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3017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084692F-5BCD-425A-B225-523656EA9068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0B7594B-5E66-4B68-98AA-BCE0C6FFD2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32022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28FCA89-F4EB-46AD-A36D-56A4A06E3312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215A0B4-A897-4126-99A2-A53161430C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1412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579F56F-7D3D-4FF0-AF95-7045269292A0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E8A72FB-FA31-430B-A9A9-4F0165DE7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69379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A42B9B1-195A-4160-9269-BCAE1C580605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9512957-A495-44F5-ACF5-F2DDCEF72A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7976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975" y="1554163"/>
            <a:ext cx="2073275" cy="19796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3454400" y="1547813"/>
            <a:ext cx="422275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8913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975" y="6356350"/>
            <a:ext cx="5102225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625" y="6356350"/>
            <a:ext cx="1138238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F3D38E8-82A3-474A-9933-7BE1B6C1F3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4" r:id="rId4"/>
    <p:sldLayoutId id="2147483785" r:id="rId5"/>
    <p:sldLayoutId id="2147483786" r:id="rId6"/>
    <p:sldLayoutId id="2147483781" r:id="rId7"/>
    <p:sldLayoutId id="2147483787" r:id="rId8"/>
    <p:sldLayoutId id="2147483788" r:id="rId9"/>
    <p:sldLayoutId id="2147483782" r:id="rId10"/>
    <p:sldLayoutId id="214748378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>
          <a:solidFill>
            <a:schemeClr val="tx1"/>
          </a:solidFill>
          <a:latin typeface="Arial Black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5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DFE6D0"/>
                </a:solidFill>
                <a:latin typeface="Tw Cen MT"/>
                <a:cs typeface="+mn-cs"/>
              </a:defRPr>
            </a:lvl1pPr>
          </a:lstStyle>
          <a:p>
            <a:pPr>
              <a:defRPr/>
            </a:pPr>
            <a:fld id="{6C79B9FE-5EFD-4F87-A92C-961478C4ABDA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DFE6D0"/>
                </a:solidFill>
                <a:latin typeface="Tw Cen M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DFE6D0"/>
                </a:solidFill>
                <a:latin typeface="Tw Cen MT"/>
                <a:cs typeface="+mn-cs"/>
              </a:defRPr>
            </a:lvl1pPr>
          </a:lstStyle>
          <a:p>
            <a:pPr>
              <a:defRPr/>
            </a:pPr>
            <a:fld id="{CB9624FF-7709-472F-A100-54ED22E3B8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andsvale.jpg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55000" lnSpcReduction="20000"/>
          </a:bodyPr>
          <a:lstStyle/>
          <a:p>
            <a:pPr algn="ctr" eaLnBrk="1" hangingPunct="1"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ZÁKLADNÍ ŠKOLA SLOVAN, KROMĚŘÍŽ, PŘÍSPĚVKOVÁ ORGANIZACE</a:t>
            </a:r>
          </a:p>
          <a:p>
            <a:pPr algn="ctr" eaLnBrk="1" hangingPunct="1"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ZEYEROVA 3354, 767 01 KROMĚŘÍŽ</a:t>
            </a:r>
          </a:p>
          <a:p>
            <a:pPr eaLnBrk="1" hangingPunct="1">
              <a:defRPr/>
            </a:pP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  <a:p>
            <a:pPr algn="ctr" eaLnBrk="1" hangingPunct="1"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 eaLnBrk="1" hangingPunct="1"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VZDĚLÁNÍ PRO KONKURENCESCHOPNOST</a:t>
            </a:r>
          </a:p>
          <a:p>
            <a:pPr algn="ctr" eaLnBrk="1" hangingPunct="1">
              <a:defRPr/>
            </a:pP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  <a:p>
            <a:pPr algn="ctr" eaLnBrk="1" hangingPunct="1"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ŠABLONA ČÍSLO: III/2</a:t>
            </a:r>
          </a:p>
          <a:p>
            <a:pPr algn="ctr" eaLnBrk="1" hangingPunct="1"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algn="ctr" eaLnBrk="1" hangingPunct="1">
              <a:defRPr/>
            </a:pP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  <a:p>
            <a:pPr eaLnBrk="1" hangingPunct="1">
              <a:defRPr/>
            </a:pP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PŘEDMĚT: PŘÍRODOVĚDA</a:t>
            </a:r>
          </a:p>
          <a:p>
            <a:pPr eaLnBrk="1" hangingPunct="1"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ROČNÍK: IV.</a:t>
            </a:r>
          </a:p>
          <a:p>
            <a:pPr eaLnBrk="1" hangingPunct="1"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TÉMA: 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PŘÍRODNÍ SPOLEČENSTVA</a:t>
            </a: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  <a:p>
            <a:pPr eaLnBrk="1" hangingPunct="1"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AUTOR: MGR. HANA KOLÁČKOVÁ</a:t>
            </a:r>
          </a:p>
          <a:p>
            <a:pPr eaLnBrk="1" hangingPunct="1"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DATUM VYTVOŘENÍ: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28. 11. </a:t>
            </a: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2011</a:t>
            </a:r>
          </a:p>
          <a:p>
            <a:pPr eaLnBrk="1" hangingPunct="1">
              <a:defRPr/>
            </a:pP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  <a:p>
            <a:pPr algn="ctr" eaLnBrk="1" hangingPunct="1">
              <a:defRPr/>
            </a:pPr>
            <a:r>
              <a:rPr lang="cs-CZ" sz="4000" b="1" dirty="0">
                <a:solidFill>
                  <a:srgbClr val="C00000"/>
                </a:solidFill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</a:rPr>
              <a:t>VY_32_INOVACE_34_HK</a:t>
            </a:r>
            <a:endParaRPr lang="cs-CZ" sz="4000" b="1" dirty="0">
              <a:solidFill>
                <a:srgbClr val="C00000"/>
              </a:solidFill>
            </a:endParaRPr>
          </a:p>
          <a:p>
            <a:pPr eaLnBrk="1" hangingPunct="1">
              <a:defRPr/>
            </a:pPr>
            <a:endParaRPr lang="cs-CZ" dirty="0"/>
          </a:p>
        </p:txBody>
      </p:sp>
      <p:pic>
        <p:nvPicPr>
          <p:cNvPr id="5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88641"/>
            <a:ext cx="6408712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95288" y="692150"/>
            <a:ext cx="8280400" cy="14700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dirty="0" smtClean="0">
                <a:solidFill>
                  <a:srgbClr val="FF0000"/>
                </a:solidFill>
              </a:rPr>
              <a:t>Společenstva živých   organismů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9899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  <a:solidFill>
            <a:schemeClr val="bg2">
              <a:lumMod val="25000"/>
              <a:lumOff val="75000"/>
            </a:schemeClr>
          </a:solidFill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ANOTACE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5141168"/>
          </a:xfrm>
          <a:solidFill>
            <a:schemeClr val="bg2">
              <a:lumMod val="25000"/>
              <a:lumOff val="75000"/>
            </a:schemeClr>
          </a:solid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je vytvořena jako doplněk k učivu 4. ročníku přírodovědy. Doplňuje učivo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ROZMANITOST  PŘÍRODY,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ŽIVÁ PŘÍRODA, POZNÁVÁNÍ  ŽIVOČICHŮ A ROSTLIN.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u="sng" dirty="0" smtClean="0">
                <a:solidFill>
                  <a:schemeClr val="tx1"/>
                </a:solidFill>
              </a:rPr>
              <a:t>V rámci prezentace se žáci seznámí:</a:t>
            </a:r>
            <a:endParaRPr lang="cs-CZ" u="sng" dirty="0">
              <a:solidFill>
                <a:schemeClr val="tx1"/>
              </a:solidFill>
            </a:endParaRPr>
          </a:p>
          <a:p>
            <a:pPr marL="440867" indent="-34290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S TŘÍDĚNÍM ŽIVÝCH ORGANISMŮ </a:t>
            </a:r>
          </a:p>
          <a:p>
            <a:pPr marL="440867" indent="-34290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S ŽIVOTNÍMI PODMÍNKAMI ORGANISMŮ</a:t>
            </a:r>
          </a:p>
          <a:p>
            <a:pPr marL="440867" indent="-34290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S ŽIVOČICHY A ROSTLINAMI V BLÍZKOSTI LIDSKÝCH OBYDLÍ</a:t>
            </a:r>
          </a:p>
          <a:p>
            <a:pPr marL="440867" indent="-34290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sz="2000" u="sng" dirty="0" smtClean="0">
                <a:solidFill>
                  <a:schemeClr val="tx1"/>
                </a:solidFill>
              </a:rPr>
              <a:t>Zkušenosti z pilotování:</a:t>
            </a:r>
          </a:p>
          <a:p>
            <a:pPr marL="97967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None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     Žáci si zopakovali třídění organismů do skupin podle společných znaků a zaměřili se na organismy, které žijí v nejbližším okolí člověka. Charakterizovali </a:t>
            </a:r>
            <a:r>
              <a:rPr lang="cs-CZ" sz="2000" dirty="0" smtClean="0">
                <a:solidFill>
                  <a:schemeClr val="tx1"/>
                </a:solidFill>
              </a:rPr>
              <a:t>živočichy </a:t>
            </a:r>
            <a:r>
              <a:rPr lang="cs-CZ" sz="2000" dirty="0" smtClean="0">
                <a:solidFill>
                  <a:schemeClr val="tx1"/>
                </a:solidFill>
              </a:rPr>
              <a:t>i rostliny. Na závěr písemně odpověděli na shrnující otázky.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750" y="333375"/>
            <a:ext cx="7848674" cy="100739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FF0000"/>
                </a:solidFill>
              </a:rPr>
              <a:t>Třídění živých organismů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560" y="1196752"/>
            <a:ext cx="7488832" cy="5184576"/>
          </a:xfrm>
        </p:spPr>
        <p:txBody>
          <a:bodyPr rtlCol="0">
            <a:normAutofit fontScale="32500" lnSpcReduction="20000"/>
          </a:bodyPr>
          <a:lstStyle/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8000" dirty="0" smtClean="0">
                <a:latin typeface="+mj-lt"/>
              </a:rPr>
              <a:t>Živé organismy třídíme do </a:t>
            </a:r>
            <a:r>
              <a:rPr lang="cs-CZ" sz="8000" b="1" dirty="0" smtClean="0">
                <a:latin typeface="+mj-lt"/>
              </a:rPr>
              <a:t>tří základních</a:t>
            </a:r>
            <a:r>
              <a:rPr lang="cs-CZ" sz="8000" dirty="0" smtClean="0">
                <a:latin typeface="+mj-lt"/>
              </a:rPr>
              <a:t> 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8000" b="1" dirty="0" smtClean="0">
                <a:latin typeface="+mj-lt"/>
              </a:rPr>
              <a:t>skupin</a:t>
            </a:r>
            <a:r>
              <a:rPr lang="cs-CZ" sz="8000" dirty="0" smtClean="0">
                <a:latin typeface="+mj-lt"/>
              </a:rPr>
              <a:t> podle společných znaků:</a:t>
            </a:r>
          </a:p>
          <a:p>
            <a:pPr eaLnBrk="1" fontAlgn="auto" hangingPunct="1">
              <a:spcAft>
                <a:spcPts val="0"/>
              </a:spcAft>
              <a:buFontTx/>
              <a:buNone/>
              <a:defRPr/>
            </a:pPr>
            <a:endParaRPr lang="cs-CZ" sz="8000" dirty="0" smtClean="0">
              <a:latin typeface="+mj-lt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b="1" u="sng" dirty="0" smtClean="0">
                <a:latin typeface="+mj-lt"/>
              </a:rPr>
              <a:t>Rostliny</a:t>
            </a:r>
            <a:r>
              <a:rPr lang="cs-CZ" sz="8000" dirty="0" smtClean="0">
                <a:latin typeface="+mj-lt"/>
              </a:rPr>
              <a:t> (zelené rostliny jsou jediným zdrojem kyslíku na Zemi)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0" dirty="0" smtClean="0">
              <a:latin typeface="+mj-lt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b="1" u="sng" dirty="0" smtClean="0">
                <a:latin typeface="+mj-lt"/>
              </a:rPr>
              <a:t>Houby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0" b="1" u="sng" dirty="0" smtClean="0">
              <a:latin typeface="+mj-lt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b="1" u="sng" dirty="0" smtClean="0">
                <a:latin typeface="+mj-lt"/>
              </a:rPr>
              <a:t>Živočichové</a:t>
            </a:r>
            <a:r>
              <a:rPr lang="cs-CZ" sz="8000" dirty="0" smtClean="0">
                <a:latin typeface="+mj-lt"/>
              </a:rPr>
              <a:t> (jsou schopni se aktivně pohybovat </a:t>
            </a:r>
            <a:r>
              <a:rPr lang="cs-CZ" sz="8000" dirty="0" smtClean="0">
                <a:latin typeface="+mj-lt"/>
              </a:rPr>
              <a:t> </a:t>
            </a:r>
            <a:r>
              <a:rPr lang="cs-CZ" sz="8000" dirty="0" smtClean="0">
                <a:latin typeface="+mj-lt"/>
              </a:rPr>
              <a:t>z místa na místo)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+mj-lt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1126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68313" y="549275"/>
            <a:ext cx="8229600" cy="4525963"/>
          </a:xfrm>
        </p:spPr>
        <p:txBody>
          <a:bodyPr rtlCol="0">
            <a:normAutofit fontScale="92500" lnSpcReduction="10000"/>
          </a:bodyPr>
          <a:lstStyle/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sz="4000" b="1" u="sng" dirty="0" smtClean="0">
                <a:solidFill>
                  <a:srgbClr val="FF0000"/>
                </a:solidFill>
                <a:latin typeface="+mj-lt"/>
              </a:rPr>
              <a:t>Životní podmínky organismů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cs-CZ" sz="3200" b="1" u="sng" dirty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sz="3200" b="1" dirty="0" smtClean="0">
                <a:latin typeface="+mj-lt"/>
              </a:rPr>
              <a:t>Příroda neživá</a:t>
            </a:r>
            <a:r>
              <a:rPr lang="cs-CZ" sz="3200" dirty="0" smtClean="0">
                <a:latin typeface="+mj-lt"/>
              </a:rPr>
              <a:t> poskytuje živým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sz="3200" dirty="0" smtClean="0">
                <a:latin typeface="+mj-lt"/>
              </a:rPr>
              <a:t>organismům tyto základní podmínky: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cs-CZ" sz="3200" dirty="0" smtClean="0">
                <a:latin typeface="+mj-lt"/>
              </a:rPr>
              <a:t> 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-"/>
              <a:defRPr/>
            </a:pPr>
            <a:r>
              <a:rPr lang="cs-CZ" sz="3200" dirty="0" smtClean="0">
                <a:latin typeface="+mj-lt"/>
              </a:rPr>
              <a:t>Vodu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-"/>
              <a:defRPr/>
            </a:pPr>
            <a:r>
              <a:rPr lang="cs-CZ" sz="3200" dirty="0" smtClean="0">
                <a:latin typeface="+mj-lt"/>
              </a:rPr>
              <a:t>Vzduch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-"/>
              <a:defRPr/>
            </a:pPr>
            <a:r>
              <a:rPr lang="cs-CZ" sz="3200" dirty="0" smtClean="0">
                <a:latin typeface="+mj-lt"/>
              </a:rPr>
              <a:t>Světlo a teplo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-"/>
              <a:defRPr/>
            </a:pPr>
            <a:r>
              <a:rPr lang="cs-CZ" sz="3200" dirty="0" smtClean="0">
                <a:latin typeface="+mj-lt"/>
              </a:rPr>
              <a:t>Půdu</a:t>
            </a:r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cs-CZ" sz="3200" dirty="0" smtClean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cs-CZ" dirty="0" smtClean="0"/>
          </a:p>
          <a:p>
            <a:pPr marL="274320" indent="-274320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-"/>
              <a:defRPr/>
            </a:pPr>
            <a:endParaRPr lang="cs-CZ" dirty="0" smtClean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2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2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95288" y="549275"/>
            <a:ext cx="8229600" cy="5543550"/>
          </a:xfrm>
        </p:spPr>
        <p:txBody>
          <a:bodyPr rtlCol="0">
            <a:normAutofit fontScale="9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3200" u="sng" dirty="0" smtClean="0">
                <a:solidFill>
                  <a:srgbClr val="FF0000"/>
                </a:solidFill>
                <a:latin typeface="+mj-lt"/>
              </a:rPr>
              <a:t>Podmínky živých organismů </a:t>
            </a: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3200" dirty="0" smtClean="0">
                <a:latin typeface="+mj-lt"/>
              </a:rPr>
              <a:t>   jsou na různých místech Země </a:t>
            </a:r>
            <a:r>
              <a:rPr lang="cs-CZ" sz="3200" b="1" u="sng" dirty="0" smtClean="0">
                <a:latin typeface="+mj-lt"/>
              </a:rPr>
              <a:t>odlišné</a:t>
            </a:r>
            <a:r>
              <a:rPr lang="cs-CZ" sz="3200" u="sng" dirty="0" smtClean="0">
                <a:latin typeface="+mj-lt"/>
              </a:rPr>
              <a:t> </a:t>
            </a:r>
            <a:r>
              <a:rPr lang="cs-CZ" sz="3200" dirty="0" smtClean="0">
                <a:latin typeface="+mj-lt"/>
              </a:rPr>
              <a:t>(nalezneme je v horkých oblastech, na poušti, v oblastech  pokrytých sněhem) </a:t>
            </a: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3200" dirty="0" smtClean="0">
                <a:latin typeface="+mj-lt"/>
              </a:rPr>
              <a:t>těmto podmínkám se živé organismy přizpůsobují.</a:t>
            </a: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endParaRPr lang="cs-CZ" sz="3200" dirty="0" smtClean="0">
              <a:latin typeface="+mj-lt"/>
            </a:endParaRP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3200" dirty="0" smtClean="0">
                <a:latin typeface="+mj-lt"/>
              </a:rPr>
              <a:t>Určité druhy živých organismů žijí      v určitém prostředí a tvoří </a:t>
            </a:r>
            <a:r>
              <a:rPr lang="cs-CZ" sz="3200" b="1" u="sng" dirty="0" smtClean="0">
                <a:latin typeface="+mj-lt"/>
              </a:rPr>
              <a:t>různá společenstva                                            </a:t>
            </a:r>
            <a:endParaRPr lang="cs-CZ" sz="3200" u="sng" dirty="0" smtClean="0">
              <a:latin typeface="+mj-lt"/>
            </a:endParaRP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3200" dirty="0" smtClean="0">
                <a:latin typeface="+mj-lt"/>
              </a:rPr>
              <a:t>     (v okolí lidských obydlí, na poli,        v lese, u vody).</a:t>
            </a:r>
          </a:p>
          <a:p>
            <a:pPr marL="274320" indent="-274320" eaLnBrk="1" fontAlgn="auto" hangingPunct="1">
              <a:spcAft>
                <a:spcPts val="0"/>
              </a:spcAft>
              <a:buFontTx/>
              <a:buNone/>
              <a:defRPr/>
            </a:pPr>
            <a:endParaRPr lang="cs-CZ" sz="3200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3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83" name="Rectangle 39"/>
          <p:cNvSpPr>
            <a:spLocks noGrp="1" noChangeArrowheads="1"/>
          </p:cNvSpPr>
          <p:nvPr>
            <p:ph type="title" idx="4294967295"/>
          </p:nvPr>
        </p:nvSpPr>
        <p:spPr>
          <a:xfrm>
            <a:off x="914400" y="2603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>
                <a:solidFill>
                  <a:srgbClr val="FF0000"/>
                </a:solidFill>
              </a:rPr>
              <a:t>Společenstva okolí lidských obydlí</a:t>
            </a:r>
          </a:p>
        </p:txBody>
      </p:sp>
      <p:sp>
        <p:nvSpPr>
          <p:cNvPr id="11267" name="Text Box 41"/>
          <p:cNvSpPr txBox="1">
            <a:spLocks noChangeArrowheads="1"/>
          </p:cNvSpPr>
          <p:nvPr/>
        </p:nvSpPr>
        <p:spPr bwMode="auto">
          <a:xfrm>
            <a:off x="611188" y="1773238"/>
            <a:ext cx="7489825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-"/>
            </a:pPr>
            <a:r>
              <a:rPr lang="cs-CZ" sz="2400">
                <a:latin typeface="Arial Black" pitchFamily="34" charset="0"/>
              </a:rPr>
              <a:t>Člověk vysazuje v okolí svých obydlí </a:t>
            </a:r>
            <a:r>
              <a:rPr lang="cs-CZ" sz="2400" b="1">
                <a:latin typeface="Arial Black" pitchFamily="34" charset="0"/>
              </a:rPr>
              <a:t>okrasné a užitkové rostliny</a:t>
            </a:r>
          </a:p>
          <a:p>
            <a:pPr algn="l" eaLnBrk="1" hangingPunct="1">
              <a:spcBef>
                <a:spcPct val="50000"/>
              </a:spcBef>
              <a:buFontTx/>
              <a:buChar char="-"/>
            </a:pPr>
            <a:r>
              <a:rPr lang="cs-CZ" sz="2400">
                <a:latin typeface="Arial Black" pitchFamily="34" charset="0"/>
              </a:rPr>
              <a:t> setkáváme se zde především s </a:t>
            </a:r>
            <a:r>
              <a:rPr lang="cs-CZ" sz="2400" b="1">
                <a:latin typeface="Arial Black" pitchFamily="34" charset="0"/>
              </a:rPr>
              <a:t>domácími zvířaty</a:t>
            </a:r>
          </a:p>
          <a:p>
            <a:pPr algn="l" eaLnBrk="1" hangingPunct="1">
              <a:spcBef>
                <a:spcPct val="50000"/>
              </a:spcBef>
              <a:buFontTx/>
              <a:buChar char="-"/>
            </a:pPr>
            <a:r>
              <a:rPr lang="cs-CZ" sz="2400">
                <a:latin typeface="Arial Black" pitchFamily="34" charset="0"/>
              </a:rPr>
              <a:t> pro užitek se chovají </a:t>
            </a:r>
            <a:r>
              <a:rPr lang="cs-CZ" sz="2400" b="1">
                <a:latin typeface="Arial Black" pitchFamily="34" charset="0"/>
              </a:rPr>
              <a:t>zvířata hospodářská</a:t>
            </a:r>
          </a:p>
          <a:p>
            <a:pPr algn="l" eaLnBrk="1" hangingPunct="1">
              <a:spcBef>
                <a:spcPct val="50000"/>
              </a:spcBef>
              <a:buFontTx/>
              <a:buChar char="-"/>
            </a:pPr>
            <a:r>
              <a:rPr lang="cs-CZ" sz="2400">
                <a:latin typeface="Arial Black" pitchFamily="34" charset="0"/>
              </a:rPr>
              <a:t> pro </a:t>
            </a:r>
            <a:r>
              <a:rPr lang="cs-CZ" sz="2400" b="1">
                <a:latin typeface="Arial Black" pitchFamily="34" charset="0"/>
              </a:rPr>
              <a:t>radost a potěšení</a:t>
            </a:r>
            <a:r>
              <a:rPr lang="cs-CZ" sz="2400">
                <a:latin typeface="Arial Black" pitchFamily="34" charset="0"/>
              </a:rPr>
              <a:t> chováme domácí mazlíčky – ti jsou odkázáni na péči člověka</a:t>
            </a:r>
          </a:p>
          <a:p>
            <a:pPr algn="l" eaLnBrk="1" hangingPunct="1">
              <a:spcBef>
                <a:spcPct val="50000"/>
              </a:spcBef>
              <a:buFontTx/>
              <a:buChar char="-"/>
            </a:pPr>
            <a:r>
              <a:rPr lang="cs-CZ" sz="2400">
                <a:latin typeface="Arial Black" pitchFamily="34" charset="0"/>
              </a:rPr>
              <a:t> v blízkosti lidských obydlí žijí však             i živočichové, kteří </a:t>
            </a:r>
            <a:r>
              <a:rPr lang="cs-CZ" sz="2400" b="1">
                <a:latin typeface="Arial Black" pitchFamily="34" charset="0"/>
              </a:rPr>
              <a:t>člověku škodí (hmyz, hlodavci)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83" grpId="0"/>
      <p:bldP spid="1126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3" descr="http://www.trunghockientuong.com/relax/hinh/dog_ca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25" y="1287463"/>
            <a:ext cx="8613775" cy="5454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066800" y="404813"/>
            <a:ext cx="6172200" cy="792162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dirty="0">
                <a:solidFill>
                  <a:srgbClr val="FF0000"/>
                </a:solidFill>
              </a:rPr>
              <a:t>DOMÁCÍ MAZLÍČCI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066800" y="3905250"/>
            <a:ext cx="6172200" cy="1123950"/>
          </a:xfrm>
        </p:spPr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20" name="Rectangle 16"/>
          <p:cNvSpPr>
            <a:spLocks noGrp="1" noChangeArrowheads="1"/>
          </p:cNvSpPr>
          <p:nvPr>
            <p:ph type="title"/>
          </p:nvPr>
        </p:nvSpPr>
        <p:spPr>
          <a:xfrm>
            <a:off x="1258888" y="333375"/>
            <a:ext cx="6203950" cy="11430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FF0000"/>
                </a:solidFill>
              </a:rPr>
              <a:t>Vlaštovka  </a:t>
            </a:r>
            <a:r>
              <a:rPr lang="cs-CZ" sz="3600" b="1" dirty="0">
                <a:solidFill>
                  <a:srgbClr val="FF0000"/>
                </a:solidFill>
              </a:rPr>
              <a:t>obecná</a:t>
            </a:r>
          </a:p>
        </p:txBody>
      </p:sp>
      <p:sp>
        <p:nvSpPr>
          <p:cNvPr id="12291" name="Text Box 17"/>
          <p:cNvSpPr txBox="1">
            <a:spLocks noChangeArrowheads="1"/>
          </p:cNvSpPr>
          <p:nvPr/>
        </p:nvSpPr>
        <p:spPr bwMode="auto">
          <a:xfrm>
            <a:off x="827088" y="1700213"/>
            <a:ext cx="7777162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cs-CZ" sz="3600"/>
              <a:t>Buduje si otevřené miskovité hnízdo uvnitř stavení, má dlouhý vidlicovitý ocas, na čele a hrdélku rezavě rudou skvrnu.</a:t>
            </a:r>
          </a:p>
        </p:txBody>
      </p:sp>
      <p:sp>
        <p:nvSpPr>
          <p:cNvPr id="27652" name="Text Box 19"/>
          <p:cNvSpPr txBox="1">
            <a:spLocks noChangeArrowheads="1"/>
          </p:cNvSpPr>
          <p:nvPr/>
        </p:nvSpPr>
        <p:spPr bwMode="auto">
          <a:xfrm>
            <a:off x="1042988" y="4365625"/>
            <a:ext cx="72009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pic>
        <p:nvPicPr>
          <p:cNvPr id="1026" name="Picture 2" descr="Vlaštovka obecná">
            <a:hlinkClick r:id="rId2" tooltip="Vlaštovka obecná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66952"/>
            <a:ext cx="4752528" cy="285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20" grpId="0"/>
      <p:bldP spid="1229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333375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FF0000"/>
                </a:solidFill>
              </a:rPr>
              <a:t>Jiřička  obecná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315" name="Obdélník 2"/>
          <p:cNvSpPr>
            <a:spLocks noChangeArrowheads="1"/>
          </p:cNvSpPr>
          <p:nvPr/>
        </p:nvSpPr>
        <p:spPr bwMode="auto">
          <a:xfrm>
            <a:off x="539750" y="1557338"/>
            <a:ext cx="8135938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/>
              <a:t>Žije i ve městech, pod střechami si lepí polokulovité hnízdo s malým vchodem. Vlaštovky i Jiřičky se živí hmyzem, proto odlétají do teplých krajů. Jsou to ptáci </a:t>
            </a:r>
            <a:r>
              <a:rPr lang="cs-CZ" sz="3600" b="1"/>
              <a:t>tažní.</a:t>
            </a:r>
          </a:p>
        </p:txBody>
      </p:sp>
      <p:pic>
        <p:nvPicPr>
          <p:cNvPr id="13316" name="Picture 2" descr="http://www.schwerin.de/www/inhalt/pspic/bild_original/8/bild_original1170261896_DSC_0084_b45c0c66d5193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650" y="3789363"/>
            <a:ext cx="2449513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3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066800" y="1406525"/>
            <a:ext cx="6172200" cy="13017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FF0000"/>
                </a:solidFill>
              </a:rPr>
              <a:t>KRTEK  OBECNÝ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971550" y="2708275"/>
            <a:ext cx="6267450" cy="3024188"/>
          </a:xfrm>
        </p:spPr>
        <p:txBody>
          <a:bodyPr rtlCol="0"/>
          <a:lstStyle/>
          <a:p>
            <a:pPr marL="342900" indent="-34290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Žije v podzemních chodbách, kde vyhledává potravu</a:t>
            </a:r>
          </a:p>
          <a:p>
            <a:pPr marL="342900" indent="-34290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Má výborný čich a sluch ( zrak má vyvinutý nejméně)</a:t>
            </a:r>
          </a:p>
          <a:p>
            <a:pPr marL="342900" indent="-34290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Hlavní potravou jsou žížaly a larvy hmyzu</a:t>
            </a:r>
          </a:p>
          <a:p>
            <a:pPr marL="342900" indent="-34290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b="1" dirty="0" smtClean="0"/>
              <a:t>Je to tedy hmyzožravec</a:t>
            </a:r>
            <a:endParaRPr lang="cs-CZ" b="1" dirty="0"/>
          </a:p>
        </p:txBody>
      </p:sp>
      <p:pic>
        <p:nvPicPr>
          <p:cNvPr id="14340" name="Picture 11" descr="http://www.klivia.com/sub/klivia.com/images/stories/klivia/krtk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838" y="4221163"/>
            <a:ext cx="4521200" cy="2376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066800" y="620713"/>
            <a:ext cx="6172200" cy="93662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dirty="0" smtClean="0">
                <a:solidFill>
                  <a:srgbClr val="FF0000"/>
                </a:solidFill>
              </a:rPr>
              <a:t>Lípa  srdčitá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066800" y="3905250"/>
            <a:ext cx="6172200" cy="1123950"/>
          </a:xfrm>
        </p:spPr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611188" y="1412875"/>
            <a:ext cx="8064500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800" dirty="0"/>
              <a:t>Lípa je statný </a:t>
            </a:r>
            <a:r>
              <a:rPr lang="cs-CZ" sz="2800" u="sng" dirty="0"/>
              <a:t>opadavý listnatý strom </a:t>
            </a:r>
            <a:r>
              <a:rPr lang="cs-CZ" sz="2800" dirty="0"/>
              <a:t>s košatou, vysoko klenutou korunou, který dorůstá 30 a více metrů. Kmen je pokryt tenkou, tmavou a mělce podélně zvrásnělou kůrou. Listy jsou dlouze řapíkaté, </a:t>
            </a:r>
            <a:r>
              <a:rPr lang="cs-CZ" sz="2800" u="sng" dirty="0"/>
              <a:t>srdčité</a:t>
            </a:r>
            <a:r>
              <a:rPr lang="cs-CZ" sz="2800" dirty="0"/>
              <a:t>. Lípa je velmi užitečný strom. Vysazuje se pro dřevo, jako okrasný a stínící strom, jako medonosný strom nebo pro své květy, které jsou vysoce ceněné v lidovém léčitelství. Lípa je náš </a:t>
            </a:r>
            <a:r>
              <a:rPr lang="cs-CZ" sz="2800" u="sng" dirty="0"/>
              <a:t>národní strom</a:t>
            </a:r>
            <a:r>
              <a:rPr lang="cs-CZ" sz="2800" dirty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9975" y="476250"/>
            <a:ext cx="6165850" cy="9366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>
                <a:solidFill>
                  <a:srgbClr val="FF0000"/>
                </a:solidFill>
              </a:rPr>
              <a:t>Lípa </a:t>
            </a:r>
            <a:r>
              <a:rPr lang="cs-CZ" sz="3200" b="1" dirty="0" smtClean="0">
                <a:solidFill>
                  <a:srgbClr val="FF0000"/>
                </a:solidFill>
              </a:rPr>
              <a:t> srdčitá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1747" name="Obdélník 2"/>
          <p:cNvSpPr>
            <a:spLocks noChangeArrowheads="1"/>
          </p:cNvSpPr>
          <p:nvPr/>
        </p:nvSpPr>
        <p:spPr bwMode="auto">
          <a:xfrm>
            <a:off x="611188" y="1557338"/>
            <a:ext cx="60483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/>
              <a:t>                                                                                                                </a:t>
            </a:r>
            <a:endParaRPr lang="cs-CZ" sz="3600"/>
          </a:p>
        </p:txBody>
      </p:sp>
      <p:pic>
        <p:nvPicPr>
          <p:cNvPr id="15364" name="Picture 2" descr="http://www.ri.net/schools/Narragansett/NHS/PerEwebpage/lind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1557338"/>
            <a:ext cx="3581400" cy="499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0263" y="1557338"/>
            <a:ext cx="4038600" cy="499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684213" y="1557338"/>
            <a:ext cx="7991475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cs-CZ" sz="2400" dirty="0">
                <a:latin typeface="Arial Black" pitchFamily="34" charset="0"/>
              </a:rPr>
              <a:t>Rostliny, které </a:t>
            </a:r>
            <a:r>
              <a:rPr lang="cs-CZ" sz="2400" dirty="0" smtClean="0">
                <a:latin typeface="Arial Black" pitchFamily="34" charset="0"/>
              </a:rPr>
              <a:t>pěstujeme, </a:t>
            </a:r>
            <a:r>
              <a:rPr lang="cs-CZ" sz="2400" dirty="0">
                <a:latin typeface="Arial Black" pitchFamily="34" charset="0"/>
              </a:rPr>
              <a:t>nazýváme </a:t>
            </a:r>
            <a:r>
              <a:rPr lang="cs-CZ" sz="2400" b="1" dirty="0">
                <a:latin typeface="Arial Black" pitchFamily="34" charset="0"/>
              </a:rPr>
              <a:t>kulturními  rostlinami. </a:t>
            </a:r>
            <a:r>
              <a:rPr lang="cs-CZ" sz="2400" b="1" dirty="0">
                <a:solidFill>
                  <a:srgbClr val="FFC000"/>
                </a:solidFill>
                <a:latin typeface="Arial Black" pitchFamily="34" charset="0"/>
              </a:rPr>
              <a:t>Dělíme je na </a:t>
            </a:r>
            <a:r>
              <a:rPr lang="cs-CZ" sz="2400" b="1" dirty="0">
                <a:latin typeface="Arial Black" pitchFamily="34" charset="0"/>
              </a:rPr>
              <a:t>:</a:t>
            </a:r>
          </a:p>
          <a:p>
            <a:pPr algn="l" eaLnBrk="1" hangingPunct="1">
              <a:spcBef>
                <a:spcPct val="50000"/>
              </a:spcBef>
              <a:buFontTx/>
              <a:buChar char="-"/>
            </a:pPr>
            <a:r>
              <a:rPr lang="cs-CZ" sz="2400" b="1" dirty="0">
                <a:latin typeface="Arial Black" pitchFamily="34" charset="0"/>
              </a:rPr>
              <a:t> hospodářské rostliny</a:t>
            </a:r>
          </a:p>
          <a:p>
            <a:pPr algn="l" eaLnBrk="1" hangingPunct="1">
              <a:spcBef>
                <a:spcPct val="50000"/>
              </a:spcBef>
              <a:buFontTx/>
              <a:buChar char="-"/>
            </a:pPr>
            <a:r>
              <a:rPr lang="cs-CZ" sz="2400" b="1" dirty="0">
                <a:latin typeface="Arial Black" pitchFamily="34" charset="0"/>
              </a:rPr>
              <a:t> ovocné stromy a keře</a:t>
            </a:r>
          </a:p>
          <a:p>
            <a:pPr algn="l" eaLnBrk="1" hangingPunct="1">
              <a:spcBef>
                <a:spcPct val="50000"/>
              </a:spcBef>
              <a:buFontTx/>
              <a:buChar char="-"/>
            </a:pPr>
            <a:r>
              <a:rPr lang="cs-CZ" sz="2400" b="1" dirty="0">
                <a:latin typeface="Arial Black" pitchFamily="34" charset="0"/>
              </a:rPr>
              <a:t> okrasné stromy a keře</a:t>
            </a:r>
          </a:p>
          <a:p>
            <a:pPr algn="l" eaLnBrk="1" hangingPunct="1">
              <a:spcBef>
                <a:spcPct val="50000"/>
              </a:spcBef>
              <a:buFontTx/>
              <a:buChar char="-"/>
            </a:pPr>
            <a:r>
              <a:rPr lang="cs-CZ" sz="2400" b="1" dirty="0">
                <a:latin typeface="Arial Black" pitchFamily="34" charset="0"/>
              </a:rPr>
              <a:t> Květiny k řezu</a:t>
            </a:r>
          </a:p>
          <a:p>
            <a:pPr algn="l" eaLnBrk="1" hangingPunct="1">
              <a:spcBef>
                <a:spcPct val="50000"/>
              </a:spcBef>
              <a:buFontTx/>
              <a:buChar char="-"/>
            </a:pPr>
            <a:r>
              <a:rPr lang="cs-CZ" sz="2400" b="1" dirty="0">
                <a:latin typeface="Arial Black" pitchFamily="34" charset="0"/>
              </a:rPr>
              <a:t> pokojové rostliny</a:t>
            </a:r>
          </a:p>
          <a:p>
            <a:pPr algn="l" eaLnBrk="1" hangingPunct="1">
              <a:spcBef>
                <a:spcPct val="50000"/>
              </a:spcBef>
            </a:pPr>
            <a:r>
              <a:rPr lang="cs-CZ" sz="2400" dirty="0">
                <a:latin typeface="Arial Black" pitchFamily="34" charset="0"/>
              </a:rPr>
              <a:t>Rostliny, které žijí volně v </a:t>
            </a:r>
            <a:r>
              <a:rPr lang="cs-CZ" sz="2400" dirty="0" smtClean="0">
                <a:latin typeface="Arial Black" pitchFamily="34" charset="0"/>
              </a:rPr>
              <a:t>přírodě, </a:t>
            </a:r>
            <a:r>
              <a:rPr lang="cs-CZ" sz="2400" dirty="0">
                <a:latin typeface="Arial Black" pitchFamily="34" charset="0"/>
              </a:rPr>
              <a:t>jsou </a:t>
            </a:r>
            <a:r>
              <a:rPr lang="cs-CZ" sz="2400" b="1" dirty="0">
                <a:latin typeface="Arial Black" pitchFamily="34" charset="0"/>
              </a:rPr>
              <a:t>plané rostliny</a:t>
            </a:r>
            <a:r>
              <a:rPr lang="cs-CZ" sz="2400" dirty="0">
                <a:latin typeface="Arial Black" pitchFamily="34" charset="0"/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6013" y="404813"/>
            <a:ext cx="6172200" cy="1368425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solidFill>
                  <a:srgbClr val="FF0000"/>
                </a:solidFill>
              </a:rPr>
              <a:t>Kulturní rostliny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66800" y="3905250"/>
            <a:ext cx="6172200" cy="1123950"/>
          </a:xfrm>
        </p:spPr>
        <p:txBody>
          <a:bodyPr/>
          <a:lstStyle/>
          <a:p>
            <a:pPr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Obdélník 1"/>
          <p:cNvSpPr>
            <a:spLocks noChangeArrowheads="1"/>
          </p:cNvSpPr>
          <p:nvPr/>
        </p:nvSpPr>
        <p:spPr bwMode="auto">
          <a:xfrm>
            <a:off x="323850" y="1773238"/>
            <a:ext cx="8569325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</a:pPr>
            <a:r>
              <a:rPr lang="cs-CZ" sz="3600" b="1" dirty="0">
                <a:solidFill>
                  <a:srgbClr val="FFC000"/>
                </a:solidFill>
              </a:rPr>
              <a:t>Jednoleté</a:t>
            </a:r>
            <a:r>
              <a:rPr lang="cs-CZ" sz="3600" b="1" dirty="0"/>
              <a:t> </a:t>
            </a:r>
            <a:r>
              <a:rPr lang="cs-CZ" sz="3600" dirty="0"/>
              <a:t>– rostou od jara do podzimu</a:t>
            </a:r>
          </a:p>
          <a:p>
            <a:pPr algn="l">
              <a:spcBef>
                <a:spcPct val="50000"/>
              </a:spcBef>
            </a:pPr>
            <a:r>
              <a:rPr lang="cs-CZ" sz="3600" b="1" dirty="0">
                <a:solidFill>
                  <a:srgbClr val="FFC000"/>
                </a:solidFill>
              </a:rPr>
              <a:t>Dvouleté</a:t>
            </a:r>
            <a:r>
              <a:rPr lang="cs-CZ" sz="3600" dirty="0"/>
              <a:t>   – prvním rokem vyklíčí,     	 		       druhým kvetou a odumírají</a:t>
            </a:r>
          </a:p>
          <a:p>
            <a:pPr algn="l">
              <a:spcBef>
                <a:spcPct val="50000"/>
              </a:spcBef>
            </a:pPr>
            <a:r>
              <a:rPr lang="cs-CZ" sz="3600" b="1" dirty="0">
                <a:solidFill>
                  <a:srgbClr val="FFC000"/>
                </a:solidFill>
              </a:rPr>
              <a:t>Vytrvalé</a:t>
            </a:r>
            <a:r>
              <a:rPr lang="cs-CZ" sz="3600" dirty="0"/>
              <a:t>    – žijí mnoho let</a:t>
            </a:r>
          </a:p>
        </p:txBody>
      </p:sp>
      <p:sp>
        <p:nvSpPr>
          <p:cNvPr id="17411" name="Obdélník 2"/>
          <p:cNvSpPr>
            <a:spLocks noChangeArrowheads="1"/>
          </p:cNvSpPr>
          <p:nvPr/>
        </p:nvSpPr>
        <p:spPr bwMode="auto">
          <a:xfrm>
            <a:off x="539750" y="549275"/>
            <a:ext cx="7993063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>
                <a:solidFill>
                  <a:srgbClr val="FF0000"/>
                </a:solidFill>
              </a:rPr>
              <a:t>Rostliny jednoleté, dvouleté a vytrvalé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04665"/>
            <a:ext cx="7488832" cy="72008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Odpověz  na  otázky: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1545336"/>
            <a:ext cx="7488832" cy="4547960"/>
          </a:xfrm>
        </p:spPr>
        <p:txBody>
          <a:bodyPr/>
          <a:lstStyle/>
          <a:p>
            <a:r>
              <a:rPr lang="cs-CZ" sz="2400" dirty="0" smtClean="0"/>
              <a:t>1. </a:t>
            </a:r>
            <a:r>
              <a:rPr lang="cs-CZ" sz="2400" b="1" i="0" dirty="0" smtClean="0"/>
              <a:t>Jmenuj náš národní strom. Jak vypadá? Na co se využívá jeho dřevo? </a:t>
            </a:r>
          </a:p>
          <a:p>
            <a:r>
              <a:rPr lang="cs-CZ" sz="2400" b="1" i="0" dirty="0" smtClean="0"/>
              <a:t>2. Jak dělíme kulturní rostliny?</a:t>
            </a:r>
          </a:p>
          <a:p>
            <a:r>
              <a:rPr lang="cs-CZ" sz="2400" b="1" i="0" dirty="0" smtClean="0"/>
              <a:t>3. Co je hlavní potravou krtka obecného?</a:t>
            </a:r>
          </a:p>
          <a:p>
            <a:r>
              <a:rPr lang="cs-CZ" sz="2400" b="1" i="0" dirty="0" smtClean="0"/>
              <a:t>4. Který pták spořádá největší množství létavého hmyzu?</a:t>
            </a:r>
          </a:p>
          <a:p>
            <a:r>
              <a:rPr lang="cs-CZ" sz="2400" b="1" i="0" dirty="0" smtClean="0"/>
              <a:t>5. Jaký je rozdíl mezi okrasnou a užitkovou rostlinou?</a:t>
            </a:r>
          </a:p>
          <a:p>
            <a:r>
              <a:rPr lang="cs-CZ" sz="2400" b="1" i="0" dirty="0" smtClean="0"/>
              <a:t>6. Tento ptáček má dlouhý vidlicovitý ocas a rudou skvrnu na </a:t>
            </a:r>
            <a:r>
              <a:rPr lang="cs-CZ" sz="2400" b="1" i="0" dirty="0" err="1" smtClean="0"/>
              <a:t>hrdélku</a:t>
            </a:r>
            <a:r>
              <a:rPr lang="cs-CZ" sz="2400" b="1" i="0" dirty="0" smtClean="0"/>
              <a:t>? Znáš jeho jméno?</a:t>
            </a:r>
          </a:p>
          <a:p>
            <a:r>
              <a:rPr lang="cs-CZ" sz="2400" b="1" i="0" dirty="0" smtClean="0"/>
              <a:t>7. Jaký je rozdíl mezi vlaštovkou a jiřičkou?</a:t>
            </a:r>
            <a:endParaRPr lang="cs-CZ" sz="2400" b="1" i="0" dirty="0"/>
          </a:p>
        </p:txBody>
      </p:sp>
    </p:spTree>
    <p:extLst>
      <p:ext uri="{BB962C8B-B14F-4D97-AF65-F5344CB8AC3E}">
        <p14:creationId xmlns:p14="http://schemas.microsoft.com/office/powerpoint/2010/main" xmlns="" val="3287432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539552" y="1052736"/>
            <a:ext cx="8064896" cy="5472608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ZOPH. Http://cs.wikipedia.org/ [online]. 16.11. 2004 [cit. 2011-11-28]. File:European_mole_animal.jpg. Dostupné z WWW: http://cs.wikipedia.org</a:t>
            </a:r>
          </a:p>
          <a:p>
            <a:r>
              <a:rPr lang="cs-CZ" dirty="0">
                <a:solidFill>
                  <a:schemeClr val="bg1"/>
                </a:solidFill>
              </a:rPr>
              <a:t>/wiki/Soubor: European_mole_animal.jpg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JOJAN. Http://cs.wikipedia.org/ [online]. 8.5. 2005 [cit. 2011-11-28]. File: Tilia-cordata2.JPG.  Dostupné z WWW: http://cs.wikipedia.org/wiki/Soubor:Tilia-cordata2.JPG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THYSSEN, Malene. Http://cs.wikipedia.org/ [online]. 9.12. 2005 [cit. 2011-11-28]. File:  Bysvale.jpg.  Dostupné z WWW: http://cs.wikipedia.org/wiki/Soubor: Bysvale.jpg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ROSS, </a:t>
            </a:r>
            <a:r>
              <a:rPr lang="cs-CZ" dirty="0" err="1">
                <a:solidFill>
                  <a:schemeClr val="bg1"/>
                </a:solidFill>
              </a:rPr>
              <a:t>Sage</a:t>
            </a:r>
            <a:r>
              <a:rPr lang="cs-CZ" dirty="0">
                <a:solidFill>
                  <a:schemeClr val="bg1"/>
                </a:solidFill>
              </a:rPr>
              <a:t>. Http://cs.wikipedia.org/ [online]. 10.11. 2009 [cit. 2011-11-28]. File: Collage_of_Six_Cats-01.jpg.  Dostupné z WWW: http://cs.wikipedia.org/wiki/Soubor: Collage_of_Six_Cats-01.jpg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THYSSEN, Malene. Http://cs.wikipedia.org/ [online]. 13.6. 2004 [cit. 2011-11-28]. File:  Landsvale.jpg.   Dostupné z WWW: http://cs.wikipedia.org/wiki/Soubor: Landsvale.jpg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260649"/>
            <a:ext cx="7992888" cy="93610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Citace: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94086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273</TotalTime>
  <Words>816</Words>
  <Application>Microsoft Office PowerPoint</Application>
  <PresentationFormat>Předvádění na obrazovce (4:3)</PresentationFormat>
  <Paragraphs>102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Tradeshow</vt:lpstr>
      <vt:lpstr>Došky</vt:lpstr>
      <vt:lpstr>Snímek 1</vt:lpstr>
      <vt:lpstr>Společenstva živých   organismů</vt:lpstr>
      <vt:lpstr>ANOTACE</vt:lpstr>
      <vt:lpstr>Třídění živých organismů</vt:lpstr>
      <vt:lpstr>Snímek 5</vt:lpstr>
      <vt:lpstr>Snímek 6</vt:lpstr>
      <vt:lpstr>Společenstva okolí lidských obydlí</vt:lpstr>
      <vt:lpstr>DOMÁCÍ MAZLÍČCI </vt:lpstr>
      <vt:lpstr>Vlaštovka  obecná</vt:lpstr>
      <vt:lpstr>Jiřička  obecná</vt:lpstr>
      <vt:lpstr>KRTEK  OBECNÝ</vt:lpstr>
      <vt:lpstr>Lípa  srdčitá</vt:lpstr>
      <vt:lpstr>Lípa  srdčitá</vt:lpstr>
      <vt:lpstr>Kulturní rostliny</vt:lpstr>
      <vt:lpstr>Snímek 15</vt:lpstr>
      <vt:lpstr>Odpověz  na  otázky:</vt:lpstr>
      <vt:lpstr>Citace: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Přírodověda</dc:title>
  <dc:creator>Yanna</dc:creator>
  <cp:lastModifiedBy>Dum</cp:lastModifiedBy>
  <cp:revision>29</cp:revision>
  <dcterms:created xsi:type="dcterms:W3CDTF">2009-09-07T18:23:47Z</dcterms:created>
  <dcterms:modified xsi:type="dcterms:W3CDTF">2013-09-23T06:20:47Z</dcterms:modified>
</cp:coreProperties>
</file>