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8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C1908-2D9B-4EBB-A979-2A80508569E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666E-4434-4FE6-AF30-698A99B3CC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C1908-2D9B-4EBB-A979-2A80508569E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666E-4434-4FE6-AF30-698A99B3C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C1908-2D9B-4EBB-A979-2A80508569E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666E-4434-4FE6-AF30-698A99B3C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C1908-2D9B-4EBB-A979-2A80508569E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666E-4434-4FE6-AF30-698A99B3C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C1908-2D9B-4EBB-A979-2A80508569E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666E-4434-4FE6-AF30-698A99B3C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C1908-2D9B-4EBB-A979-2A80508569E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666E-4434-4FE6-AF30-698A99B3C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C1908-2D9B-4EBB-A979-2A80508569E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666E-4434-4FE6-AF30-698A99B3C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C1908-2D9B-4EBB-A979-2A80508569E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666E-4434-4FE6-AF30-698A99B3CC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C1908-2D9B-4EBB-A979-2A80508569E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666E-4434-4FE6-AF30-698A99B3CC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C1908-2D9B-4EBB-A979-2A80508569E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666E-4434-4FE6-AF30-698A99B3C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C1908-2D9B-4EBB-A979-2A80508569E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666E-4434-4FE6-AF30-698A99B3C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87C1908-2D9B-4EBB-A979-2A80508569E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AFB666E-4434-4FE6-AF30-698A99B3C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9/9c/Hammundeseiche,2.jp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c/c3/Fagus_sylvatica_-_La_Hulpe_(2)_.JP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c/c4/Betula_pendula_tree_Bulgaria.jpg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ctr"/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ZEYEROVA 3354, 767 01 KROMĚŘÍŽ</a:t>
            </a:r>
          </a:p>
          <a:p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NÁZEV:  INOVACE A ZKVALITNĚNÍ VÝUKY PROSTŘEDNICTVÍM ICT</a:t>
            </a:r>
          </a:p>
          <a:p>
            <a:pPr algn="ctr"/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PŘEDMĚT: PŘÍRODOVĚDA</a:t>
            </a:r>
          </a:p>
          <a:p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ROČNÍK: IV.</a:t>
            </a:r>
          </a:p>
          <a:p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TÉMA: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LISTNATÉ STROMY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AUTOR: MGR. HANA KOLÁČKOVÁ</a:t>
            </a:r>
          </a:p>
          <a:p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DATUM VYTVOŘENÍ: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14. </a:t>
            </a: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10. 2011</a:t>
            </a:r>
          </a:p>
          <a:p>
            <a:endParaRPr lang="cs-CZ" dirty="0"/>
          </a:p>
          <a:p>
            <a:pPr algn="ctr"/>
            <a:r>
              <a:rPr lang="cs-CZ" sz="4000" b="1" dirty="0">
                <a:solidFill>
                  <a:srgbClr val="C00000"/>
                </a:solidFill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</a:rPr>
              <a:t>VY_32_INOVACE_6_HK</a:t>
            </a:r>
            <a:endParaRPr lang="cs-CZ" sz="40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5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6632"/>
            <a:ext cx="8208912" cy="1419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053223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je vytvořena jako doplněk k učivu 4. ročníku přírodovědy. 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Doplňuje učivo: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ROZMANITOST PŘÍRODY, </a:t>
            </a:r>
            <a:r>
              <a:rPr lang="cs-CZ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ŽIVÁ PŘÍRODA, POZNÁVÁNÍ  ŽIVOČICHŮ A ROSTLIN.</a:t>
            </a:r>
          </a:p>
          <a:p>
            <a:pPr marL="0" indent="0">
              <a:buNone/>
            </a:pPr>
            <a:endParaRPr lang="cs-CZ" sz="1800" dirty="0">
              <a:solidFill>
                <a:schemeClr val="tx1"/>
              </a:solidFill>
            </a:endParaRPr>
          </a:p>
          <a:p>
            <a:r>
              <a:rPr lang="cs-CZ" sz="1800" u="sng" dirty="0">
                <a:solidFill>
                  <a:schemeClr val="tx1"/>
                </a:solidFill>
              </a:rPr>
              <a:t>V </a:t>
            </a:r>
            <a:r>
              <a:rPr lang="cs-CZ" sz="1800" u="sng" dirty="0" smtClean="0">
                <a:solidFill>
                  <a:schemeClr val="tx1"/>
                </a:solidFill>
              </a:rPr>
              <a:t>rámci prezentace se žáci seznámí:</a:t>
            </a:r>
            <a:endParaRPr lang="cs-CZ" sz="1800" u="sng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tx1"/>
              </a:solidFill>
            </a:endParaRPr>
          </a:p>
          <a:p>
            <a:pPr marL="97967" indent="0">
              <a:buNone/>
            </a:pPr>
            <a:r>
              <a:rPr lang="cs-CZ" sz="1800" dirty="0">
                <a:solidFill>
                  <a:schemeClr val="tx1"/>
                </a:solidFill>
              </a:rPr>
              <a:t>- S </a:t>
            </a:r>
            <a:r>
              <a:rPr lang="cs-CZ" sz="1800" dirty="0" smtClean="0">
                <a:solidFill>
                  <a:schemeClr val="tx1"/>
                </a:solidFill>
              </a:rPr>
              <a:t>NAŠIMI NEJBĚŽNĚJŠÍMI LISTNATÝMI STROMY: DUB, BUK, LÍPA, JÍROVEC, BŘÍZA </a:t>
            </a:r>
            <a:endParaRPr lang="cs-CZ" sz="1800" dirty="0">
              <a:solidFill>
                <a:schemeClr val="tx1"/>
              </a:solidFill>
            </a:endParaRPr>
          </a:p>
          <a:p>
            <a:pPr marL="97967" indent="0">
              <a:buNone/>
            </a:pPr>
            <a:r>
              <a:rPr lang="cs-CZ" sz="1800" dirty="0">
                <a:solidFill>
                  <a:schemeClr val="tx1"/>
                </a:solidFill>
              </a:rPr>
              <a:t>- </a:t>
            </a:r>
            <a:r>
              <a:rPr lang="cs-CZ" sz="1800" dirty="0" smtClean="0">
                <a:solidFill>
                  <a:schemeClr val="tx1"/>
                </a:solidFill>
              </a:rPr>
              <a:t>S JEJICH VYUŽITÍM</a:t>
            </a:r>
            <a:endParaRPr lang="cs-CZ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u="sng" dirty="0" smtClean="0"/>
              <a:t>Zkušenosti z pilotování: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>
                <a:solidFill>
                  <a:schemeClr val="tx1"/>
                </a:solidFill>
              </a:rPr>
              <a:t>Žáci poznali </a:t>
            </a:r>
            <a:r>
              <a:rPr lang="cs-CZ" dirty="0" smtClean="0">
                <a:solidFill>
                  <a:schemeClr val="tx1"/>
                </a:solidFill>
              </a:rPr>
              <a:t>listnaté stromy </a:t>
            </a:r>
            <a:r>
              <a:rPr lang="cs-CZ" dirty="0">
                <a:solidFill>
                  <a:schemeClr val="tx1"/>
                </a:solidFill>
              </a:rPr>
              <a:t>z více úhlů. Zopakovali </a:t>
            </a:r>
            <a:r>
              <a:rPr lang="cs-CZ">
                <a:solidFill>
                  <a:schemeClr val="tx1"/>
                </a:solidFill>
              </a:rPr>
              <a:t>si </a:t>
            </a:r>
            <a:r>
              <a:rPr lang="cs-CZ" smtClean="0">
                <a:solidFill>
                  <a:schemeClr val="tx1"/>
                </a:solidFill>
              </a:rPr>
              <a:t>znalosti    </a:t>
            </a:r>
            <a:r>
              <a:rPr lang="cs-CZ" dirty="0" smtClean="0">
                <a:solidFill>
                  <a:schemeClr val="tx1"/>
                </a:solidFill>
              </a:rPr>
              <a:t>o jehličnatých stromech a </a:t>
            </a:r>
            <a:r>
              <a:rPr lang="cs-CZ" dirty="0">
                <a:solidFill>
                  <a:schemeClr val="tx1"/>
                </a:solidFill>
              </a:rPr>
              <a:t>vyvodili důležitost </a:t>
            </a:r>
            <a:r>
              <a:rPr lang="cs-CZ" dirty="0" smtClean="0">
                <a:solidFill>
                  <a:schemeClr val="tx1"/>
                </a:solidFill>
              </a:rPr>
              <a:t>stromů pro </a:t>
            </a:r>
            <a:r>
              <a:rPr lang="cs-CZ" dirty="0">
                <a:solidFill>
                  <a:schemeClr val="tx1"/>
                </a:solidFill>
              </a:rPr>
              <a:t>život člověka. Závěrečným úkolem bylo </a:t>
            </a:r>
            <a:r>
              <a:rPr lang="cs-CZ" dirty="0" smtClean="0">
                <a:solidFill>
                  <a:schemeClr val="tx1"/>
                </a:solidFill>
              </a:rPr>
              <a:t>zodpovědět několik shrnujících otázek.</a:t>
            </a:r>
            <a:endParaRPr lang="cs-CZ" u="sng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380052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LISTNATÉ  STROMY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V ČR NEJVÍCE </a:t>
            </a:r>
            <a:r>
              <a:rPr lang="cs-CZ" dirty="0" smtClean="0"/>
              <a:t>ROZŠÍŘENÉ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2589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</a:t>
            </a:r>
            <a:endParaRPr lang="cs-CZ" dirty="0"/>
          </a:p>
        </p:txBody>
      </p:sp>
      <p:pic>
        <p:nvPicPr>
          <p:cNvPr id="4" name="Picture 10" descr="File:Hammundeseiche,2.jpg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792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 nás se vyskytuje dub letní a zimní. Dub má širokou korunu a laločnaté listy. Zimní dub má listy s dlouhými řapíky. Dub letní má řapíky krátké. Z dřevnatých číšek vyrůstají žaludy.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5772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BUK</a:t>
            </a:r>
            <a:endParaRPr lang="cs-CZ" dirty="0"/>
          </a:p>
        </p:txBody>
      </p:sp>
      <p:pic>
        <p:nvPicPr>
          <p:cNvPr id="4" name="Picture 10" descr="File:Fagus sylvatica - La Hulpe (2) .JPG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967846" y="1600200"/>
            <a:ext cx="3017308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Buk dorůstá výšky asi 30m. Je nápadný svojí hladkou, světle šedou kůrou. Má vejčité listy a jeho plody se nazývají bukvice. Tvrdé dřevo se používá tam, kde má odolávat vlhku a nárazům (vodní stavby a pražce). Vyrábí se z něj i parkety a ohýbaný nábytek.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9868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LÍPA  SRDČITÁ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628800"/>
            <a:ext cx="4038600" cy="4464496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Lípa </a:t>
            </a:r>
            <a:r>
              <a:rPr lang="cs-CZ" dirty="0" smtClean="0"/>
              <a:t>je </a:t>
            </a:r>
            <a:r>
              <a:rPr lang="cs-CZ" dirty="0"/>
              <a:t>statný opadavý listnatý </a:t>
            </a:r>
            <a:r>
              <a:rPr lang="cs-CZ" dirty="0" smtClean="0"/>
              <a:t>strom s </a:t>
            </a:r>
            <a:r>
              <a:rPr lang="cs-CZ" dirty="0"/>
              <a:t>košatou, vysoko klenutou </a:t>
            </a:r>
            <a:r>
              <a:rPr lang="cs-CZ" dirty="0" smtClean="0"/>
              <a:t>korunou, </a:t>
            </a:r>
            <a:r>
              <a:rPr lang="cs-CZ" dirty="0"/>
              <a:t>který dorůstá 30 a více metrů. </a:t>
            </a:r>
            <a:r>
              <a:rPr lang="cs-CZ" dirty="0" smtClean="0"/>
              <a:t>Kmen </a:t>
            </a:r>
            <a:r>
              <a:rPr lang="cs-CZ" dirty="0"/>
              <a:t>je pokryt tenkou, tmavou a mělce podélně zvrásnělou </a:t>
            </a:r>
            <a:r>
              <a:rPr lang="cs-CZ" dirty="0" smtClean="0"/>
              <a:t>kůrou. Listy </a:t>
            </a:r>
            <a:r>
              <a:rPr lang="cs-CZ" dirty="0"/>
              <a:t>jsou dlouze řapíkaté, srdčité. Lípa je velmi užitečný strom. Vysazuje se pro </a:t>
            </a:r>
            <a:r>
              <a:rPr lang="cs-CZ" dirty="0" smtClean="0"/>
              <a:t>dřevo, </a:t>
            </a:r>
            <a:r>
              <a:rPr lang="cs-CZ" dirty="0"/>
              <a:t>jako okrasný a stínící strom, jako </a:t>
            </a:r>
            <a:r>
              <a:rPr lang="cs-CZ" dirty="0" smtClean="0"/>
              <a:t>medonosný strom </a:t>
            </a:r>
            <a:r>
              <a:rPr lang="cs-CZ" dirty="0"/>
              <a:t>nebo pro své květy, které jsou vysoce ceněné v lidovém </a:t>
            </a:r>
            <a:r>
              <a:rPr lang="cs-CZ" dirty="0" smtClean="0"/>
              <a:t>léčitelství. </a:t>
            </a:r>
            <a:r>
              <a:rPr lang="cs-CZ" dirty="0"/>
              <a:t>Lípa je </a:t>
            </a:r>
            <a:r>
              <a:rPr lang="cs-CZ" dirty="0" smtClean="0"/>
              <a:t>náš národní strom.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8918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BŘÍZA</a:t>
            </a:r>
            <a:endParaRPr lang="cs-CZ" dirty="0"/>
          </a:p>
        </p:txBody>
      </p:sp>
      <p:pic>
        <p:nvPicPr>
          <p:cNvPr id="4" name="Picture 2" descr="File:Betula pendula tree Bulgaria.jpg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792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Kůra tohoto listnatého stromu  </a:t>
            </a:r>
            <a:r>
              <a:rPr lang="cs-CZ" dirty="0"/>
              <a:t>bývá v mládí hladká, u většiny druhů světlá až bělavá nebo bílá, u některých druhů i tmavá, hnědá až hnědočerná. </a:t>
            </a:r>
            <a:r>
              <a:rPr lang="cs-CZ" dirty="0" smtClean="0"/>
              <a:t>Květenstvím jsou jehnědy. Plody </a:t>
            </a:r>
            <a:r>
              <a:rPr lang="cs-CZ" dirty="0"/>
              <a:t>jsou okřídlené nažky. Bříza je strom spojovaný s čistotou, světlem a novým </a:t>
            </a:r>
            <a:r>
              <a:rPr lang="cs-CZ" dirty="0" smtClean="0"/>
              <a:t>počátkem. Využití: březové metly, lidové léčitelství.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3231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JÍROVEC  MAĎAL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556792"/>
            <a:ext cx="3888432" cy="475252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5688632"/>
          </a:xfrm>
        </p:spPr>
        <p:txBody>
          <a:bodyPr>
            <a:normAutofit/>
          </a:bodyPr>
          <a:lstStyle/>
          <a:p>
            <a:r>
              <a:rPr lang="cs-CZ" sz="2000" dirty="0"/>
              <a:t>Dorůstá výšky až </a:t>
            </a:r>
            <a:r>
              <a:rPr lang="cs-CZ" sz="2000" dirty="0" smtClean="0"/>
              <a:t>25metrů </a:t>
            </a:r>
            <a:r>
              <a:rPr lang="cs-CZ" sz="2000" dirty="0"/>
              <a:t>s kulovitou, mohutnou </a:t>
            </a:r>
            <a:r>
              <a:rPr lang="cs-CZ" sz="2000" dirty="0" smtClean="0"/>
              <a:t> korunou a kmenem o </a:t>
            </a:r>
            <a:r>
              <a:rPr lang="cs-CZ" sz="2000" dirty="0"/>
              <a:t>průměru kolem 2 m. V mládí má hladkou tmavošedou </a:t>
            </a:r>
            <a:r>
              <a:rPr lang="cs-CZ" sz="2000" dirty="0" smtClean="0"/>
              <a:t> kůru, </a:t>
            </a:r>
            <a:r>
              <a:rPr lang="cs-CZ" sz="2000" dirty="0"/>
              <a:t>která je později </a:t>
            </a:r>
            <a:r>
              <a:rPr lang="cs-CZ" sz="2000" dirty="0" smtClean="0"/>
              <a:t>černavá. Kvete </a:t>
            </a:r>
            <a:r>
              <a:rPr lang="cs-CZ" sz="2000" dirty="0"/>
              <a:t>v </a:t>
            </a:r>
            <a:r>
              <a:rPr lang="cs-CZ" sz="2000" dirty="0" smtClean="0"/>
              <a:t>květnu, červnu  </a:t>
            </a:r>
            <a:r>
              <a:rPr lang="cs-CZ" sz="2000" dirty="0"/>
              <a:t>nebo v </a:t>
            </a:r>
            <a:r>
              <a:rPr lang="cs-CZ" sz="2000" dirty="0" smtClean="0"/>
              <a:t>červenci.  Květy  </a:t>
            </a:r>
            <a:r>
              <a:rPr lang="cs-CZ" sz="2000" dirty="0"/>
              <a:t>jsou uspořádány ve vzpřímených, hustých, bohatých až 30 cm </a:t>
            </a:r>
            <a:r>
              <a:rPr lang="cs-CZ" sz="2000" dirty="0" smtClean="0"/>
              <a:t>dlouhých latách. Listy jsou </a:t>
            </a:r>
            <a:r>
              <a:rPr lang="cs-CZ" sz="2000" dirty="0"/>
              <a:t>vstřícné, dlanitě složené</a:t>
            </a:r>
            <a:r>
              <a:rPr lang="cs-CZ" sz="2000" dirty="0" smtClean="0"/>
              <a:t>,</a:t>
            </a:r>
            <a:r>
              <a:rPr lang="cs-CZ" sz="2000" baseline="30000" dirty="0" smtClean="0"/>
              <a:t>[</a:t>
            </a:r>
            <a:r>
              <a:rPr lang="cs-CZ" sz="2000" baseline="30000" dirty="0"/>
              <a:t> </a:t>
            </a:r>
            <a:r>
              <a:rPr lang="cs-CZ" sz="2000" dirty="0" smtClean="0"/>
              <a:t>pěti </a:t>
            </a:r>
            <a:r>
              <a:rPr lang="cs-CZ" sz="2000" dirty="0"/>
              <a:t>až sedmičetné, dlouze </a:t>
            </a:r>
            <a:r>
              <a:rPr lang="cs-CZ" sz="2000" dirty="0" smtClean="0"/>
              <a:t>řapíkaté.</a:t>
            </a:r>
            <a:r>
              <a:rPr lang="cs-CZ" sz="2000" baseline="30000" dirty="0"/>
              <a:t> </a:t>
            </a:r>
            <a:r>
              <a:rPr lang="cs-CZ" sz="2000" baseline="30000" dirty="0" smtClean="0"/>
              <a:t> </a:t>
            </a:r>
            <a:r>
              <a:rPr lang="cs-CZ" sz="2000" dirty="0" smtClean="0"/>
              <a:t> Plodem </a:t>
            </a:r>
            <a:r>
              <a:rPr lang="cs-CZ" sz="2000" dirty="0"/>
              <a:t>je až 6 cm velká, ostnitá, světle zelená </a:t>
            </a:r>
            <a:r>
              <a:rPr lang="cs-CZ" sz="2000" dirty="0" smtClean="0"/>
              <a:t>tobolka </a:t>
            </a:r>
            <a:r>
              <a:rPr lang="cs-CZ" sz="2000" dirty="0" smtClean="0"/>
              <a:t>s </a:t>
            </a:r>
            <a:r>
              <a:rPr lang="cs-CZ" sz="2000" dirty="0"/>
              <a:t>1 až 3 tmavě hnědými semeny známými jako kaštany.</a:t>
            </a:r>
          </a:p>
        </p:txBody>
      </p:sp>
    </p:spTree>
    <p:extLst>
      <p:ext uri="{BB962C8B-B14F-4D97-AF65-F5344CB8AC3E}">
        <p14:creationId xmlns:p14="http://schemas.microsoft.com/office/powerpoint/2010/main" xmlns="" val="3797954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 NA  OTÁZKY: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200" b="1" dirty="0" smtClean="0"/>
              <a:t>Jak se nazývá náš národní strom?</a:t>
            </a:r>
          </a:p>
          <a:p>
            <a:r>
              <a:rPr lang="cs-CZ" sz="3200" b="1" dirty="0" smtClean="0"/>
              <a:t>Co je plodem jírovce maďalu?</a:t>
            </a:r>
          </a:p>
          <a:p>
            <a:r>
              <a:rPr lang="cs-CZ" sz="3200" b="1" dirty="0" smtClean="0"/>
              <a:t>Podle čeho rozeznáš na první pohled dub a buk?</a:t>
            </a:r>
          </a:p>
          <a:p>
            <a:r>
              <a:rPr lang="cs-CZ" sz="3200" b="1" dirty="0" smtClean="0"/>
              <a:t>Jaké je využití břízy?</a:t>
            </a:r>
          </a:p>
          <a:p>
            <a:r>
              <a:rPr lang="cs-CZ" sz="3200" b="1" dirty="0" smtClean="0"/>
              <a:t>Které části listnatých stromů se nejčastěji využívají v lidovém léčitelství?</a:t>
            </a:r>
          </a:p>
          <a:p>
            <a:r>
              <a:rPr lang="cs-CZ" sz="3200" b="1" dirty="0" smtClean="0"/>
              <a:t>Které další listnaté stromy a keře znáte?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495181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5544616"/>
          </a:xfrm>
        </p:spPr>
        <p:txBody>
          <a:bodyPr>
            <a:normAutofit fontScale="92500" lnSpcReduction="20000"/>
          </a:bodyPr>
          <a:lstStyle/>
          <a:p>
            <a:r>
              <a:rPr lang="cs-CZ" sz="1800" dirty="0" smtClean="0"/>
              <a:t>PRASOPESTILENCE. </a:t>
            </a:r>
            <a:r>
              <a:rPr lang="cs-CZ" sz="1800" dirty="0"/>
              <a:t>Http://cs.wikipedia.org/ [online</a:t>
            </a:r>
            <a:r>
              <a:rPr lang="cs-CZ" sz="1800" dirty="0" smtClean="0"/>
              <a:t>].28.6. 2011 </a:t>
            </a:r>
            <a:r>
              <a:rPr lang="cs-CZ" sz="1800" dirty="0"/>
              <a:t>[cit. </a:t>
            </a:r>
            <a:r>
              <a:rPr lang="cs-CZ" sz="1800" dirty="0" smtClean="0"/>
              <a:t>2011-10-12]. File: Velesice_sber_03_lipa_srdcita.JPG. Dostupné </a:t>
            </a:r>
            <a:r>
              <a:rPr lang="cs-CZ" sz="1800" dirty="0"/>
              <a:t>z WWW: http://commons.wikimedia.org/wiki/File:Velesice_sber_03_lipa_srdcita.JPG 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r>
              <a:rPr lang="cs-CZ" sz="1800" dirty="0" smtClean="0"/>
              <a:t>KUBÍK, Jan. </a:t>
            </a:r>
            <a:r>
              <a:rPr lang="cs-CZ" sz="1800" dirty="0"/>
              <a:t>Http://cs.wikipedia.org/ [online].28.6. 2011 [cit. </a:t>
            </a:r>
            <a:r>
              <a:rPr lang="cs-CZ" sz="1800" dirty="0" smtClean="0"/>
              <a:t>2011-10-12] File:Dub_letn%C3%AD</a:t>
            </a:r>
            <a:r>
              <a:rPr lang="cs-CZ" sz="1800" dirty="0"/>
              <a:t>,_Vysok%C3%A9_M%C3%BDto,_</a:t>
            </a:r>
            <a:r>
              <a:rPr lang="cs-CZ" sz="1800" dirty="0" smtClean="0"/>
              <a:t>Vinice_3.jpg. Dostupné </a:t>
            </a:r>
            <a:r>
              <a:rPr lang="cs-CZ" sz="1800" dirty="0"/>
              <a:t>z WWW: </a:t>
            </a:r>
            <a:r>
              <a:rPr lang="cs-CZ" sz="1800" dirty="0" smtClean="0"/>
              <a:t>http</a:t>
            </a:r>
            <a:r>
              <a:rPr lang="cs-CZ" sz="1800" dirty="0"/>
              <a:t>://commons.wikimedia.org/wiki/File:Dub_letn%C3%AD,_Vysok%C3%A9_M%C3%BDto,_</a:t>
            </a:r>
            <a:r>
              <a:rPr lang="cs-CZ" sz="1800" dirty="0" smtClean="0"/>
              <a:t>Vinice_3.jpg</a:t>
            </a:r>
          </a:p>
          <a:p>
            <a:pPr marL="0" indent="0">
              <a:buNone/>
            </a:pPr>
            <a:endParaRPr lang="cs-CZ" sz="1800" dirty="0" smtClean="0"/>
          </a:p>
          <a:p>
            <a:r>
              <a:rPr lang="cs-CZ" sz="1800" dirty="0" smtClean="0"/>
              <a:t>ALPSDAKE. </a:t>
            </a:r>
            <a:r>
              <a:rPr lang="cs-CZ" sz="1800" dirty="0"/>
              <a:t>Http://cs.wikipedia.org/ [online</a:t>
            </a:r>
            <a:r>
              <a:rPr lang="cs-CZ" sz="1800" dirty="0" smtClean="0"/>
              <a:t>].16.8. </a:t>
            </a:r>
            <a:r>
              <a:rPr lang="cs-CZ" sz="1800" dirty="0"/>
              <a:t>2011 [cit. 2011-10-12]. </a:t>
            </a:r>
            <a:r>
              <a:rPr lang="cs-CZ" sz="1800" dirty="0" smtClean="0"/>
              <a:t>File:Fagus_crenata_in_Mount_Daimon_2011-06-19.jpg.  </a:t>
            </a:r>
            <a:r>
              <a:rPr lang="cs-CZ" sz="1800" dirty="0"/>
              <a:t>Dostupné z WWW: http://</a:t>
            </a:r>
            <a:r>
              <a:rPr lang="cs-CZ" sz="1800" dirty="0" smtClean="0"/>
              <a:t>commons.wikimedia.org/wiki/File:Fagus_crenata_in_Mount_Daimon_2011-06-19.jpg</a:t>
            </a:r>
          </a:p>
          <a:p>
            <a:pPr marL="0" indent="0">
              <a:buNone/>
            </a:pPr>
            <a:endParaRPr lang="cs-CZ" sz="1800" dirty="0" smtClean="0"/>
          </a:p>
          <a:p>
            <a:r>
              <a:rPr lang="cs-CZ" sz="1800" dirty="0" smtClean="0"/>
              <a:t>PODZEMNIK. </a:t>
            </a:r>
            <a:r>
              <a:rPr lang="cs-CZ" sz="1800" dirty="0"/>
              <a:t>. Http://cs.wikipedia.org/ [online</a:t>
            </a:r>
            <a:r>
              <a:rPr lang="cs-CZ" sz="1800" dirty="0" smtClean="0"/>
              <a:t>].4.2. </a:t>
            </a:r>
            <a:r>
              <a:rPr lang="cs-CZ" sz="1800" dirty="0"/>
              <a:t>2011 [cit. 2011-10-12] </a:t>
            </a:r>
            <a:r>
              <a:rPr lang="cs-CZ" sz="1800" dirty="0" smtClean="0"/>
              <a:t>File: </a:t>
            </a:r>
            <a:r>
              <a:rPr lang="cs-CZ" sz="1800" dirty="0"/>
              <a:t>:%C5%A0enov,_</a:t>
            </a:r>
            <a:r>
              <a:rPr lang="cs-CZ" sz="1800" dirty="0" smtClean="0"/>
              <a:t>b%C5%99%C3%ADza.JPG.Dostupné </a:t>
            </a:r>
            <a:r>
              <a:rPr lang="cs-CZ" sz="1800" dirty="0"/>
              <a:t>z WWW: http://commons.wikimedia.org/wiki/File:%C5%A0enov</a:t>
            </a:r>
            <a:r>
              <a:rPr lang="cs-CZ" sz="1800"/>
              <a:t>,_</a:t>
            </a:r>
            <a:r>
              <a:rPr lang="cs-CZ" sz="1800" smtClean="0"/>
              <a:t>b%C5%99%C3%ADza.JPG</a:t>
            </a:r>
          </a:p>
          <a:p>
            <a:pPr marL="0" indent="0">
              <a:buNone/>
            </a:pPr>
            <a:endParaRPr lang="cs-CZ" sz="1800" dirty="0" smtClean="0"/>
          </a:p>
          <a:p>
            <a:r>
              <a:rPr lang="cs-CZ" sz="1800" dirty="0" smtClean="0"/>
              <a:t>VILGUS, Petr. </a:t>
            </a:r>
            <a:r>
              <a:rPr lang="cs-CZ" sz="1800" dirty="0"/>
              <a:t>Http://cs.wikipedia.org/ [online].</a:t>
            </a:r>
            <a:r>
              <a:rPr lang="cs-CZ" sz="1800" dirty="0" smtClean="0"/>
              <a:t>26.8. 2006 </a:t>
            </a:r>
            <a:r>
              <a:rPr lang="cs-CZ" sz="1800" dirty="0"/>
              <a:t>[cit. 2011-10-12]. File: </a:t>
            </a:r>
            <a:r>
              <a:rPr lang="cs-CZ" sz="1800" dirty="0" smtClean="0"/>
              <a:t>Jirovec_v_Lyse.jpg. </a:t>
            </a:r>
            <a:r>
              <a:rPr lang="cs-CZ" sz="1800" dirty="0"/>
              <a:t>Dostupné z WWW: http://commons.wikimedia.org/wiki/File:Jirovec_v_Lyse.jpg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4211348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122</TotalTime>
  <Words>686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Snímek 1</vt:lpstr>
      <vt:lpstr>ANOTACE</vt:lpstr>
      <vt:lpstr>LISTNATÉ  STROMY</vt:lpstr>
      <vt:lpstr>DUB</vt:lpstr>
      <vt:lpstr>BUK</vt:lpstr>
      <vt:lpstr>LÍPA  SRDČITÁ</vt:lpstr>
      <vt:lpstr>BŘÍZA</vt:lpstr>
      <vt:lpstr>JÍROVEC  MAĎAL</vt:lpstr>
      <vt:lpstr>ODPOVĚZTE  NA  OTÁZKY: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LISTNATÉ  STROMY</dc:title>
  <dc:creator>H Koláčková</dc:creator>
  <cp:lastModifiedBy>Dum</cp:lastModifiedBy>
  <cp:revision>27</cp:revision>
  <dcterms:created xsi:type="dcterms:W3CDTF">2011-10-10T12:40:42Z</dcterms:created>
  <dcterms:modified xsi:type="dcterms:W3CDTF">2013-09-23T06:23:16Z</dcterms:modified>
</cp:coreProperties>
</file>