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87" r:id="rId3"/>
    <p:sldId id="295" r:id="rId4"/>
    <p:sldId id="257" r:id="rId5"/>
    <p:sldId id="289" r:id="rId6"/>
    <p:sldId id="284" r:id="rId7"/>
    <p:sldId id="259" r:id="rId8"/>
    <p:sldId id="260" r:id="rId9"/>
    <p:sldId id="285" r:id="rId10"/>
    <p:sldId id="264" r:id="rId11"/>
    <p:sldId id="266" r:id="rId12"/>
    <p:sldId id="267" r:id="rId13"/>
    <p:sldId id="273" r:id="rId14"/>
    <p:sldId id="28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4718" autoAdjust="0"/>
  </p:normalViewPr>
  <p:slideViewPr>
    <p:cSldViewPr>
      <p:cViewPr varScale="1">
        <p:scale>
          <a:sx n="107" d="100"/>
          <a:sy n="107" d="100"/>
        </p:scale>
        <p:origin x="-10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8413B-3446-4A42-91B2-6AF10A9279E9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2B0F7-7221-44A0-9866-5441C7464D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840A9-95D6-4E2F-8569-2684A63600B1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B992E-B0BA-431F-8361-86C4A16DA4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07661-FA9B-4DEC-A29A-F90A28E957F9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C6BE8C-0A1B-47A0-8D2F-C954F4896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3A7DB-D842-41A2-86D3-EE0885BED0E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40288-9E1F-4F3A-9A4A-4A6017DB3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48283-60DF-4711-9333-588C2B6A0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E777F-1FEF-46AD-B8BD-9233AFE753B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3BF62-3C98-4A2B-B314-F87F3C5D807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4B67E-7A53-4A47-9760-9FAE23F66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7B2E0-5996-4207-B432-B63CAA06BAB6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CCD0A2-A77E-4A4E-8F14-962A24413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9401B-2242-4302-9242-7DB6E8110031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7A80E-9F5D-441E-9F10-405006B61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42F49-83E3-48DC-99AA-359B7E689C7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06276-7849-4216-93A1-A11C31F95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3E28D-208A-4157-A903-D1042706C440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54866-0708-436A-905B-6A15C8FB92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3A03C-5C3B-4A5B-A07B-2986CCC802D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32981-995C-4578-9EA4-9D3A59DC93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4510D-C80D-4B45-AAC9-1AFE55096A9B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85F13-B8F5-49CD-B8F9-0E12817A89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AFA40-789D-4E68-8D86-642DB8E7F40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F8EDD-7BF2-43CD-B40E-B9409D687E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134C2-1CE5-45FE-927C-7F64FD903DCB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15192-4D1D-4514-9D21-5C4E81A65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9742E-EA42-4E61-85CB-4270E3E32B8D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482E0-C13B-4F4B-AA36-ECE26E414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E7D8E-DC72-406F-B947-55DE5623D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696BF-AE15-479F-9007-04BC32CEC328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2D655-EA16-4A25-B01E-71798CEEBE89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4D753-AC67-40F2-9672-134B3AC21E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7C058-195A-44F2-A85A-DDAC8E323A6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546502-C212-4EAA-98A8-7848E51543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41B78-13C6-4B2A-9026-EC2680D289C8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54D71-3FBF-4477-BFA2-E93FBD60B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F158C-7486-4AC1-AAC9-7E6D7C672F2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32C51-1419-4369-837B-DFC0E59F9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85EFE-014A-4A8D-B3A4-7447A0BE8E02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1FAF4-A8BB-4BC1-87E8-71288C9EEF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93B9B-625A-4673-AE69-5135FE61BB6F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858DB-9D68-4C05-BEF6-50B7DF9DC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FE0FA25-9078-4B43-8A83-FEC21B5ECE3B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4AF646A3-3AAB-4C90-B934-C884FD15DA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3" r:id="rId1"/>
    <p:sldLayoutId id="2147483736" r:id="rId2"/>
    <p:sldLayoutId id="2147483744" r:id="rId3"/>
    <p:sldLayoutId id="2147483735" r:id="rId4"/>
    <p:sldLayoutId id="2147483745" r:id="rId5"/>
    <p:sldLayoutId id="2147483734" r:id="rId6"/>
    <p:sldLayoutId id="2147483733" r:id="rId7"/>
    <p:sldLayoutId id="2147483746" r:id="rId8"/>
    <p:sldLayoutId id="2147483747" r:id="rId9"/>
    <p:sldLayoutId id="2147483732" r:id="rId10"/>
    <p:sldLayoutId id="214748373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FEFAC9"/>
                </a:solidFill>
                <a:latin typeface="+mn-lt"/>
              </a:defRPr>
            </a:lvl1pPr>
          </a:lstStyle>
          <a:p>
            <a:pPr>
              <a:defRPr/>
            </a:pPr>
            <a:fld id="{C80CA7AB-8B7F-43ED-BE2A-B93081A7929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EFAC9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rgbClr val="FEFAC9"/>
                </a:solidFill>
                <a:latin typeface="+mn-lt"/>
              </a:defRPr>
            </a:lvl1pPr>
          </a:lstStyle>
          <a:p>
            <a:pPr>
              <a:defRPr/>
            </a:pPr>
            <a:fld id="{53BF460F-CAD7-43AE-9A99-6EA234A9B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8" r:id="rId1"/>
    <p:sldLayoutId id="2147483742" r:id="rId2"/>
    <p:sldLayoutId id="2147483749" r:id="rId3"/>
    <p:sldLayoutId id="2147483741" r:id="rId4"/>
    <p:sldLayoutId id="2147483750" r:id="rId5"/>
    <p:sldLayoutId id="2147483740" r:id="rId6"/>
    <p:sldLayoutId id="2147483739" r:id="rId7"/>
    <p:sldLayoutId id="2147483751" r:id="rId8"/>
    <p:sldLayoutId id="2147483752" r:id="rId9"/>
    <p:sldLayoutId id="2147483738" r:id="rId10"/>
    <p:sldLayoutId id="214748373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Housle-prurez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44922" y="1268760"/>
            <a:ext cx="8424936" cy="523220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ZEYEROVA 3354, 767 01 KROMĚŘÍŽ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VZDĚLÁNÍ PRO KONKURENCESCHOPNOST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ŠABLONA ČÍSLO: III/2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PŘEDMĚT: Hudební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ROČNÍK: </a:t>
            </a:r>
            <a:r>
              <a:rPr lang="cs-CZ" b="1" dirty="0">
                <a:solidFill>
                  <a:schemeClr val="bg1"/>
                </a:solidFill>
              </a:rPr>
              <a:t>6</a:t>
            </a:r>
            <a:r>
              <a:rPr lang="cs-CZ" b="1" dirty="0">
                <a:solidFill>
                  <a:schemeClr val="bg1"/>
                </a:solidFill>
              </a:rPr>
              <a:t>. – 9.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TÉMA: Hudební nástroje - housle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AUTOR: Dušan Okénka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bg1"/>
                </a:solidFill>
              </a:rPr>
              <a:t>DATUM VYTVOŘENÍ: 18.10.2011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VY_32_INOVACE_01_DO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5606" name="obrázek 1" descr="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0"/>
            <a:ext cx="57721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96752"/>
            <a:ext cx="8424936" cy="2448272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ClrTx/>
              <a:buFont typeface="Wingdings 2"/>
              <a:buChar char=""/>
              <a:defRPr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HOUSLE</a:t>
            </a:r>
          </a:p>
          <a:p>
            <a:pPr marL="274320" indent="-274320" fontAlgn="auto">
              <a:spcAft>
                <a:spcPts val="0"/>
              </a:spcAft>
              <a:buClrTx/>
              <a:buFont typeface="Wingdings 2"/>
              <a:buChar char=""/>
              <a:defRPr/>
            </a:pPr>
            <a:r>
              <a:rPr lang="cs-CZ" dirty="0" smtClean="0"/>
              <a:t>V RÁMCI PREZENTACE MAJÍ ŽÁCI MOŽNOST SEZNÁMIT SE  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r>
              <a:rPr lang="cs-CZ" dirty="0" smtClean="0"/>
              <a:t>S CHARAKTERISTIKOU TOHOTO NÁSTROJE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r>
              <a:rPr lang="cs-CZ" dirty="0" smtClean="0"/>
              <a:t>SE STAVBOU A JEDNOTLIVÝMI ČÁSTMI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r>
              <a:rPr lang="cs-CZ" dirty="0" smtClean="0"/>
              <a:t>S HOUSLOVÝMI VIRTUOSY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64807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smtClean="0">
                <a:solidFill>
                  <a:schemeClr val="bg1"/>
                </a:solidFill>
              </a:rPr>
              <a:t>ANOTACE</a:t>
            </a:r>
            <a:endParaRPr lang="cs-CZ" sz="4000" b="1">
              <a:solidFill>
                <a:schemeClr val="bg1"/>
              </a:solidFill>
            </a:endParaRPr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395536" y="4005064"/>
            <a:ext cx="8424936" cy="24482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ClrTx/>
              <a:buFont typeface="Wingdings 2"/>
              <a:buNone/>
              <a:defRPr/>
            </a:pPr>
            <a:r>
              <a:rPr lang="cs-CZ" dirty="0" smtClean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 smtClean="0"/>
          </a:p>
          <a:p>
            <a:pPr marL="514350" indent="-514350" fontAlgn="auto">
              <a:spcAft>
                <a:spcPts val="0"/>
              </a:spcAft>
              <a:buClrTx/>
              <a:buFont typeface="+mj-lt"/>
              <a:buAutoNum type="arabicPeriod"/>
              <a:defRPr/>
            </a:pPr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8313" y="1268413"/>
            <a:ext cx="5472112" cy="558958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 </a:t>
            </a:r>
            <a:r>
              <a:rPr lang="cs-CZ" smtClean="0">
                <a:solidFill>
                  <a:schemeClr val="accent2"/>
                </a:solidFill>
              </a:rPr>
              <a:t> </a:t>
            </a:r>
          </a:p>
          <a:p>
            <a:r>
              <a:rPr lang="cs-CZ" smtClean="0">
                <a:solidFill>
                  <a:schemeClr val="accent2"/>
                </a:solidFill>
              </a:rPr>
              <a:t>jsou </a:t>
            </a:r>
            <a:r>
              <a:rPr lang="cs-CZ" sz="3000" b="1" u="sng" smtClean="0">
                <a:solidFill>
                  <a:schemeClr val="accent2"/>
                </a:solidFill>
              </a:rPr>
              <a:t>strunný smyčcový nástroj </a:t>
            </a:r>
            <a:r>
              <a:rPr lang="cs-CZ" smtClean="0">
                <a:solidFill>
                  <a:schemeClr val="accent2"/>
                </a:solidFill>
              </a:rPr>
              <a:t>se čtyřmi strunami laděnými v čistých kvintách:                      </a:t>
            </a:r>
            <a:r>
              <a:rPr lang="cs-CZ" sz="3000" b="1" smtClean="0">
                <a:solidFill>
                  <a:schemeClr val="accent2"/>
                </a:solidFill>
              </a:rPr>
              <a:t>g, d¹, a¹, e²</a:t>
            </a:r>
            <a:r>
              <a:rPr lang="cs-CZ" smtClean="0">
                <a:solidFill>
                  <a:schemeClr val="accent2"/>
                </a:solidFill>
              </a:rPr>
              <a:t>. </a:t>
            </a:r>
          </a:p>
          <a:p>
            <a:r>
              <a:rPr lang="cs-CZ" smtClean="0">
                <a:solidFill>
                  <a:schemeClr val="accent2"/>
                </a:solidFill>
              </a:rPr>
              <a:t>Mají hlubokou </a:t>
            </a:r>
            <a:r>
              <a:rPr lang="cs-CZ" sz="3000" b="1" u="sng" smtClean="0">
                <a:solidFill>
                  <a:schemeClr val="accent2"/>
                </a:solidFill>
              </a:rPr>
              <a:t>tradici v evropské klasické hudbě</a:t>
            </a:r>
            <a:r>
              <a:rPr lang="cs-CZ" smtClean="0">
                <a:solidFill>
                  <a:schemeClr val="accent2"/>
                </a:solidFill>
              </a:rPr>
              <a:t>, většina skladatelů jim věnovala důležitou část svého díla.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z="7300" smtClean="0">
                <a:solidFill>
                  <a:schemeClr val="accent2">
                    <a:lumMod val="50000"/>
                  </a:schemeClr>
                </a:solidFill>
              </a:rPr>
              <a:t>Housle</a:t>
            </a:r>
            <a:endParaRPr lang="cs-CZ" sz="730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637446" y="1552070"/>
            <a:ext cx="3123148" cy="4682437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395288" y="234950"/>
            <a:ext cx="8497887" cy="6335713"/>
          </a:xfrm>
        </p:spPr>
        <p:txBody>
          <a:bodyPr>
            <a:normAutofit/>
          </a:bodyPr>
          <a:lstStyle/>
          <a:p>
            <a:pPr marL="365760" lvl="1" indent="0" fontAlgn="auto">
              <a:spcAft>
                <a:spcPts val="0"/>
              </a:spcAft>
              <a:buClr>
                <a:schemeClr val="accent2">
                  <a:shade val="75000"/>
                </a:schemeClr>
              </a:buClr>
              <a:buFont typeface="Wingdings 2"/>
              <a:buNone/>
              <a:defRPr/>
            </a:pPr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Housle</a:t>
            </a:r>
            <a:r>
              <a:rPr lang="cs-CZ" dirty="0" smtClean="0">
                <a:solidFill>
                  <a:schemeClr val="accent2"/>
                </a:solidFill>
              </a:rPr>
              <a:t> jsou </a:t>
            </a:r>
            <a:r>
              <a:rPr lang="cs-CZ" dirty="0">
                <a:solidFill>
                  <a:schemeClr val="accent2"/>
                </a:solidFill>
              </a:rPr>
              <a:t>nejmenší z </a:t>
            </a:r>
            <a:r>
              <a:rPr lang="cs-CZ" b="1" u="sng" dirty="0">
                <a:solidFill>
                  <a:schemeClr val="accent2"/>
                </a:solidFill>
              </a:rPr>
              <a:t>rodiny houslových </a:t>
            </a:r>
            <a:r>
              <a:rPr lang="cs-CZ" b="1" u="sng" dirty="0" smtClean="0">
                <a:solidFill>
                  <a:schemeClr val="accent2"/>
                </a:solidFill>
              </a:rPr>
              <a:t>nástrojů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která </a:t>
            </a:r>
            <a:r>
              <a:rPr lang="cs-CZ" dirty="0">
                <a:solidFill>
                  <a:schemeClr val="accent2"/>
                </a:solidFill>
              </a:rPr>
              <a:t>ještě mimo jiné obsahuje </a:t>
            </a:r>
            <a:r>
              <a:rPr lang="cs-CZ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violu a </a:t>
            </a:r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violoncello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Příbuzný </a:t>
            </a:r>
            <a:r>
              <a:rPr lang="cs-CZ" dirty="0">
                <a:solidFill>
                  <a:schemeClr val="accent2"/>
                </a:solidFill>
              </a:rPr>
              <a:t>smyčcový nástroj </a:t>
            </a:r>
            <a:r>
              <a:rPr lang="cs-CZ" b="1" dirty="0">
                <a:solidFill>
                  <a:schemeClr val="accent2"/>
                </a:solidFill>
              </a:rPr>
              <a:t>– </a:t>
            </a:r>
            <a:r>
              <a:rPr lang="cs-CZ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kontrabas</a:t>
            </a:r>
            <a:r>
              <a:rPr lang="cs-CZ" dirty="0">
                <a:solidFill>
                  <a:schemeClr val="accent2"/>
                </a:solidFill>
              </a:rPr>
              <a:t>,  však svou stavbou patří mezi </a:t>
            </a:r>
            <a:r>
              <a:rPr lang="cs-CZ" sz="2800" b="1" u="sng" dirty="0">
                <a:solidFill>
                  <a:schemeClr val="accent2"/>
                </a:solidFill>
              </a:rPr>
              <a:t>gamby</a:t>
            </a:r>
            <a:r>
              <a:rPr lang="cs-CZ" dirty="0">
                <a:solidFill>
                  <a:schemeClr val="accent2"/>
                </a:solidFill>
              </a:rPr>
              <a:t> (stejně jako např. renesanční a barokní nástroj viola da gamba</a:t>
            </a:r>
            <a:r>
              <a:rPr lang="cs-CZ" dirty="0" smtClean="0">
                <a:solidFill>
                  <a:schemeClr val="accent2"/>
                </a:solidFill>
              </a:rPr>
              <a:t>).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 bwMode="auto">
          <a:xfrm>
            <a:off x="1475656" y="2708920"/>
            <a:ext cx="6048672" cy="4078129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950" y="1196975"/>
            <a:ext cx="6048375" cy="5472113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dirty="0" smtClean="0">
                <a:solidFill>
                  <a:schemeClr val="accent2"/>
                </a:solidFill>
              </a:rPr>
              <a:t>Trup</a:t>
            </a:r>
            <a:r>
              <a:rPr lang="cs-CZ" dirty="0" smtClean="0">
                <a:solidFill>
                  <a:schemeClr val="accent2"/>
                </a:solidFill>
              </a:rPr>
              <a:t> neboli </a:t>
            </a:r>
            <a:r>
              <a:rPr lang="cs-CZ" sz="2800" b="1" u="sng" dirty="0" smtClean="0">
                <a:solidFill>
                  <a:schemeClr val="accent2"/>
                </a:solidFill>
              </a:rPr>
              <a:t>ozvučnici</a:t>
            </a:r>
            <a:r>
              <a:rPr lang="cs-CZ" dirty="0" smtClean="0">
                <a:solidFill>
                  <a:schemeClr val="accent2"/>
                </a:solidFill>
              </a:rPr>
              <a:t> tvoří dvě mírně prohnuté desky, na krajích spojené </a:t>
            </a:r>
            <a:r>
              <a:rPr lang="cs-CZ" sz="2800" b="1" u="sng" dirty="0" smtClean="0">
                <a:solidFill>
                  <a:schemeClr val="accent2"/>
                </a:solidFill>
              </a:rPr>
              <a:t>s </a:t>
            </a:r>
            <a:r>
              <a:rPr lang="cs-CZ" sz="2800" b="1" i="1" u="sng" dirty="0" smtClean="0">
                <a:solidFill>
                  <a:schemeClr val="accent2"/>
                </a:solidFill>
              </a:rPr>
              <a:t>luby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Na </a:t>
            </a:r>
            <a:r>
              <a:rPr lang="cs-CZ" i="1" dirty="0" smtClean="0">
                <a:solidFill>
                  <a:schemeClr val="accent2"/>
                </a:solidFill>
              </a:rPr>
              <a:t>horní desce</a:t>
            </a:r>
            <a:r>
              <a:rPr lang="cs-CZ" dirty="0" smtClean="0">
                <a:solidFill>
                  <a:schemeClr val="accent2"/>
                </a:solidFill>
              </a:rPr>
              <a:t> jsou vyřezané dva otvory ve tvaru písmene </a:t>
            </a:r>
            <a:r>
              <a:rPr lang="cs-CZ" sz="3000" b="1" u="sng" dirty="0" smtClean="0">
                <a:solidFill>
                  <a:schemeClr val="accent2"/>
                </a:solidFill>
              </a:rPr>
              <a:t>f </a:t>
            </a:r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(tzv. </a:t>
            </a:r>
            <a:r>
              <a:rPr lang="cs-CZ" b="1" i="1" u="sng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efa</a:t>
            </a:r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), </a:t>
            </a:r>
            <a:r>
              <a:rPr lang="cs-CZ" dirty="0" smtClean="0">
                <a:solidFill>
                  <a:schemeClr val="accent2"/>
                </a:solidFill>
              </a:rPr>
              <a:t>které umožňují lepší přenos zvuku z vnitřku houslí </a:t>
            </a:r>
            <a:endParaRPr lang="cs-CZ" dirty="0">
              <a:solidFill>
                <a:schemeClr val="accent2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u="sng" dirty="0" smtClean="0">
                <a:solidFill>
                  <a:schemeClr val="accent2"/>
                </a:solidFill>
              </a:rPr>
              <a:t>Horní deska </a:t>
            </a:r>
            <a:r>
              <a:rPr lang="cs-CZ" dirty="0" smtClean="0">
                <a:solidFill>
                  <a:schemeClr val="accent2"/>
                </a:solidFill>
              </a:rPr>
              <a:t>se nejčastěji vyrábí z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smrkového dřeva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b="1" u="sng" dirty="0" smtClean="0">
                <a:solidFill>
                  <a:schemeClr val="accent2"/>
                </a:solidFill>
              </a:rPr>
              <a:t>luby a </a:t>
            </a:r>
            <a:r>
              <a:rPr lang="cs-CZ" b="1" i="1" u="sng" dirty="0" smtClean="0">
                <a:solidFill>
                  <a:schemeClr val="accent2"/>
                </a:solidFill>
              </a:rPr>
              <a:t>spodní deska</a:t>
            </a:r>
            <a:r>
              <a:rPr lang="cs-CZ" b="1" u="sng" dirty="0" smtClean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jsou vyráběny z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javoru</a:t>
            </a:r>
            <a:r>
              <a:rPr lang="cs-CZ" dirty="0" smtClean="0">
                <a:solidFill>
                  <a:schemeClr val="accent2"/>
                </a:solidFill>
              </a:rPr>
              <a:t>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Okraje desek jsou lemovány ozdobným vykládáním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(tzv. výložkami</a:t>
            </a:r>
            <a:r>
              <a:rPr lang="cs-CZ" dirty="0" smtClean="0">
                <a:solidFill>
                  <a:schemeClr val="accent2"/>
                </a:solidFill>
              </a:rPr>
              <a:t>), které kromě estetické funkce částečně chrání desky před naštípnutím.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U laciných modelů jsou výložky jen naznačeny barvou.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724129" y="2598389"/>
            <a:ext cx="3419872" cy="4275884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6" name="TextovéPole 5"/>
          <p:cNvSpPr txBox="1"/>
          <p:nvPr/>
        </p:nvSpPr>
        <p:spPr>
          <a:xfrm>
            <a:off x="2735796" y="188640"/>
            <a:ext cx="3528392" cy="76944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Trup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3716338"/>
            <a:ext cx="8353425" cy="2919412"/>
          </a:xfrm>
        </p:spPr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Ze spodní strany víka, pod strunou g, je připevněna dřevěná lišta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(tzv.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basový trámec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) </a:t>
            </a:r>
            <a:r>
              <a:rPr lang="cs-CZ" dirty="0" smtClean="0">
                <a:solidFill>
                  <a:schemeClr val="accent2"/>
                </a:solidFill>
              </a:rPr>
              <a:t>která pomáhá přenášet nízké frekvence na svrchní desku.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Duše</a:t>
            </a:r>
            <a:r>
              <a:rPr lang="cs-CZ" dirty="0" smtClean="0">
                <a:solidFill>
                  <a:schemeClr val="accent2"/>
                </a:solidFill>
              </a:rPr>
              <a:t> naopak přenáší vysoké frekvence ze svrchní desky na spodní. Je vložena mezi obě desky v místě pod strunou e.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I nepatrná odchylka v jejím umístění má za následek výraznou </a:t>
            </a:r>
            <a:r>
              <a:rPr lang="cs-CZ" b="1" u="sng" dirty="0" smtClean="0">
                <a:solidFill>
                  <a:schemeClr val="accent2"/>
                </a:solidFill>
              </a:rPr>
              <a:t>změnu barvy a intenzity tónu houslí</a:t>
            </a:r>
            <a:r>
              <a:rPr lang="cs-CZ" dirty="0" smtClean="0">
                <a:solidFill>
                  <a:schemeClr val="accent2"/>
                </a:solidFill>
              </a:rPr>
              <a:t>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Duše také brání prohnutí obou desek do vnitřku houslí.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3034680" cy="93610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smtClean="0">
                <a:solidFill>
                  <a:schemeClr val="accent2">
                    <a:lumMod val="50000"/>
                  </a:schemeClr>
                </a:solidFill>
              </a:rPr>
              <a:t>Stavba</a:t>
            </a:r>
            <a:endParaRPr lang="cs-CZ" sz="4800" b="1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>
            <a:hlinkClick r:id="rId2" tooltip="&quot;Průřez houslemi&quot;"/>
          </p:cNvPr>
          <p:cNvPicPr>
            <a:picLocks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 bwMode="auto">
          <a:xfrm>
            <a:off x="3635896" y="116632"/>
            <a:ext cx="5371796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125538"/>
            <a:ext cx="6049963" cy="5903912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/>
              <a:t> </a:t>
            </a:r>
            <a:r>
              <a:rPr lang="cs-CZ" sz="28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Krk</a:t>
            </a:r>
            <a:r>
              <a:rPr lang="cs-CZ" i="1" dirty="0" smtClean="0">
                <a:solidFill>
                  <a:schemeClr val="accent2"/>
                </a:solidFill>
              </a:rPr>
              <a:t> se v</a:t>
            </a:r>
            <a:r>
              <a:rPr lang="cs-CZ" dirty="0" smtClean="0">
                <a:solidFill>
                  <a:schemeClr val="accent2"/>
                </a:solidFill>
              </a:rPr>
              <a:t>yrábí ze stejného dřeva jako spodní deska a luby, tedy nejčastěji z </a:t>
            </a:r>
            <a:r>
              <a:rPr lang="cs-CZ" u="sng" dirty="0" smtClean="0">
                <a:solidFill>
                  <a:schemeClr val="accent2"/>
                </a:solidFill>
              </a:rPr>
              <a:t>javoru</a:t>
            </a:r>
            <a:r>
              <a:rPr lang="cs-CZ" dirty="0" smtClean="0">
                <a:solidFill>
                  <a:schemeClr val="accent2"/>
                </a:solidFill>
              </a:rPr>
              <a:t>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Na jeho svrchní části je připojen </a:t>
            </a:r>
            <a:r>
              <a:rPr lang="cs-CZ" sz="30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hmatník</a:t>
            </a:r>
            <a:r>
              <a:rPr lang="cs-CZ" dirty="0" smtClean="0">
                <a:solidFill>
                  <a:schemeClr val="accent2"/>
                </a:solidFill>
              </a:rPr>
              <a:t> z </a:t>
            </a:r>
            <a:r>
              <a:rPr lang="cs-CZ" u="sng" dirty="0" smtClean="0">
                <a:solidFill>
                  <a:schemeClr val="accent2"/>
                </a:solidFill>
              </a:rPr>
              <a:t>ebenového dřeva</a:t>
            </a:r>
            <a:r>
              <a:rPr lang="cs-CZ" dirty="0" smtClean="0">
                <a:solidFill>
                  <a:schemeClr val="accent2"/>
                </a:solidFill>
              </a:rPr>
              <a:t>, u levnějších nástrojů se používají lacinější druhy dřeva obarvené na černo.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Na konci krku se nachází </a:t>
            </a:r>
            <a:r>
              <a:rPr lang="cs-CZ" sz="3000" b="1" i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količník</a:t>
            </a:r>
            <a:r>
              <a:rPr lang="cs-CZ" dirty="0" smtClean="0">
                <a:solidFill>
                  <a:schemeClr val="accent2"/>
                </a:solidFill>
              </a:rPr>
              <a:t> zakončený </a:t>
            </a:r>
            <a:r>
              <a:rPr lang="cs-CZ" sz="30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šnekem</a:t>
            </a:r>
            <a:r>
              <a:rPr lang="cs-CZ" dirty="0" smtClean="0">
                <a:solidFill>
                  <a:schemeClr val="accent2"/>
                </a:solidFill>
              </a:rPr>
              <a:t>, jehož estetická krása je znakem kvalitní výroby.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Struny jsou ke </a:t>
            </a:r>
            <a:r>
              <a:rPr lang="cs-CZ" dirty="0" err="1" smtClean="0">
                <a:solidFill>
                  <a:schemeClr val="accent2"/>
                </a:solidFill>
              </a:rPr>
              <a:t>količníku</a:t>
            </a:r>
            <a:r>
              <a:rPr lang="cs-CZ" dirty="0" smtClean="0">
                <a:solidFill>
                  <a:schemeClr val="accent2"/>
                </a:solidFill>
              </a:rPr>
              <a:t> upevněny </a:t>
            </a:r>
            <a:r>
              <a:rPr lang="cs-CZ" sz="3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čtyřmi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sz="30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kolíčky</a:t>
            </a:r>
            <a:r>
              <a:rPr lang="cs-CZ" dirty="0" smtClean="0">
                <a:solidFill>
                  <a:schemeClr val="accent2"/>
                </a:solidFill>
              </a:rPr>
              <a:t> a jsou vedeny přes </a:t>
            </a:r>
            <a:r>
              <a:rPr lang="cs-CZ" sz="30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malý</a:t>
            </a:r>
            <a:r>
              <a:rPr lang="cs-CZ" i="1" dirty="0" smtClean="0">
                <a:solidFill>
                  <a:schemeClr val="accent2"/>
                </a:solidFill>
              </a:rPr>
              <a:t> </a:t>
            </a:r>
            <a:r>
              <a:rPr lang="cs-CZ" sz="3000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pražec</a:t>
            </a:r>
            <a:r>
              <a:rPr lang="cs-CZ" dirty="0" smtClean="0">
                <a:solidFill>
                  <a:schemeClr val="accent2"/>
                </a:solidFill>
              </a:rPr>
              <a:t> (začátek hmatníku) dále nad hmatník a přes </a:t>
            </a:r>
            <a:r>
              <a:rPr lang="cs-CZ" sz="3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kobylku do struníku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364088" y="331655"/>
            <a:ext cx="3672408" cy="2756055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7" name="TextovéPole 6"/>
          <p:cNvSpPr txBox="1"/>
          <p:nvPr/>
        </p:nvSpPr>
        <p:spPr>
          <a:xfrm>
            <a:off x="1475656" y="188640"/>
            <a:ext cx="3096344" cy="83099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Krk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2997200"/>
            <a:ext cx="8713788" cy="3768725"/>
          </a:xfrm>
        </p:spPr>
        <p:txBody>
          <a:bodyPr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800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Kobylka</a:t>
            </a:r>
            <a:r>
              <a:rPr lang="cs-CZ" dirty="0">
                <a:solidFill>
                  <a:schemeClr val="accent2"/>
                </a:solidFill>
              </a:rPr>
              <a:t> se vyrábí z javorového dřeva a má několik důležitých funkcí.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Drží struny </a:t>
            </a:r>
            <a:r>
              <a:rPr lang="cs-CZ" dirty="0" smtClean="0">
                <a:solidFill>
                  <a:schemeClr val="accent2"/>
                </a:solidFill>
              </a:rPr>
              <a:t>v určité vzdálenosti od hmatníku.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accent2"/>
                </a:solidFill>
              </a:rPr>
              <a:t>Její zaoblený tvar dovoluje, aby se smyčec dotýkal strun 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odděleně</a:t>
            </a:r>
            <a:r>
              <a:rPr lang="cs-CZ" dirty="0" smtClean="0">
                <a:solidFill>
                  <a:schemeClr val="accent2"/>
                </a:solidFill>
              </a:rPr>
              <a:t>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Přenáší vibrace </a:t>
            </a:r>
            <a:r>
              <a:rPr lang="cs-CZ" dirty="0" smtClean="0">
                <a:solidFill>
                  <a:schemeClr val="accent2"/>
                </a:solidFill>
              </a:rPr>
              <a:t>strun na trup houslí.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accent2"/>
                </a:solidFill>
              </a:rPr>
              <a:t>Slouží jako 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akustický filtr </a:t>
            </a:r>
            <a:r>
              <a:rPr lang="cs-CZ" dirty="0" smtClean="0">
                <a:solidFill>
                  <a:schemeClr val="accent2"/>
                </a:solidFill>
              </a:rPr>
              <a:t>– omezuje některé frekvence strun, které by zhoršovaly tónové vlastnosti houslí. I malá odchylka v umístění kobylky má za následek výraznou změnu charakteru tónu houslí (podobně jako v případě duše).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359549" y="34870"/>
            <a:ext cx="4453575" cy="2969050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459363" y="346600"/>
            <a:ext cx="3392557" cy="830997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2">
                    <a:lumMod val="50000"/>
                  </a:schemeClr>
                </a:solidFill>
              </a:rPr>
              <a:t>Kobylka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636838"/>
            <a:ext cx="8747125" cy="4105275"/>
          </a:xfrm>
        </p:spPr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b="1" u="sng" dirty="0" smtClean="0">
                <a:solidFill>
                  <a:schemeClr val="accent2"/>
                </a:solidFill>
              </a:rPr>
              <a:t>Hlavní součástí </a:t>
            </a:r>
            <a:r>
              <a:rPr lang="cs-CZ" dirty="0" smtClean="0">
                <a:solidFill>
                  <a:schemeClr val="accent2"/>
                </a:solidFill>
              </a:rPr>
              <a:t>smyčce jsou </a:t>
            </a:r>
            <a:r>
              <a:rPr lang="cs-CZ" sz="3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žíně</a:t>
            </a:r>
            <a:r>
              <a:rPr lang="cs-CZ" dirty="0" smtClean="0">
                <a:solidFill>
                  <a:schemeClr val="accent2"/>
                </a:solidFill>
              </a:rPr>
              <a:t> napnuté mezi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špičkou</a:t>
            </a:r>
            <a:r>
              <a:rPr lang="cs-CZ" dirty="0" smtClean="0">
                <a:solidFill>
                  <a:schemeClr val="accent2"/>
                </a:solidFill>
              </a:rPr>
              <a:t> smyčce a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tzv.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žabkou</a:t>
            </a:r>
            <a:r>
              <a:rPr lang="cs-CZ" dirty="0" smtClean="0">
                <a:solidFill>
                  <a:schemeClr val="accent2"/>
                </a:solidFill>
              </a:rPr>
              <a:t>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Žíně lze povolovat a napínat pomocí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šroubu u žabky </a:t>
            </a:r>
            <a:r>
              <a:rPr lang="cs-CZ" dirty="0" smtClean="0">
                <a:solidFill>
                  <a:schemeClr val="accent2"/>
                </a:solidFill>
              </a:rPr>
              <a:t>a čas od času se musí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namazat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kalafunou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pro lepší tření se strunou.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U nejlevnějších typů smyčců se koňské žíně nahrazují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syntetickými vlákny</a:t>
            </a:r>
            <a:r>
              <a:rPr lang="cs-CZ" dirty="0" smtClean="0">
                <a:solidFill>
                  <a:schemeClr val="accent2"/>
                </a:solidFill>
              </a:rPr>
              <a:t>, které však mají horší užitné vlastnosti. Dřevěná hůlka smyčce bývá obyčejně vyrobená z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brazilového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dřeva</a:t>
            </a:r>
            <a:r>
              <a:rPr lang="cs-CZ" dirty="0" smtClean="0">
                <a:solidFill>
                  <a:schemeClr val="accent2"/>
                </a:solidFill>
              </a:rPr>
              <a:t>, kvalitnější dřevo na smyčce je </a:t>
            </a:r>
            <a:r>
              <a:rPr lang="cs-CZ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fernambukové</a:t>
            </a:r>
            <a:r>
              <a:rPr lang="cs-CZ" dirty="0" smtClean="0">
                <a:solidFill>
                  <a:schemeClr val="accent2"/>
                </a:solidFill>
              </a:rPr>
              <a:t>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Na mistrovské smyčce se při výrobě a ozdobném vykládání žabky používají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ušlechtilé a vzácné materiály</a:t>
            </a:r>
            <a:r>
              <a:rPr lang="cs-CZ" dirty="0" smtClean="0">
                <a:solidFill>
                  <a:schemeClr val="accent2"/>
                </a:solidFill>
              </a:rPr>
              <a:t>, jako jsou perleť, stříbro, zlato, slonovina, želvovina atd.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332656"/>
            <a:ext cx="2724532" cy="936104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smtClean="0">
                <a:solidFill>
                  <a:schemeClr val="accent2">
                    <a:lumMod val="50000"/>
                  </a:schemeClr>
                </a:solidFill>
              </a:rPr>
              <a:t>Smyčec</a:t>
            </a:r>
            <a:endParaRPr lang="cs-CZ" sz="4800" b="1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067944" y="0"/>
            <a:ext cx="4362740" cy="3116244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950" y="1524000"/>
            <a:ext cx="8928100" cy="5649913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800" b="1" u="sng" dirty="0" smtClean="0">
                <a:solidFill>
                  <a:schemeClr val="accent2"/>
                </a:solidFill>
              </a:rPr>
              <a:t>Houslové </a:t>
            </a:r>
            <a:r>
              <a:rPr lang="cs-CZ" sz="2800" b="1" i="1" u="sng" dirty="0" smtClean="0">
                <a:solidFill>
                  <a:schemeClr val="accent2"/>
                </a:solidFill>
              </a:rPr>
              <a:t>struny</a:t>
            </a:r>
            <a:r>
              <a:rPr lang="cs-CZ" sz="2800" b="1" u="sng" dirty="0" smtClean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chemeClr val="accent2"/>
                </a:solidFill>
              </a:rPr>
              <a:t>se dříve vyráběly z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ovčích střev</a:t>
            </a:r>
            <a:r>
              <a:rPr lang="cs-CZ" dirty="0" smtClean="0">
                <a:solidFill>
                  <a:schemeClr val="accent2"/>
                </a:solidFill>
              </a:rPr>
              <a:t>. Dnes se tyto struny používají interprety, kteří chtějí docílit autentického zvuku, jaký měly housle v dřívějších dobách.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Později se začalo na struny ze střev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přidávat kovové vinutí</a:t>
            </a:r>
            <a:r>
              <a:rPr lang="cs-CZ" dirty="0" smtClean="0">
                <a:solidFill>
                  <a:schemeClr val="accent2"/>
                </a:solidFill>
              </a:rPr>
              <a:t>, což dovolovalo silnější záběry smyčcem a tím silnější zvuk.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u="sng" dirty="0" smtClean="0">
                <a:solidFill>
                  <a:schemeClr val="accent2"/>
                </a:solidFill>
              </a:rPr>
              <a:t>Moderní struny </a:t>
            </a:r>
            <a:r>
              <a:rPr lang="cs-CZ" dirty="0" smtClean="0">
                <a:solidFill>
                  <a:schemeClr val="accent2"/>
                </a:solidFill>
              </a:rPr>
              <a:t>se skládají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 jádra tvořeného syntetickým nebo kovovým vláknem a z kovového vinutí</a:t>
            </a:r>
            <a:r>
              <a:rPr lang="cs-CZ" dirty="0" smtClean="0">
                <a:solidFill>
                  <a:schemeClr val="accent2"/>
                </a:solidFill>
              </a:rPr>
              <a:t> (hliníkové, ocelové, stříbrné, chromové, titanové apod.)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Dnešní nejkvalitnější struny mají podobný teplý zvuk jako střevové struny a zároveň se nerozlaďují ani při prudkých výkyvech teplot a dlouhém hraní, což byla hlavní nevýhoda střevových strun.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75856" y="317222"/>
            <a:ext cx="2746648" cy="96693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smtClean="0">
                <a:solidFill>
                  <a:schemeClr val="accent2">
                    <a:lumMod val="50000"/>
                  </a:schemeClr>
                </a:solidFill>
              </a:rPr>
              <a:t>Struny</a:t>
            </a:r>
            <a:endParaRPr lang="cs-CZ" sz="5400" b="1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371600"/>
            <a:ext cx="9144000" cy="5473700"/>
          </a:xfrm>
        </p:spPr>
        <p:txBody>
          <a:bodyPr>
            <a:normAutofit fontScale="70000" lnSpcReduction="20000"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400" b="1" i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Lak</a:t>
            </a: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100" b="1" u="sng" dirty="0" smtClean="0">
                <a:solidFill>
                  <a:schemeClr val="accent2"/>
                </a:solidFill>
              </a:rPr>
              <a:t>chrání housle před mechanickým a chemickým poškozením a plní i estetickou funkci</a:t>
            </a:r>
            <a:r>
              <a:rPr lang="cs-CZ" sz="3100" b="1" dirty="0" smtClean="0">
                <a:solidFill>
                  <a:schemeClr val="accent2"/>
                </a:solidFill>
              </a:rPr>
              <a:t>. Existuje mnoho receptur, hlavní součástí jsou </a:t>
            </a:r>
            <a: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přírodní pryskyřice</a:t>
            </a:r>
            <a:r>
              <a:rPr lang="cs-CZ" sz="3100" b="1" dirty="0" smtClean="0">
                <a:solidFill>
                  <a:schemeClr val="accent2"/>
                </a:solidFill>
              </a:rPr>
              <a:t> naložené v oleji nebo </a:t>
            </a:r>
            <a:r>
              <a:rPr lang="cs-CZ" sz="3100" b="1" dirty="0" err="1" smtClean="0">
                <a:solidFill>
                  <a:schemeClr val="accent2"/>
                </a:solidFill>
              </a:rPr>
              <a:t>ethanolu</a:t>
            </a:r>
            <a:r>
              <a:rPr lang="cs-CZ" sz="3100" b="1" dirty="0" smtClean="0">
                <a:solidFill>
                  <a:schemeClr val="accent2"/>
                </a:solidFill>
              </a:rPr>
              <a:t>. </a:t>
            </a:r>
            <a:r>
              <a:rPr lang="cs-CZ" sz="31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Další přísady mohou být</a:t>
            </a:r>
            <a:r>
              <a:rPr lang="cs-CZ" sz="3100" b="1" dirty="0" smtClean="0">
                <a:solidFill>
                  <a:schemeClr val="accent2"/>
                </a:solidFill>
              </a:rPr>
              <a:t>: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mastix</a:t>
            </a:r>
            <a:r>
              <a:rPr lang="cs-CZ" sz="3100" b="1" dirty="0" smtClean="0">
                <a:solidFill>
                  <a:schemeClr val="accent2"/>
                </a:solidFill>
              </a:rPr>
              <a:t> – pryskyřice stromu řečík lentišek (</a:t>
            </a:r>
            <a:r>
              <a:rPr lang="cs-CZ" sz="3100" b="1" i="1" dirty="0" err="1" smtClean="0">
                <a:solidFill>
                  <a:schemeClr val="accent2"/>
                </a:solidFill>
              </a:rPr>
              <a:t>Pistacia</a:t>
            </a:r>
            <a:r>
              <a:rPr lang="cs-CZ" sz="3100" b="1" i="1" dirty="0" smtClean="0">
                <a:solidFill>
                  <a:schemeClr val="accent2"/>
                </a:solidFill>
              </a:rPr>
              <a:t> </a:t>
            </a:r>
            <a:r>
              <a:rPr lang="cs-CZ" sz="3100" b="1" i="1" dirty="0" err="1" smtClean="0">
                <a:solidFill>
                  <a:schemeClr val="accent2"/>
                </a:solidFill>
              </a:rPr>
              <a:t>lentiscus</a:t>
            </a:r>
            <a:r>
              <a:rPr lang="cs-CZ" sz="3100" b="1" dirty="0" smtClean="0">
                <a:solidFill>
                  <a:schemeClr val="accent2"/>
                </a:solidFill>
              </a:rPr>
              <a:t>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pryskyřice benzoová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šelak</a:t>
            </a:r>
            <a:r>
              <a:rPr lang="cs-CZ" sz="31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100" b="1" dirty="0" smtClean="0">
                <a:solidFill>
                  <a:schemeClr val="accent2"/>
                </a:solidFill>
              </a:rPr>
              <a:t>– přírodní živice získávaná z výměšků červa </a:t>
            </a:r>
            <a:r>
              <a:rPr lang="cs-CZ" sz="3100" b="1" i="1" dirty="0" err="1" smtClean="0">
                <a:solidFill>
                  <a:schemeClr val="accent2"/>
                </a:solidFill>
              </a:rPr>
              <a:t>Tachardia</a:t>
            </a:r>
            <a:r>
              <a:rPr lang="cs-CZ" sz="3100" b="1" i="1" dirty="0" smtClean="0">
                <a:solidFill>
                  <a:schemeClr val="accent2"/>
                </a:solidFill>
              </a:rPr>
              <a:t> </a:t>
            </a:r>
            <a:r>
              <a:rPr lang="cs-CZ" sz="3100" b="1" i="1" dirty="0" err="1" smtClean="0">
                <a:solidFill>
                  <a:schemeClr val="accent2"/>
                </a:solidFill>
              </a:rPr>
              <a:t>lacca</a:t>
            </a:r>
            <a:endParaRPr lang="cs-CZ" sz="3100" b="1" dirty="0" smtClean="0">
              <a:solidFill>
                <a:schemeClr val="accent2"/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jantar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dračí krev </a:t>
            </a:r>
            <a:r>
              <a:rPr lang="cs-CZ" sz="3100" b="1" dirty="0" smtClean="0">
                <a:solidFill>
                  <a:schemeClr val="accent2"/>
                </a:solidFill>
              </a:rPr>
              <a:t>– přírodní barvivo získávané z různých druhů stromů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šafrán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terpentýn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propolis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100" b="1" dirty="0" smtClean="0">
                <a:solidFill>
                  <a:schemeClr val="accent2"/>
                </a:solidFill>
              </a:rPr>
              <a:t>Lak však nemůže </a:t>
            </a:r>
            <a:r>
              <a:rPr lang="cs-CZ" sz="34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vylepšit akustické vlastnosti houslí</a:t>
            </a:r>
            <a:r>
              <a:rPr lang="cs-CZ" sz="3100" b="1" dirty="0" smtClean="0">
                <a:solidFill>
                  <a:schemeClr val="accent2"/>
                </a:solidFill>
              </a:rPr>
              <a:t>. 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100" b="1" dirty="0" smtClean="0">
                <a:solidFill>
                  <a:schemeClr val="accent2"/>
                </a:solidFill>
              </a:rPr>
              <a:t>Zvuk nenalakovaných houslí se postupem doby zhoršuje (v souvislosti s degradací dřeva); lak pouze pomáhá uchovat zvukové vlastnosti po dlouhou dobu.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843808" y="260648"/>
            <a:ext cx="3610744" cy="75632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smtClean="0">
                <a:solidFill>
                  <a:schemeClr val="accent2">
                    <a:lumMod val="50000"/>
                  </a:schemeClr>
                </a:solidFill>
              </a:rPr>
              <a:t>Lak</a:t>
            </a:r>
            <a:endParaRPr lang="cs-CZ" sz="4800" b="1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981075"/>
            <a:ext cx="9036050" cy="6264275"/>
          </a:xfrm>
        </p:spPr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Předchůdcem houslí </a:t>
            </a:r>
            <a:r>
              <a:rPr lang="cs-CZ" sz="3000" b="1" dirty="0" smtClean="0">
                <a:solidFill>
                  <a:schemeClr val="accent2"/>
                </a:solidFill>
              </a:rPr>
              <a:t>je středověká </a:t>
            </a:r>
            <a:r>
              <a:rPr lang="cs-CZ" sz="3300" b="1" i="1" dirty="0" err="1" smtClean="0">
                <a:solidFill>
                  <a:schemeClr val="tx2">
                    <a:lumMod val="75000"/>
                  </a:schemeClr>
                </a:solidFill>
              </a:rPr>
              <a:t>rubeba</a:t>
            </a:r>
            <a:r>
              <a:rPr lang="cs-CZ" sz="3000" b="1" dirty="0" smtClean="0">
                <a:solidFill>
                  <a:schemeClr val="accent2"/>
                </a:solidFill>
              </a:rPr>
              <a:t>, nástupce arabského </a:t>
            </a:r>
            <a:r>
              <a:rPr lang="cs-CZ" sz="3300" b="1" dirty="0" err="1" smtClean="0">
                <a:solidFill>
                  <a:schemeClr val="tx2">
                    <a:lumMod val="75000"/>
                  </a:schemeClr>
                </a:solidFill>
              </a:rPr>
              <a:t>rabábu</a:t>
            </a:r>
            <a:r>
              <a:rPr lang="cs-CZ" sz="3300" b="1" dirty="0" smtClean="0">
                <a:solidFill>
                  <a:schemeClr val="tx2">
                    <a:lumMod val="75000"/>
                  </a:schemeClr>
                </a:solidFill>
              </a:rPr>
              <a:t>, </a:t>
            </a:r>
            <a:r>
              <a:rPr lang="cs-CZ" sz="3300" b="1" i="1" dirty="0" err="1" smtClean="0">
                <a:solidFill>
                  <a:schemeClr val="tx2">
                    <a:lumMod val="75000"/>
                  </a:schemeClr>
                </a:solidFill>
              </a:rPr>
              <a:t>fidéla</a:t>
            </a:r>
            <a:r>
              <a:rPr lang="cs-CZ" sz="33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2"/>
                </a:solidFill>
              </a:rPr>
              <a:t>a jí příbuzná </a:t>
            </a:r>
            <a:r>
              <a:rPr lang="cs-CZ" sz="3300" b="1" i="1" dirty="0" smtClean="0">
                <a:solidFill>
                  <a:schemeClr val="tx2">
                    <a:lumMod val="75000"/>
                  </a:schemeClr>
                </a:solidFill>
              </a:rPr>
              <a:t>lira da </a:t>
            </a:r>
            <a:r>
              <a:rPr lang="cs-CZ" sz="3300" b="1" i="1" dirty="0" err="1" smtClean="0">
                <a:solidFill>
                  <a:schemeClr val="tx2">
                    <a:lumMod val="75000"/>
                  </a:schemeClr>
                </a:solidFill>
              </a:rPr>
              <a:t>braccio</a:t>
            </a:r>
            <a:r>
              <a:rPr lang="cs-CZ" sz="3000" b="1" dirty="0" smtClean="0">
                <a:solidFill>
                  <a:schemeClr val="accent2"/>
                </a:solidFill>
              </a:rPr>
              <a:t>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První housle </a:t>
            </a:r>
            <a:r>
              <a:rPr lang="cs-CZ" sz="3000" b="1" dirty="0" smtClean="0">
                <a:solidFill>
                  <a:schemeClr val="accent2"/>
                </a:solidFill>
              </a:rPr>
              <a:t>začaly pravděpodobně vznikat 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v Polsku</a:t>
            </a:r>
            <a:r>
              <a:rPr lang="cs-CZ" sz="3000" b="1" dirty="0" smtClean="0">
                <a:solidFill>
                  <a:schemeClr val="accent2"/>
                </a:solidFill>
              </a:rPr>
              <a:t>, pak na počátku 16. století pronikly do 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Itálie</a:t>
            </a:r>
            <a:r>
              <a:rPr lang="cs-CZ" sz="3000" b="1" dirty="0" smtClean="0">
                <a:solidFill>
                  <a:schemeClr val="accent2"/>
                </a:solidFill>
              </a:rPr>
              <a:t>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První moderní housle </a:t>
            </a:r>
            <a:r>
              <a:rPr lang="cs-CZ" sz="3000" b="1" dirty="0" smtClean="0">
                <a:solidFill>
                  <a:schemeClr val="accent2"/>
                </a:solidFill>
              </a:rPr>
              <a:t>postavil podle všeho 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Andrea</a:t>
            </a:r>
            <a:r>
              <a:rPr lang="cs-CZ" sz="3000" b="1" dirty="0" smtClean="0">
                <a:solidFill>
                  <a:schemeClr val="accent2"/>
                </a:solidFill>
              </a:rPr>
              <a:t>  </a:t>
            </a:r>
            <a:r>
              <a:rPr lang="cs-CZ" sz="3000" b="1" dirty="0" err="1" smtClean="0">
                <a:solidFill>
                  <a:schemeClr val="tx2">
                    <a:lumMod val="75000"/>
                  </a:schemeClr>
                </a:solidFill>
              </a:rPr>
              <a:t>Amati</a:t>
            </a:r>
            <a:r>
              <a:rPr lang="cs-CZ" sz="3000" b="1" dirty="0" smtClean="0">
                <a:solidFill>
                  <a:schemeClr val="accent2"/>
                </a:solidFill>
              </a:rPr>
              <a:t> na objednávku od rodu Medicejských.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Nejstarší dochované housle </a:t>
            </a:r>
            <a:r>
              <a:rPr lang="cs-CZ" sz="3000" b="1" dirty="0" smtClean="0">
                <a:solidFill>
                  <a:schemeClr val="accent2"/>
                </a:solidFill>
              </a:rPr>
              <a:t>vyrobil 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taktéž Andrea </a:t>
            </a:r>
            <a:r>
              <a:rPr lang="cs-CZ" sz="3000" b="1" dirty="0" err="1" smtClean="0">
                <a:solidFill>
                  <a:schemeClr val="tx2">
                    <a:lumMod val="75000"/>
                  </a:schemeClr>
                </a:solidFill>
              </a:rPr>
              <a:t>Amati</a:t>
            </a:r>
            <a:r>
              <a:rPr lang="cs-CZ" sz="3000" b="1" dirty="0" smtClean="0">
                <a:solidFill>
                  <a:schemeClr val="accent2"/>
                </a:solidFill>
              </a:rPr>
              <a:t>, v Cremoně roku 1564.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Snad nejznámější housle </a:t>
            </a:r>
            <a:r>
              <a:rPr lang="cs-CZ" sz="3000" b="1" i="1" dirty="0" smtClean="0">
                <a:solidFill>
                  <a:schemeClr val="tx2">
                    <a:lumMod val="75000"/>
                  </a:schemeClr>
                </a:solidFill>
              </a:rPr>
              <a:t>„</a:t>
            </a:r>
            <a:r>
              <a:rPr lang="cs-CZ" sz="3000" b="1" i="1" dirty="0" err="1" smtClean="0">
                <a:solidFill>
                  <a:schemeClr val="tx2">
                    <a:lumMod val="75000"/>
                  </a:schemeClr>
                </a:solidFill>
              </a:rPr>
              <a:t>Le</a:t>
            </a:r>
            <a:r>
              <a:rPr lang="cs-CZ" sz="30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000" b="1" i="1" dirty="0" err="1" smtClean="0">
                <a:solidFill>
                  <a:schemeClr val="tx2">
                    <a:lumMod val="75000"/>
                  </a:schemeClr>
                </a:solidFill>
              </a:rPr>
              <a:t>Messie</a:t>
            </a:r>
            <a:r>
              <a:rPr lang="cs-CZ" sz="3000" b="1" i="1" dirty="0" smtClean="0">
                <a:solidFill>
                  <a:schemeClr val="tx2">
                    <a:lumMod val="75000"/>
                  </a:schemeClr>
                </a:solidFill>
              </a:rPr>
              <a:t>“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2"/>
                </a:solidFill>
              </a:rPr>
              <a:t>vyrobil v roce 1716 </a:t>
            </a:r>
            <a:r>
              <a:rPr lang="cs-CZ" sz="3000" b="1" u="sng" dirty="0" smtClean="0">
                <a:solidFill>
                  <a:schemeClr val="tx2">
                    <a:lumMod val="75000"/>
                  </a:schemeClr>
                </a:solidFill>
              </a:rPr>
              <a:t>Antonio </a:t>
            </a:r>
            <a:r>
              <a:rPr lang="cs-CZ" sz="3000" b="1" u="sng" dirty="0" err="1" smtClean="0">
                <a:solidFill>
                  <a:schemeClr val="tx2">
                    <a:lumMod val="75000"/>
                  </a:schemeClr>
                </a:solidFill>
              </a:rPr>
              <a:t>Stradivari</a:t>
            </a:r>
            <a:r>
              <a:rPr lang="cs-CZ" sz="3000" b="1" u="sng" dirty="0" smtClean="0">
                <a:solidFill>
                  <a:schemeClr val="tx2">
                    <a:lumMod val="75000"/>
                  </a:schemeClr>
                </a:solidFill>
              </a:rPr>
              <a:t>. </a:t>
            </a:r>
            <a:r>
              <a:rPr lang="cs-CZ" sz="3000" b="1" dirty="0" smtClean="0">
                <a:solidFill>
                  <a:schemeClr val="accent2"/>
                </a:solidFill>
              </a:rPr>
              <a:t>Nikdy se na ně nehrálo a dnes jsou vystaveny v </a:t>
            </a:r>
            <a:r>
              <a:rPr lang="cs-CZ" sz="3000" b="1" i="1" dirty="0" err="1" smtClean="0">
                <a:solidFill>
                  <a:schemeClr val="accent2"/>
                </a:solidFill>
              </a:rPr>
              <a:t>Ashmolean</a:t>
            </a:r>
            <a:r>
              <a:rPr lang="cs-CZ" sz="3000" b="1" i="1" dirty="0" smtClean="0">
                <a:solidFill>
                  <a:schemeClr val="accent2"/>
                </a:solidFill>
              </a:rPr>
              <a:t> Museum</a:t>
            </a:r>
            <a:r>
              <a:rPr lang="cs-CZ" sz="3000" b="1" dirty="0" smtClean="0">
                <a:solidFill>
                  <a:schemeClr val="accent2"/>
                </a:solidFill>
              </a:rPr>
              <a:t> v Oxfordu.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0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Nejznámější houslaři žili v 16. až 18. století</a:t>
            </a:r>
            <a:r>
              <a:rPr lang="cs-CZ" sz="3000" b="1" dirty="0" smtClean="0">
                <a:solidFill>
                  <a:schemeClr val="accent2"/>
                </a:solidFill>
              </a:rPr>
              <a:t>: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italská houslařská rodina </a:t>
            </a:r>
            <a:r>
              <a:rPr lang="cs-CZ" sz="3000" b="1" dirty="0" err="1" smtClean="0">
                <a:solidFill>
                  <a:schemeClr val="tx2">
                    <a:lumMod val="75000"/>
                  </a:schemeClr>
                </a:solidFill>
              </a:rPr>
              <a:t>Amati</a:t>
            </a:r>
            <a:endParaRPr lang="cs-CZ" sz="3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italská houslařská rodina </a:t>
            </a:r>
            <a:r>
              <a:rPr lang="cs-CZ" sz="3000" b="1" dirty="0" err="1" smtClean="0">
                <a:solidFill>
                  <a:schemeClr val="tx2">
                    <a:lumMod val="75000"/>
                  </a:schemeClr>
                </a:solidFill>
              </a:rPr>
              <a:t>Guarneri</a:t>
            </a:r>
            <a:endParaRPr lang="cs-CZ" sz="3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Antonio </a:t>
            </a:r>
            <a:r>
              <a:rPr lang="cs-CZ" sz="3000" b="1" dirty="0" err="1" smtClean="0">
                <a:solidFill>
                  <a:schemeClr val="tx2">
                    <a:lumMod val="75000"/>
                  </a:schemeClr>
                </a:solidFill>
              </a:rPr>
              <a:t>Stradivari</a:t>
            </a:r>
            <a:r>
              <a:rPr lang="cs-CZ" sz="3000" b="1" dirty="0" smtClean="0">
                <a:solidFill>
                  <a:schemeClr val="tx2">
                    <a:lumMod val="75000"/>
                  </a:schemeClr>
                </a:solidFill>
              </a:rPr>
              <a:t>, působil v italské Cremoně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116632"/>
            <a:ext cx="5698976" cy="75632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smtClean="0">
                <a:solidFill>
                  <a:schemeClr val="accent2">
                    <a:lumMod val="50000"/>
                  </a:schemeClr>
                </a:solidFill>
              </a:rPr>
              <a:t>Historie</a:t>
            </a:r>
            <a:endParaRPr lang="cs-CZ" sz="4800" b="1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50504" y="260648"/>
            <a:ext cx="5842992" cy="121920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pl-PL" sz="360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  <a:t>ZDROJE [on line]</a:t>
            </a:r>
            <a:br>
              <a:rPr lang="pl-PL" sz="360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</a:br>
            <a:r>
              <a:rPr lang="pl-PL" sz="360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  <a:t>dostupné z www:</a:t>
            </a:r>
            <a:endParaRPr lang="cs-CZ" sz="6600" b="1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612474"/>
            <a:ext cx="8496944" cy="80021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Obrázky </a:t>
            </a:r>
            <a:r>
              <a:rPr lang="cs-CZ" sz="2400" dirty="0">
                <a:solidFill>
                  <a:schemeClr val="bg1"/>
                </a:solidFill>
              </a:rPr>
              <a:t>a fotografie – kliparty </a:t>
            </a:r>
            <a:r>
              <a:rPr lang="cs-CZ" sz="2400" dirty="0" err="1">
                <a:solidFill>
                  <a:schemeClr val="bg1"/>
                </a:solidFill>
              </a:rPr>
              <a:t>office</a:t>
            </a:r>
            <a:r>
              <a:rPr lang="cs-CZ" sz="2400" dirty="0">
                <a:solidFill>
                  <a:schemeClr val="bg1"/>
                </a:solidFill>
              </a:rPr>
              <a:t>- www.office.com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2">
                  <a:lumMod val="50000"/>
                </a:schemeClr>
              </a:buClr>
              <a:defRPr/>
            </a:pPr>
            <a:endParaRPr lang="cs-CZ" sz="22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838</TotalTime>
  <Words>865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13</vt:i4>
      </vt:variant>
    </vt:vector>
  </HeadingPairs>
  <TitlesOfParts>
    <vt:vector size="29" baseType="lpstr">
      <vt:lpstr>Constantia</vt:lpstr>
      <vt:lpstr>Arial</vt:lpstr>
      <vt:lpstr>Wingdings 2</vt:lpstr>
      <vt:lpstr>Calibri</vt:lpstr>
      <vt:lpstr>Papír</vt:lpstr>
      <vt:lpstr>1_Papír</vt:lpstr>
      <vt:lpstr>Papír</vt:lpstr>
      <vt:lpstr>Papír</vt:lpstr>
      <vt:lpstr>Papír</vt:lpstr>
      <vt:lpstr>Papír</vt:lpstr>
      <vt:lpstr>Papír</vt:lpstr>
      <vt:lpstr>1_Papír</vt:lpstr>
      <vt:lpstr>1_Papír</vt:lpstr>
      <vt:lpstr>1_Papír</vt:lpstr>
      <vt:lpstr>1_Papír</vt:lpstr>
      <vt:lpstr>1_Papír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nástroje</dc:title>
  <dc:creator>OKE</dc:creator>
  <cp:lastModifiedBy>Maminka</cp:lastModifiedBy>
  <cp:revision>119</cp:revision>
  <dcterms:created xsi:type="dcterms:W3CDTF">2011-09-16T08:16:17Z</dcterms:created>
  <dcterms:modified xsi:type="dcterms:W3CDTF">2013-09-24T13:43:45Z</dcterms:modified>
</cp:coreProperties>
</file>