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57" r:id="rId3"/>
    <p:sldId id="260" r:id="rId4"/>
    <p:sldId id="258" r:id="rId5"/>
    <p:sldId id="261" r:id="rId6"/>
    <p:sldId id="262" r:id="rId7"/>
    <p:sldId id="268" r:id="rId8"/>
    <p:sldId id="263" r:id="rId9"/>
    <p:sldId id="269" r:id="rId10"/>
    <p:sldId id="264" r:id="rId11"/>
    <p:sldId id="265" r:id="rId12"/>
    <p:sldId id="266" r:id="rId13"/>
    <p:sldId id="271" r:id="rId14"/>
    <p:sldId id="267" r:id="rId15"/>
    <p:sldId id="272" r:id="rId16"/>
    <p:sldId id="273" r:id="rId17"/>
    <p:sldId id="274" r:id="rId18"/>
    <p:sldId id="259" r:id="rId19"/>
    <p:sldId id="270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61D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5C4AC-8CD1-4F51-A24A-EE531E865F9A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871A1D-F8CC-4D58-A30D-1F3EE1693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871A1D-F8CC-4D58-A30D-1F3EE169326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A06B6F3-E4F4-4B21-BA59-FD427C800176}" type="datetimeFigureOut">
              <a:rPr lang="cs-CZ" smtClean="0"/>
              <a:pPr/>
              <a:t>21. 4. 2013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04BAB2B-B32B-4994-9603-4FF5916AE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ncrypted-tbn3.gstatic.com/images?q=tbn:ANd9GcT2ZfdDkqrY49x_cluCQJMlHc0AjcYwu6mAzpQywwNSTFrBVysGXg" TargetMode="External"/><Relationship Id="rId2" Type="http://schemas.openxmlformats.org/officeDocument/2006/relationships/hyperlink" Target="http://www.fyzika.czechian.net/images/kap0/pevna.jpg?PHPSESSID=2dcfbe1e8a393c150e56aad0af4ed384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ge-tra.cz/sysadmin/data/products/100/images/kapaliny.jpg" TargetMode="External"/><Relationship Id="rId3" Type="http://schemas.openxmlformats.org/officeDocument/2006/relationships/hyperlink" Target="http://www.zbraneostrava.cz/fotky13123/fotos/gen320/gen__vyr_1760DSC_0420.jpg" TargetMode="External"/><Relationship Id="rId7" Type="http://schemas.openxmlformats.org/officeDocument/2006/relationships/hyperlink" Target="http://zmeny-skupenstvi.euweb.cz/voda.jpg" TargetMode="External"/><Relationship Id="rId2" Type="http://schemas.openxmlformats.org/officeDocument/2006/relationships/hyperlink" Target="http://www.svicky.info/praskane/data/images/3327_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839/228398-original1-wip1u.jpg" TargetMode="External"/><Relationship Id="rId11" Type="http://schemas.openxmlformats.org/officeDocument/2006/relationships/hyperlink" Target="http://media.novinky.cz/125/1258-top_foto2-rxhtx.jpg" TargetMode="External"/><Relationship Id="rId5" Type="http://schemas.openxmlformats.org/officeDocument/2006/relationships/hyperlink" Target="http://health.mo.gov/living/families/wic/wicfamilies/education/img/sugarcubes.jpg" TargetMode="External"/><Relationship Id="rId10" Type="http://schemas.openxmlformats.org/officeDocument/2006/relationships/hyperlink" Target="http://www.ceskatelevize.cz/specialy/ceskysen/hypermarket/images/12.jpg" TargetMode="External"/><Relationship Id="rId4" Type="http://schemas.openxmlformats.org/officeDocument/2006/relationships/hyperlink" Target="http://t1.gstatic.com/images?q=tbn:ANd9GcRymFXzNFPoiDcvl3wsC5aSiOivuz1o3SFdp0i9ob45f1U5rYvlsSKm5ioS-g" TargetMode="External"/><Relationship Id="rId9" Type="http://schemas.openxmlformats.org/officeDocument/2006/relationships/hyperlink" Target="http://www.wmmagazin.cz/UserFiles/Image/wm_magazin/wm_126-127/milk-mleko-2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img.blesk.cz/img/1/gallery/363252_cviceni-cviky-posilovani-zpevneni-theraband-posilovaci-guma.jpg" TargetMode="External"/><Relationship Id="rId7" Type="http://schemas.openxmlformats.org/officeDocument/2006/relationships/hyperlink" Target="http://ua.all.biz/img/ua/catalog/1049792.jpeg" TargetMode="External"/><Relationship Id="rId2" Type="http://schemas.openxmlformats.org/officeDocument/2006/relationships/hyperlink" Target="http://www.vinamoravy.cz/img/d_309_sklenicka_bi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3.cn.cz/1213681882_200806170048_MMM_1.jpg" TargetMode="External"/><Relationship Id="rId5" Type="http://schemas.openxmlformats.org/officeDocument/2006/relationships/hyperlink" Target="http://www.artkeramika.cz/admin/images/big/3311.jpg" TargetMode="External"/><Relationship Id="rId4" Type="http://schemas.openxmlformats.org/officeDocument/2006/relationships/hyperlink" Target="http://www.stonetohome.com/media/gbu0/prodsm/Welsh%20Green%20Rocker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14290"/>
            <a:ext cx="7858180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2" y="3357562"/>
          <a:ext cx="8786842" cy="2928960"/>
        </p:xfrm>
        <a:graphic>
          <a:graphicData uri="http://schemas.openxmlformats.org/drawingml/2006/table">
            <a:tbl>
              <a:tblPr/>
              <a:tblGrid>
                <a:gridCol w="8786842"/>
              </a:tblGrid>
              <a:tr h="58579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tx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tx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tx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tx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tx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tx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NÁZEV</a:t>
                      </a:r>
                      <a:r>
                        <a:rPr lang="cs-CZ" sz="200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: </a:t>
                      </a:r>
                      <a:r>
                        <a:rPr lang="cs-CZ" sz="200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VY_32_INOVACE_44_FYZIKA</a:t>
                      </a:r>
                      <a:endParaRPr lang="cs-CZ" sz="2000" dirty="0">
                        <a:solidFill>
                          <a:schemeClr val="tx2">
                            <a:lumMod val="1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tx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tx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tx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DRUHY</a:t>
                      </a:r>
                      <a:r>
                        <a:rPr lang="cs-CZ" sz="20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 LÁTEK A JEJICH VLASTNOSTI</a:t>
                      </a:r>
                      <a:endParaRPr lang="cs-CZ" sz="2000" dirty="0">
                        <a:solidFill>
                          <a:schemeClr val="tx2">
                            <a:lumMod val="10000"/>
                          </a:schemeClr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tx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tx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tx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2">
                              <a:lumMod val="10000"/>
                            </a:schemeClr>
                          </a:solidFill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tx2">
                            <a:lumMod val="75000"/>
                            <a:tint val="66000"/>
                            <a:satMod val="160000"/>
                          </a:schemeClr>
                        </a:gs>
                        <a:gs pos="50000">
                          <a:schemeClr val="tx2">
                            <a:lumMod val="75000"/>
                            <a:tint val="44500"/>
                            <a:satMod val="160000"/>
                          </a:schemeClr>
                        </a:gs>
                        <a:gs pos="100000">
                          <a:schemeClr val="tx2">
                            <a:lumMod val="75000"/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451168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rgbClr val="00B0F0"/>
                </a:solidFill>
                <a:latin typeface="Algerian" pitchFamily="82" charset="0"/>
              </a:rPr>
              <a:t>DRUHY  LÁTEK</a:t>
            </a:r>
            <a:endParaRPr lang="cs-CZ" sz="88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572140"/>
            <a:ext cx="8258204" cy="55402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Seznámení s jednotlivými druhy látek, jejich vlastnostmi,procvičení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0"/>
            <a:ext cx="3757610" cy="114298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  <a:latin typeface="Algerian" pitchFamily="82" charset="0"/>
              </a:rPr>
              <a:t>LÁTKY</a:t>
            </a:r>
            <a:endParaRPr lang="cs-CZ" sz="6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71546"/>
            <a:ext cx="4757742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>
                <a:solidFill>
                  <a:srgbClr val="F561D5"/>
                </a:solidFill>
                <a:latin typeface="Arial Black" pitchFamily="34" charset="0"/>
              </a:rPr>
              <a:t>PEVNÉ</a:t>
            </a:r>
          </a:p>
          <a:p>
            <a:pPr>
              <a:buNone/>
            </a:pPr>
            <a:endParaRPr lang="cs-CZ" sz="6000" dirty="0" smtClean="0">
              <a:solidFill>
                <a:srgbClr val="F561D5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F561D5"/>
                </a:solidFill>
                <a:latin typeface="Arial Black" pitchFamily="34" charset="0"/>
              </a:rPr>
              <a:t>KAPALNÉ</a:t>
            </a:r>
          </a:p>
          <a:p>
            <a:pPr>
              <a:buNone/>
            </a:pPr>
            <a:endParaRPr lang="cs-CZ" sz="6000" dirty="0" smtClean="0">
              <a:solidFill>
                <a:srgbClr val="F561D5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F561D5"/>
                </a:solidFill>
                <a:latin typeface="Arial Black" pitchFamily="34" charset="0"/>
              </a:rPr>
              <a:t>PLYNNÉ</a:t>
            </a:r>
            <a:endParaRPr lang="cs-CZ" sz="6000" dirty="0">
              <a:solidFill>
                <a:srgbClr val="F561D5"/>
              </a:solidFill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6314" y="1142984"/>
            <a:ext cx="4357686" cy="550072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33794" name="Picture 2" descr="http://www.fyzika.czechian.net/images/kap0/pevna.jpg?PHPSESSID=2dcfbe1e8a393c150e56aad0af4ed38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81631" y="285729"/>
            <a:ext cx="2571768" cy="1928826"/>
          </a:xfrm>
          <a:prstGeom prst="rect">
            <a:avLst/>
          </a:prstGeom>
          <a:noFill/>
        </p:spPr>
      </p:pic>
      <p:pic>
        <p:nvPicPr>
          <p:cNvPr id="33796" name="Picture 4" descr="http://zmeny-skupenstvi.euweb.cz/vo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285992"/>
            <a:ext cx="1981982" cy="2071702"/>
          </a:xfrm>
          <a:prstGeom prst="rect">
            <a:avLst/>
          </a:prstGeom>
          <a:noFill/>
        </p:spPr>
      </p:pic>
      <p:pic>
        <p:nvPicPr>
          <p:cNvPr id="33798" name="Picture 6" descr="http://www.pe.cz/upload/Image/Energie%20a%20sluzby/stlaceny%20vzduch/vzduch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4500570"/>
            <a:ext cx="2804335" cy="2106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298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  <a:latin typeface="Algerian" pitchFamily="82" charset="0"/>
              </a:rPr>
              <a:t>LÁTKY PEVNÉ</a:t>
            </a:r>
            <a:endParaRPr lang="cs-CZ" sz="6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142984"/>
            <a:ext cx="8643998" cy="5429288"/>
          </a:xfrm>
        </p:spPr>
        <p:txBody>
          <a:bodyPr/>
          <a:lstStyle/>
          <a:p>
            <a:r>
              <a:rPr lang="cs-CZ" sz="4000" dirty="0" smtClean="0">
                <a:solidFill>
                  <a:srgbClr val="F561D5"/>
                </a:solidFill>
              </a:rPr>
              <a:t>Zachovávají svůj tvar a objem</a:t>
            </a:r>
          </a:p>
          <a:p>
            <a:r>
              <a:rPr lang="cs-CZ" sz="4000" dirty="0" smtClean="0">
                <a:solidFill>
                  <a:srgbClr val="F561D5"/>
                </a:solidFill>
              </a:rPr>
              <a:t>Ke změně tvaru je zapotřebí síly</a:t>
            </a:r>
            <a:endParaRPr lang="cs-CZ" sz="4000" dirty="0">
              <a:solidFill>
                <a:srgbClr val="F561D5"/>
              </a:solidFill>
            </a:endParaRPr>
          </a:p>
        </p:txBody>
      </p:sp>
      <p:pic>
        <p:nvPicPr>
          <p:cNvPr id="35842" name="Picture 2" descr="https://encrypted-tbn3.gstatic.com/images?q=tbn:ANd9GcT2ZfdDkqrY49x_cluCQJMlHc0AjcYwu6mAzpQywwNSTFrBVysGX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17049" y="2714620"/>
            <a:ext cx="2326521" cy="3857652"/>
          </a:xfrm>
          <a:prstGeom prst="rect">
            <a:avLst/>
          </a:prstGeom>
          <a:noFill/>
        </p:spPr>
      </p:pic>
      <p:pic>
        <p:nvPicPr>
          <p:cNvPr id="35844" name="Picture 4" descr="https://encrypted-tbn1.gstatic.com/images?q=tbn:ANd9GcQ21eX_qGBA51-ejYy_yNKlbJvkOi2zeJRpHwmHllQ9idqGoQ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928934"/>
            <a:ext cx="2714644" cy="3257574"/>
          </a:xfrm>
          <a:prstGeom prst="rect">
            <a:avLst/>
          </a:prstGeom>
          <a:noFill/>
        </p:spPr>
      </p:pic>
      <p:pic>
        <p:nvPicPr>
          <p:cNvPr id="35846" name="Picture 6" descr="http://www.naradi.bucek.name/cenik/kladseker.dat/190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3500438"/>
            <a:ext cx="2868142" cy="19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0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0"/>
            <a:ext cx="8715436" cy="114298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  <a:latin typeface="Algerian" pitchFamily="82" charset="0"/>
              </a:rPr>
              <a:t>Vlastnosti  pevných  látek</a:t>
            </a:r>
            <a:endParaRPr lang="cs-CZ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928670"/>
            <a:ext cx="8715436" cy="5929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F561D5"/>
                </a:solidFill>
              </a:rPr>
              <a:t>                      Pevnost </a:t>
            </a:r>
          </a:p>
          <a:p>
            <a:pPr>
              <a:buNone/>
            </a:pPr>
            <a:endParaRPr lang="cs-CZ" sz="4000" dirty="0" smtClean="0">
              <a:solidFill>
                <a:srgbClr val="F561D5"/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rgbClr val="F561D5"/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rgbClr val="F561D5"/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F561D5"/>
                </a:solidFill>
              </a:rPr>
              <a:t>                      Tvrdost</a:t>
            </a:r>
            <a:endParaRPr lang="cs-CZ" sz="4000" dirty="0">
              <a:solidFill>
                <a:srgbClr val="F561D5"/>
              </a:solidFill>
            </a:endParaRPr>
          </a:p>
        </p:txBody>
      </p:sp>
      <p:pic>
        <p:nvPicPr>
          <p:cNvPr id="32770" name="Picture 2" descr="http://www.maminkam.cz/data/imgs/00109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643050"/>
            <a:ext cx="2667000" cy="1771651"/>
          </a:xfrm>
          <a:prstGeom prst="rect">
            <a:avLst/>
          </a:prstGeom>
          <a:noFill/>
        </p:spPr>
      </p:pic>
      <p:pic>
        <p:nvPicPr>
          <p:cNvPr id="32772" name="Picture 4" descr="http://www.bradas.cz/fotky10385/fotos/_vyrn_24P1010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571612"/>
            <a:ext cx="2667019" cy="20002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00364" y="2357430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půjde přetrhnout ?</a:t>
            </a:r>
            <a:endParaRPr lang="cs-CZ" sz="2400" dirty="0"/>
          </a:p>
        </p:txBody>
      </p:sp>
      <p:pic>
        <p:nvPicPr>
          <p:cNvPr id="32774" name="Picture 6" descr="http://morcici.wbs.cz/diaman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429132"/>
            <a:ext cx="2846834" cy="2226657"/>
          </a:xfrm>
          <a:prstGeom prst="rect">
            <a:avLst/>
          </a:prstGeom>
          <a:noFill/>
        </p:spPr>
      </p:pic>
      <p:pic>
        <p:nvPicPr>
          <p:cNvPr id="32776" name="Picture 8" descr="http://www.drevoborac.cz/wp-content/uploads/d%C5%99evo-kulatin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36447" y="4429132"/>
            <a:ext cx="3107553" cy="207170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428992" y="5214950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je tvrdší 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00108"/>
          </a:xfrm>
        </p:spPr>
        <p:txBody>
          <a:bodyPr/>
          <a:lstStyle/>
          <a:p>
            <a:pPr algn="ctr"/>
            <a:r>
              <a:rPr lang="cs-CZ" sz="4800" dirty="0" smtClean="0">
                <a:solidFill>
                  <a:srgbClr val="F561D5"/>
                </a:solidFill>
              </a:rPr>
              <a:t>Pružnost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8643998" cy="40005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>
                <a:solidFill>
                  <a:srgbClr val="F561D5"/>
                </a:solidFill>
              </a:rPr>
              <a:t>                    </a:t>
            </a:r>
          </a:p>
          <a:p>
            <a:endParaRPr lang="cs-CZ" sz="3200" dirty="0" smtClean="0">
              <a:solidFill>
                <a:srgbClr val="F561D5"/>
              </a:solidFill>
            </a:endParaRPr>
          </a:p>
          <a:p>
            <a:endParaRPr lang="cs-CZ" sz="3200" dirty="0" smtClean="0">
              <a:solidFill>
                <a:srgbClr val="F561D5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>
                    <a:lumMod val="85000"/>
                  </a:schemeClr>
                </a:solidFill>
              </a:rPr>
              <a:t>Ohýbáním, natahováním nebo zmáčknutím změní předměty svůj tvar. 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>
                    <a:lumMod val="85000"/>
                  </a:schemeClr>
                </a:solidFill>
              </a:rPr>
              <a:t>Přestane-li síla působit, vrátí se do původního tvaru.</a:t>
            </a:r>
          </a:p>
          <a:p>
            <a:pPr>
              <a:buNone/>
            </a:pPr>
            <a:r>
              <a:rPr lang="cs-CZ" sz="3200" dirty="0" smtClean="0">
                <a:solidFill>
                  <a:srgbClr val="F561D5"/>
                </a:solidFill>
              </a:rPr>
              <a:t>                    </a:t>
            </a:r>
            <a:endParaRPr lang="cs-CZ" sz="3200" dirty="0">
              <a:solidFill>
                <a:srgbClr val="F561D5"/>
              </a:solidFill>
            </a:endParaRPr>
          </a:p>
        </p:txBody>
      </p:sp>
      <p:pic>
        <p:nvPicPr>
          <p:cNvPr id="4" name="Obrázek 3" descr="pravitk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1357298"/>
            <a:ext cx="3429024" cy="1597925"/>
          </a:xfrm>
          <a:prstGeom prst="rect">
            <a:avLst/>
          </a:prstGeom>
        </p:spPr>
      </p:pic>
      <p:pic>
        <p:nvPicPr>
          <p:cNvPr id="31746" name="Picture 2" descr="http://www.auto-samolepky.cz/images/jumb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500174"/>
            <a:ext cx="2714614" cy="17192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42976" y="857232"/>
            <a:ext cx="6572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1">
                    <a:lumMod val="85000"/>
                  </a:schemeClr>
                </a:solidFill>
              </a:rPr>
              <a:t>Která z těchto látek je pružná 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31748" name="Picture 4" descr="http://www.haffi.cz/fotky13570/fotos/gen320/gen_krouzek_gum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4" y="5286364"/>
            <a:ext cx="1571635" cy="1571636"/>
          </a:xfrm>
          <a:prstGeom prst="rect">
            <a:avLst/>
          </a:prstGeom>
          <a:noFill/>
        </p:spPr>
      </p:pic>
      <p:pic>
        <p:nvPicPr>
          <p:cNvPr id="31750" name="Picture 6" descr="http://www.hypoindex.cz/cs/images/content/gum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57950" y="5110587"/>
            <a:ext cx="2329884" cy="17474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42148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Z modelovací hlíny, z těsta, vosku nebo cihlářské hlíny můžeme vymodelovat různé tvary.</a:t>
            </a:r>
            <a:endParaRPr lang="cs-CZ" sz="3200" dirty="0"/>
          </a:p>
        </p:txBody>
      </p:sp>
      <p:sp>
        <p:nvSpPr>
          <p:cNvPr id="50178" name="AutoShape 2" descr="http://www.featurepics.com/FI/Thumb300/20080106/Bakery-Products-566281.jpg"/>
          <p:cNvSpPr>
            <a:spLocks noChangeAspect="1" noChangeArrowheads="1"/>
          </p:cNvSpPr>
          <p:nvPr/>
        </p:nvSpPr>
        <p:spPr bwMode="auto">
          <a:xfrm>
            <a:off x="155575" y="-1371600"/>
            <a:ext cx="4286250" cy="28670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0180" name="Picture 4" descr="http://www.ireceptar.cz/res/data/046/0054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357430"/>
            <a:ext cx="2586060" cy="2586060"/>
          </a:xfrm>
          <a:prstGeom prst="rect">
            <a:avLst/>
          </a:prstGeom>
          <a:noFill/>
        </p:spPr>
      </p:pic>
      <p:pic>
        <p:nvPicPr>
          <p:cNvPr id="50182" name="Picture 6" descr="Rady ptáka Loskutáka - 22. 3. 2009 - Dekora&amp;ccaron;ní modelovací hmot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928802"/>
            <a:ext cx="4184828" cy="2357454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2867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561D5"/>
                </a:solidFill>
              </a:rPr>
              <a:t>Tvárnost</a:t>
            </a:r>
            <a:endParaRPr lang="cs-CZ" sz="4800" dirty="0">
              <a:solidFill>
                <a:srgbClr val="F561D5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0"/>
            <a:ext cx="7467600" cy="92867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09600" y="152400"/>
            <a:ext cx="7467600" cy="92867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0184" name="Picture 8" descr="http://pokus.slovenskyvcelar.sk/wp-content/uploads/2010/10/vos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4071942"/>
            <a:ext cx="3452793" cy="258959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250030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Těsto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58082" y="3500438"/>
            <a:ext cx="15716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Modelovací      hlína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4071942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Vosk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1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2852"/>
            <a:ext cx="7467600" cy="857256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561D5"/>
                </a:solidFill>
              </a:rPr>
              <a:t>Křehkost</a:t>
            </a:r>
            <a:endParaRPr lang="cs-CZ" sz="4800" dirty="0">
              <a:solidFill>
                <a:srgbClr val="F561D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643998" cy="50546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Každý materiál má jinou křehkost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 křehkými materiály musíme zacházet opatrně</a:t>
            </a:r>
          </a:p>
          <a:p>
            <a:pPr>
              <a:buNone/>
            </a:pPr>
            <a:endParaRPr lang="cs-CZ" sz="4000" dirty="0">
              <a:solidFill>
                <a:srgbClr val="F561D5"/>
              </a:solidFill>
            </a:endParaRPr>
          </a:p>
        </p:txBody>
      </p:sp>
      <p:pic>
        <p:nvPicPr>
          <p:cNvPr id="30722" name="Picture 2" descr="http://www.svicky.info/praskane/data/images/3327_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143248"/>
            <a:ext cx="2280123" cy="3429023"/>
          </a:xfrm>
          <a:prstGeom prst="rect">
            <a:avLst/>
          </a:prstGeom>
          <a:noFill/>
        </p:spPr>
      </p:pic>
      <p:pic>
        <p:nvPicPr>
          <p:cNvPr id="30724" name="Picture 4" descr="http://www.zbraneostrava.cz/fotky13123/fotos/gen320/gen__vyr_1760DSC_042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857628"/>
            <a:ext cx="2476496" cy="2383628"/>
          </a:xfrm>
          <a:prstGeom prst="rect">
            <a:avLst/>
          </a:prstGeom>
          <a:noFill/>
        </p:spPr>
      </p:pic>
      <p:pic>
        <p:nvPicPr>
          <p:cNvPr id="30726" name="Picture 6" descr="Karlovarský porcelá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3786190"/>
            <a:ext cx="3725766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71546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561D5"/>
                </a:solidFill>
              </a:rPr>
              <a:t>Pórovitost</a:t>
            </a:r>
            <a:endParaRPr lang="cs-CZ" sz="4800" dirty="0">
              <a:solidFill>
                <a:srgbClr val="F561D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00109"/>
            <a:ext cx="8929718" cy="457203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Pevné látky mají </a:t>
            </a:r>
            <a:r>
              <a:rPr lang="cs-CZ" dirty="0" err="1" smtClean="0"/>
              <a:t>drobnohledé</a:t>
            </a:r>
            <a:r>
              <a:rPr lang="cs-CZ" dirty="0" smtClean="0"/>
              <a:t> mezery – póry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Jimi kapalina stoupá vzhůru = vzlíná</a:t>
            </a:r>
            <a:endParaRPr lang="cs-CZ" dirty="0"/>
          </a:p>
        </p:txBody>
      </p:sp>
      <p:pic>
        <p:nvPicPr>
          <p:cNvPr id="54274" name="Picture 2" descr="http://health.mo.gov/living/families/wic/wicfamilies/education/img/sugarcub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429000"/>
            <a:ext cx="4341996" cy="3102372"/>
          </a:xfrm>
          <a:prstGeom prst="rect">
            <a:avLst/>
          </a:prstGeom>
          <a:noFill/>
        </p:spPr>
      </p:pic>
      <p:pic>
        <p:nvPicPr>
          <p:cNvPr id="54276" name="Picture 4" descr="http://media.novinky.cz/839/228398-original1-wip1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2285992"/>
            <a:ext cx="4258711" cy="31940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71546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  <a:latin typeface="Algerian" pitchFamily="82" charset="0"/>
              </a:rPr>
              <a:t>LÁTKY  KAPALNÉ</a:t>
            </a:r>
            <a:endParaRPr lang="cs-CZ" sz="6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786874" cy="57150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561D5"/>
                </a:solidFill>
              </a:rPr>
              <a:t>Mohou měnit svůj tvar</a:t>
            </a:r>
          </a:p>
          <a:p>
            <a:r>
              <a:rPr lang="cs-CZ" sz="4000" dirty="0" smtClean="0">
                <a:solidFill>
                  <a:srgbClr val="F561D5"/>
                </a:solidFill>
              </a:rPr>
              <a:t>Mají daný objem</a:t>
            </a:r>
          </a:p>
          <a:p>
            <a:r>
              <a:rPr lang="cs-CZ" sz="4000" dirty="0" smtClean="0">
                <a:solidFill>
                  <a:srgbClr val="F561D5"/>
                </a:solidFill>
              </a:rPr>
              <a:t>Jsou těžko stlačitelné</a:t>
            </a:r>
            <a:endParaRPr lang="cs-CZ" sz="4000" dirty="0">
              <a:solidFill>
                <a:srgbClr val="F561D5"/>
              </a:solidFill>
            </a:endParaRPr>
          </a:p>
        </p:txBody>
      </p:sp>
      <p:pic>
        <p:nvPicPr>
          <p:cNvPr id="29698" name="Picture 2" descr="http://ge-tra.cz/sysadmin/data/products/100/images/kapalin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214686"/>
            <a:ext cx="4572032" cy="3429024"/>
          </a:xfrm>
          <a:prstGeom prst="rect">
            <a:avLst/>
          </a:prstGeom>
          <a:noFill/>
        </p:spPr>
      </p:pic>
      <p:pic>
        <p:nvPicPr>
          <p:cNvPr id="29700" name="Picture 4" descr="http://www.wmmagazin.cz/UserFiles/Image/wm_magazin/wm_126-127/milk-mleko-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3500438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929718" cy="1000108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F0"/>
                </a:solidFill>
                <a:latin typeface="Algerian" pitchFamily="82" charset="0"/>
              </a:rPr>
              <a:t>Vlastnosti  kapalných látek</a:t>
            </a:r>
            <a:endParaRPr lang="cs-CZ" sz="44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9001156" cy="507209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dirty="0" smtClean="0"/>
              <a:t>Přizpůsobí se tvaru nádoby</a:t>
            </a:r>
          </a:p>
          <a:p>
            <a:pPr>
              <a:buFont typeface="Wingdings" pitchFamily="2" charset="2"/>
              <a:buChar char="v"/>
            </a:pPr>
            <a:r>
              <a:rPr lang="pl-PL" sz="3200" dirty="0" smtClean="0"/>
              <a:t>Jsou tekuté, můžeme je přelévat do různých nádob</a:t>
            </a:r>
            <a:endParaRPr lang="cs-CZ" sz="3200" dirty="0" smtClean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Nachýlíme-li nádobu, kapalina v ní změní tvar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Hladina kapaliny  se vždy ustálí ve vodorovné rovině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Kapalná látka má stálý objem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Kapalné látky jsou prakticky nestlačitelné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3" descr="http://www.ceskatelevize.cz/specialy/ceskysen/hypermarket/images/1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785794"/>
            <a:ext cx="2381250" cy="5505451"/>
          </a:xfrm>
          <a:prstGeom prst="rect">
            <a:avLst/>
          </a:prstGeom>
          <a:noFill/>
        </p:spPr>
      </p:pic>
      <p:pic>
        <p:nvPicPr>
          <p:cNvPr id="27653" name="Picture 5" descr="http://media.novinky.cz/125/1258-top_foto2-rxht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42852"/>
            <a:ext cx="4357718" cy="2451216"/>
          </a:xfrm>
          <a:prstGeom prst="rect">
            <a:avLst/>
          </a:prstGeom>
          <a:noFill/>
        </p:spPr>
      </p:pic>
      <p:pic>
        <p:nvPicPr>
          <p:cNvPr id="27655" name="Picture 7" descr="http://www.tyden.cz/obrazek/201212/50e00e317f970/sano-liti-50e011f79111c_275x19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39" y="2857496"/>
            <a:ext cx="5284953" cy="378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10518" cy="100010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  <a:latin typeface="Algerian" pitchFamily="82" charset="0"/>
              </a:rPr>
              <a:t>LÁTKY  PLYNNÉ</a:t>
            </a:r>
            <a:endParaRPr lang="cs-CZ" sz="6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329642" cy="5715040"/>
          </a:xfrm>
        </p:spPr>
        <p:txBody>
          <a:bodyPr/>
          <a:lstStyle/>
          <a:p>
            <a:r>
              <a:rPr lang="cs-CZ" dirty="0" smtClean="0"/>
              <a:t>Mohou měnit svůj tvar</a:t>
            </a:r>
          </a:p>
          <a:p>
            <a:r>
              <a:rPr lang="cs-CZ" dirty="0" smtClean="0"/>
              <a:t>Jsou stlačitelné</a:t>
            </a:r>
          </a:p>
          <a:p>
            <a:r>
              <a:rPr lang="cs-CZ" dirty="0" smtClean="0"/>
              <a:t>Jsou cítit</a:t>
            </a:r>
          </a:p>
          <a:p>
            <a:endParaRPr lang="cs-CZ" dirty="0"/>
          </a:p>
        </p:txBody>
      </p:sp>
      <p:pic>
        <p:nvPicPr>
          <p:cNvPr id="55298" name="Picture 2" descr="http://www.meratex.sk/public/files/13_74_23---CO2-emissions_we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928934"/>
            <a:ext cx="3500462" cy="3024182"/>
          </a:xfrm>
          <a:prstGeom prst="rect">
            <a:avLst/>
          </a:prstGeom>
          <a:noFill/>
        </p:spPr>
      </p:pic>
      <p:pic>
        <p:nvPicPr>
          <p:cNvPr id="55300" name="Picture 4" descr="http://www.magimaxclub.net/pics/zaujimavosti/energia_ply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2143116"/>
            <a:ext cx="4728489" cy="3309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786874" cy="1071546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00B0F0"/>
                </a:solidFill>
                <a:latin typeface="Algerian" pitchFamily="82" charset="0"/>
              </a:rPr>
              <a:t>Vlastnosti plynných </a:t>
            </a:r>
            <a:r>
              <a:rPr lang="cs-CZ" sz="4400" dirty="0" err="1" smtClean="0">
                <a:solidFill>
                  <a:srgbClr val="00B0F0"/>
                </a:solidFill>
                <a:latin typeface="Algerian" pitchFamily="82" charset="0"/>
              </a:rPr>
              <a:t>LÁTek</a:t>
            </a:r>
            <a:r>
              <a:rPr lang="cs-CZ" sz="4400" dirty="0" smtClean="0">
                <a:solidFill>
                  <a:srgbClr val="00B0F0"/>
                </a:solidFill>
                <a:latin typeface="Algerian" pitchFamily="82" charset="0"/>
              </a:rPr>
              <a:t> </a:t>
            </a:r>
            <a:endParaRPr lang="cs-CZ" sz="44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643998" cy="5429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Jsou rozpínavé: vyplňují celý prostor, ve kterém se nacházejí.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Otevřete-li v místnosti voňavku, brzy ji ucítíme.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Jsou stlačitelné a pružné.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Nafouknutý míč lze působením síly deformovat.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Když síla přestane působit, míč se vrací do původního tvaru.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Je-li injekční stříkačka naplněna vzduchem, lze</a:t>
            </a:r>
          </a:p>
          <a:p>
            <a:pPr>
              <a:buNone/>
            </a:pPr>
            <a:r>
              <a:rPr lang="cs-CZ" dirty="0" smtClean="0"/>
              <a:t>	vzduch v ní stlačit.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http://www.sportuj.com/storage/200802101931_gymnasticky-mi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14290"/>
            <a:ext cx="3286148" cy="3298033"/>
          </a:xfrm>
          <a:prstGeom prst="rect">
            <a:avLst/>
          </a:prstGeom>
          <a:noFill/>
        </p:spPr>
      </p:pic>
      <p:pic>
        <p:nvPicPr>
          <p:cNvPr id="56324" name="Picture 4" descr="http://www.flowers4u.cz/pictures/L3/dr-050-pestre-nafukovaci-balonk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643050"/>
            <a:ext cx="3810000" cy="3829051"/>
          </a:xfrm>
          <a:prstGeom prst="rect">
            <a:avLst/>
          </a:prstGeom>
          <a:noFill/>
        </p:spPr>
      </p:pic>
      <p:pic>
        <p:nvPicPr>
          <p:cNvPr id="56326" name="Picture 6" descr="http://media.treehugger.com/assets/images/2011/10/man-made-vapo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643314"/>
            <a:ext cx="3857652" cy="2975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6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786874" cy="114298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561D5"/>
                </a:solidFill>
              </a:rPr>
              <a:t>Zařaď látky do správné skupiny</a:t>
            </a:r>
            <a:endParaRPr lang="cs-CZ" dirty="0">
              <a:solidFill>
                <a:srgbClr val="F561D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42910" y="1500174"/>
            <a:ext cx="3071834" cy="51435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/>
              <a:t>Pevné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Kapalné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Plynné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15074" y="1142984"/>
            <a:ext cx="2571768" cy="55721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Limonáda</a:t>
            </a:r>
          </a:p>
          <a:p>
            <a:pPr>
              <a:buNone/>
            </a:pPr>
            <a:r>
              <a:rPr lang="cs-CZ" sz="3200" dirty="0" smtClean="0"/>
              <a:t>Vzduch</a:t>
            </a:r>
          </a:p>
          <a:p>
            <a:pPr>
              <a:buNone/>
            </a:pPr>
            <a:r>
              <a:rPr lang="cs-CZ" sz="3200" dirty="0" smtClean="0"/>
              <a:t>Dřevo</a:t>
            </a:r>
          </a:p>
          <a:p>
            <a:pPr>
              <a:buNone/>
            </a:pPr>
            <a:r>
              <a:rPr lang="cs-CZ" sz="3200" dirty="0" smtClean="0"/>
              <a:t>Olej</a:t>
            </a:r>
          </a:p>
          <a:p>
            <a:pPr>
              <a:buNone/>
            </a:pPr>
            <a:r>
              <a:rPr lang="cs-CZ" sz="3200" dirty="0" smtClean="0"/>
              <a:t>Kyslík</a:t>
            </a:r>
          </a:p>
          <a:p>
            <a:pPr>
              <a:buNone/>
            </a:pPr>
            <a:r>
              <a:rPr lang="cs-CZ" sz="3200" dirty="0" smtClean="0"/>
              <a:t>Mléko</a:t>
            </a:r>
          </a:p>
          <a:p>
            <a:pPr>
              <a:buNone/>
            </a:pPr>
            <a:r>
              <a:rPr lang="cs-CZ" sz="3200" dirty="0" smtClean="0"/>
              <a:t>Kámen</a:t>
            </a:r>
          </a:p>
          <a:p>
            <a:pPr>
              <a:buNone/>
            </a:pPr>
            <a:r>
              <a:rPr lang="cs-CZ" sz="3200" dirty="0" smtClean="0"/>
              <a:t>Benzín</a:t>
            </a:r>
          </a:p>
          <a:p>
            <a:pPr>
              <a:buNone/>
            </a:pPr>
            <a:r>
              <a:rPr lang="cs-CZ" sz="3200" dirty="0" smtClean="0"/>
              <a:t>Ocel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401080" cy="100010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561D5"/>
                </a:solidFill>
              </a:rPr>
              <a:t>Přiřaď předměty k vlastnostem</a:t>
            </a:r>
            <a:endParaRPr lang="cs-CZ" dirty="0">
              <a:solidFill>
                <a:srgbClr val="F561D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43050"/>
            <a:ext cx="2928926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Pevnost</a:t>
            </a:r>
          </a:p>
          <a:p>
            <a:pPr>
              <a:buNone/>
            </a:pPr>
            <a:r>
              <a:rPr lang="cs-CZ" sz="4000" dirty="0" smtClean="0"/>
              <a:t>Tvrdost</a:t>
            </a:r>
          </a:p>
          <a:p>
            <a:pPr>
              <a:buNone/>
            </a:pPr>
            <a:r>
              <a:rPr lang="cs-CZ" sz="4000" dirty="0" smtClean="0"/>
              <a:t>Pružnost</a:t>
            </a:r>
          </a:p>
          <a:p>
            <a:pPr>
              <a:buNone/>
            </a:pPr>
            <a:r>
              <a:rPr lang="cs-CZ" sz="4000" dirty="0" smtClean="0"/>
              <a:t>Křehkost</a:t>
            </a:r>
          </a:p>
          <a:p>
            <a:pPr>
              <a:buNone/>
            </a:pPr>
            <a:r>
              <a:rPr lang="cs-CZ" sz="4000" dirty="0" smtClean="0"/>
              <a:t>Pórovitost</a:t>
            </a:r>
          </a:p>
          <a:p>
            <a:pPr>
              <a:buNone/>
            </a:pPr>
            <a:r>
              <a:rPr lang="cs-CZ" sz="4000" dirty="0" smtClean="0"/>
              <a:t>Tvárnost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000364" y="1500174"/>
            <a:ext cx="519114" cy="39830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8370" name="Picture 2" descr="http://www.vinamoravy.cz/img/d_309_sklenicka_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928670"/>
            <a:ext cx="1315636" cy="2722007"/>
          </a:xfrm>
          <a:prstGeom prst="rect">
            <a:avLst/>
          </a:prstGeom>
          <a:noFill/>
        </p:spPr>
      </p:pic>
      <p:pic>
        <p:nvPicPr>
          <p:cNvPr id="58372" name="Picture 4" descr="Zpevn&amp;ecaron;te prsa a pa&amp;zcaron;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1500174"/>
            <a:ext cx="1928806" cy="2893209"/>
          </a:xfrm>
          <a:prstGeom prst="rect">
            <a:avLst/>
          </a:prstGeom>
          <a:noFill/>
        </p:spPr>
      </p:pic>
      <p:pic>
        <p:nvPicPr>
          <p:cNvPr id="58374" name="Picture 6" descr="http://www.stonetohome.com/media/gbu0/prodsm/Welsh%20Green%20Rocker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3000372"/>
            <a:ext cx="1860556" cy="1860557"/>
          </a:xfrm>
          <a:prstGeom prst="rect">
            <a:avLst/>
          </a:prstGeom>
          <a:noFill/>
        </p:spPr>
      </p:pic>
      <p:pic>
        <p:nvPicPr>
          <p:cNvPr id="58376" name="Picture 8" descr="http://www.artkeramika.cz/admin/images/big/331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5000636"/>
            <a:ext cx="2362427" cy="1571636"/>
          </a:xfrm>
          <a:prstGeom prst="rect">
            <a:avLst/>
          </a:prstGeom>
          <a:noFill/>
        </p:spPr>
      </p:pic>
      <p:pic>
        <p:nvPicPr>
          <p:cNvPr id="58378" name="Picture 10" descr="http://i3.cn.cz/1213681882_200806170048_MMM_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12" y="4429132"/>
            <a:ext cx="2499040" cy="2143140"/>
          </a:xfrm>
          <a:prstGeom prst="rect">
            <a:avLst/>
          </a:prstGeom>
          <a:noFill/>
        </p:spPr>
      </p:pic>
      <p:pic>
        <p:nvPicPr>
          <p:cNvPr id="58382" name="Picture 14" descr="http://ua.all.biz/img/ua/catalog/1049792.jpe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5984" y="928670"/>
            <a:ext cx="2514600" cy="18192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8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8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8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8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8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8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8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8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8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0010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00B0F0"/>
                </a:solidFill>
                <a:latin typeface="Algerian" pitchFamily="82" charset="0"/>
              </a:rPr>
              <a:t>POUŽITÉ ZDROJE</a:t>
            </a:r>
            <a:endParaRPr lang="cs-CZ" sz="4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86874" cy="5786478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http://www.fyzika.</a:t>
            </a:r>
            <a:r>
              <a:rPr lang="cs-CZ" sz="1600" dirty="0" err="1" smtClean="0">
                <a:hlinkClick r:id="rId2"/>
              </a:rPr>
              <a:t>czechian.net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/kap0/</a:t>
            </a:r>
            <a:r>
              <a:rPr lang="cs-CZ" sz="1600" dirty="0" err="1" smtClean="0">
                <a:hlinkClick r:id="rId2"/>
              </a:rPr>
              <a:t>pevna.jpg</a:t>
            </a:r>
            <a:r>
              <a:rPr lang="cs-CZ" sz="1600" dirty="0" smtClean="0">
                <a:hlinkClick r:id="rId2"/>
              </a:rPr>
              <a:t>?PHPSESSID=2dcfbe1e8a393c150e56aad0af4ed384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https://encrypted-tbn3.gstatic.com/images?q=tbn:ANd9GcT2ZfdDkqrY49x_cluCQJMlHc0AjcYwu6mAzpQywwNSTFrBVysGXg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https://encrypted-tbn1.gstatic.com/images?q=tbn:ANd9GcQ21eX_qGBA51-ejYy_yNKlbJvkOi2zeJRpHwmHllQ9idqGoQge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naradi.bucek.name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cenik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kladseker.dat</a:t>
            </a:r>
            <a:r>
              <a:rPr lang="cs-CZ" sz="1600" dirty="0" smtClean="0">
                <a:hlinkClick r:id="rId3"/>
              </a:rPr>
              <a:t>/19001.jpg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maminkam.cz</a:t>
            </a:r>
            <a:r>
              <a:rPr lang="cs-CZ" sz="1600" dirty="0" smtClean="0">
                <a:hlinkClick r:id="rId3"/>
              </a:rPr>
              <a:t>/data/</a:t>
            </a:r>
            <a:r>
              <a:rPr lang="cs-CZ" sz="1600" dirty="0" err="1" smtClean="0">
                <a:hlinkClick r:id="rId3"/>
              </a:rPr>
              <a:t>imgs</a:t>
            </a:r>
            <a:r>
              <a:rPr lang="cs-CZ" sz="1600" dirty="0" smtClean="0">
                <a:hlinkClick r:id="rId3"/>
              </a:rPr>
              <a:t>/00109m.jpg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bradas.cz</a:t>
            </a:r>
            <a:r>
              <a:rPr lang="cs-CZ" sz="1600" dirty="0" smtClean="0">
                <a:hlinkClick r:id="rId3"/>
              </a:rPr>
              <a:t>/fotky10385/</a:t>
            </a:r>
            <a:r>
              <a:rPr lang="cs-CZ" sz="1600" dirty="0" err="1" smtClean="0">
                <a:hlinkClick r:id="rId3"/>
              </a:rPr>
              <a:t>fotos</a:t>
            </a:r>
            <a:r>
              <a:rPr lang="cs-CZ" sz="1600" dirty="0" smtClean="0">
                <a:hlinkClick r:id="rId3"/>
              </a:rPr>
              <a:t>/_</a:t>
            </a:r>
            <a:r>
              <a:rPr lang="cs-CZ" sz="1600" dirty="0" err="1" smtClean="0">
                <a:hlinkClick r:id="rId3"/>
              </a:rPr>
              <a:t>vyrn</a:t>
            </a:r>
            <a:r>
              <a:rPr lang="cs-CZ" sz="1600" dirty="0" smtClean="0">
                <a:hlinkClick r:id="rId3"/>
              </a:rPr>
              <a:t>_24P1010011.jpg</a:t>
            </a:r>
          </a:p>
          <a:p>
            <a:r>
              <a:rPr lang="cs-CZ" sz="1600" dirty="0" smtClean="0">
                <a:hlinkClick r:id="rId3"/>
              </a:rPr>
              <a:t>http://morcici.wbs.cz/diamant.jpg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drevoborac.cz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wp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content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uploads</a:t>
            </a:r>
            <a:r>
              <a:rPr lang="cs-CZ" sz="1600" dirty="0" smtClean="0">
                <a:hlinkClick r:id="rId3"/>
              </a:rPr>
              <a:t>/d%C5%99evo-kulatina.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>
              <a:hlinkClick r:id="rId3"/>
            </a:endParaRPr>
          </a:p>
          <a:p>
            <a:r>
              <a:rPr lang="cs-CZ" sz="1600" dirty="0" smtClean="0">
                <a:hlinkClick r:id="rId3"/>
              </a:rPr>
              <a:t>http://obrazky.superia.cz/nahled-velky/pravitko.png</a:t>
            </a:r>
          </a:p>
          <a:p>
            <a:r>
              <a:rPr lang="cs-CZ" sz="1600" dirty="0" smtClean="0">
                <a:hlinkClick r:id="rId3"/>
              </a:rPr>
              <a:t>http://www.auto-samolepky.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jumbo.jpg</a:t>
            </a:r>
            <a:endParaRPr lang="cs-CZ" sz="1600" dirty="0" smtClean="0">
              <a:hlinkClick r:id="rId3"/>
            </a:endParaRP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ireceptar.cz</a:t>
            </a:r>
            <a:r>
              <a:rPr lang="cs-CZ" sz="1600" dirty="0" smtClean="0">
                <a:hlinkClick r:id="rId3"/>
              </a:rPr>
              <a:t>/res/data/046/005457.jpg</a:t>
            </a:r>
          </a:p>
          <a:p>
            <a:r>
              <a:rPr lang="cs-CZ" sz="1600" dirty="0" smtClean="0">
                <a:hlinkClick r:id="rId3"/>
              </a:rPr>
              <a:t>http://img.cz.prg.cmestatic.com/media/images/600x338/Mar2009/488933.jpg?d41d</a:t>
            </a:r>
          </a:p>
          <a:p>
            <a:r>
              <a:rPr lang="cs-CZ" sz="1600" dirty="0" smtClean="0">
                <a:hlinkClick r:id="rId3"/>
              </a:rPr>
              <a:t>http://pokus.</a:t>
            </a:r>
            <a:r>
              <a:rPr lang="cs-CZ" sz="1600" dirty="0" err="1" smtClean="0">
                <a:hlinkClick r:id="rId3"/>
              </a:rPr>
              <a:t>slovenskyvcelar.sk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wp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content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uploads</a:t>
            </a:r>
            <a:r>
              <a:rPr lang="cs-CZ" sz="1600" dirty="0" smtClean="0">
                <a:hlinkClick r:id="rId3"/>
              </a:rPr>
              <a:t>/2010/10/vosk.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>
              <a:hlinkClick r:id="rId3"/>
            </a:endParaRP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haffi.cz</a:t>
            </a:r>
            <a:r>
              <a:rPr lang="cs-CZ" sz="1600" dirty="0" smtClean="0">
                <a:hlinkClick r:id="rId3"/>
              </a:rPr>
              <a:t>/fotky13570/</a:t>
            </a:r>
            <a:r>
              <a:rPr lang="cs-CZ" sz="1600" dirty="0" err="1" smtClean="0">
                <a:hlinkClick r:id="rId3"/>
              </a:rPr>
              <a:t>fotos</a:t>
            </a:r>
            <a:r>
              <a:rPr lang="cs-CZ" sz="1600" dirty="0" smtClean="0">
                <a:hlinkClick r:id="rId3"/>
              </a:rPr>
              <a:t>/gen320/gen_</a:t>
            </a:r>
            <a:r>
              <a:rPr lang="cs-CZ" sz="1600" dirty="0" err="1" smtClean="0">
                <a:hlinkClick r:id="rId3"/>
              </a:rPr>
              <a:t>krouzek</a:t>
            </a:r>
            <a:r>
              <a:rPr lang="cs-CZ" sz="1600" dirty="0" smtClean="0">
                <a:hlinkClick r:id="rId3"/>
              </a:rPr>
              <a:t>_guma.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>
              <a:hlinkClick r:id="rId3"/>
            </a:endParaRP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hypoindex.cz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content</a:t>
            </a:r>
            <a:r>
              <a:rPr lang="cs-CZ" sz="1600" dirty="0" smtClean="0">
                <a:hlinkClick r:id="rId3"/>
              </a:rPr>
              <a:t>/guma.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>
              <a:hlinkClick r:id="rId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14290"/>
            <a:ext cx="7467600" cy="603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71480"/>
            <a:ext cx="9144000" cy="6072230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svicky.info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praskane</a:t>
            </a:r>
            <a:r>
              <a:rPr lang="cs-CZ" sz="1600" dirty="0" smtClean="0">
                <a:hlinkClick r:id="rId2"/>
              </a:rPr>
              <a:t>/data/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/3327_0.jpg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zbraneostrava.cz</a:t>
            </a:r>
            <a:r>
              <a:rPr lang="cs-CZ" sz="1600" dirty="0" smtClean="0">
                <a:hlinkClick r:id="rId3"/>
              </a:rPr>
              <a:t>/fotky13123/</a:t>
            </a:r>
            <a:r>
              <a:rPr lang="cs-CZ" sz="1600" dirty="0" err="1" smtClean="0">
                <a:hlinkClick r:id="rId3"/>
              </a:rPr>
              <a:t>fotos</a:t>
            </a:r>
            <a:r>
              <a:rPr lang="cs-CZ" sz="1600" dirty="0" smtClean="0">
                <a:hlinkClick r:id="rId3"/>
              </a:rPr>
              <a:t>/gen320/gen__</a:t>
            </a:r>
            <a:r>
              <a:rPr lang="cs-CZ" sz="1600" dirty="0" err="1" smtClean="0">
                <a:hlinkClick r:id="rId3"/>
              </a:rPr>
              <a:t>vyr</a:t>
            </a:r>
            <a:r>
              <a:rPr lang="cs-CZ" sz="1600" dirty="0" smtClean="0">
                <a:hlinkClick r:id="rId3"/>
              </a:rPr>
              <a:t>_1760DSC_0420.jpg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http://t1.gstatic.com/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?q=</a:t>
            </a:r>
            <a:r>
              <a:rPr lang="cs-CZ" sz="1600" dirty="0" err="1" smtClean="0">
                <a:hlinkClick r:id="rId4"/>
              </a:rPr>
              <a:t>tbn</a:t>
            </a:r>
            <a:r>
              <a:rPr lang="cs-CZ" sz="1600" dirty="0" smtClean="0">
                <a:hlinkClick r:id="rId4"/>
              </a:rPr>
              <a:t>:ANd9GcRymFXzNFPoiDcvl3wsC5aSiOivuz1o3SFdp0i9ob45f1U5rYvlsSKm5ioS-g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http://health.mo.gov/living/families/wic/wicfamilies/education/img/sugarcubes.jpg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http://media.novinky.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/839/228398-original1-wip1u.jpg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http://zmeny-skupenstvi.euweb.cz/voda.jpg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http://ge-tra.cz/sysadmin/data/products/100/images/kapaliny.jpg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wmmagazin.cz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UserFiles</a:t>
            </a:r>
            <a:r>
              <a:rPr lang="cs-CZ" sz="1600" dirty="0" smtClean="0">
                <a:hlinkClick r:id="rId9"/>
              </a:rPr>
              <a:t>/Image/</a:t>
            </a:r>
            <a:r>
              <a:rPr lang="cs-CZ" sz="1600" dirty="0" err="1" smtClean="0">
                <a:hlinkClick r:id="rId9"/>
              </a:rPr>
              <a:t>wm</a:t>
            </a:r>
            <a:r>
              <a:rPr lang="cs-CZ" sz="1600" dirty="0" smtClean="0">
                <a:hlinkClick r:id="rId9"/>
              </a:rPr>
              <a:t>_</a:t>
            </a:r>
            <a:r>
              <a:rPr lang="cs-CZ" sz="1600" dirty="0" err="1" smtClean="0">
                <a:hlinkClick r:id="rId9"/>
              </a:rPr>
              <a:t>magazin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wm</a:t>
            </a:r>
            <a:r>
              <a:rPr lang="cs-CZ" sz="1600" dirty="0" smtClean="0">
                <a:hlinkClick r:id="rId9"/>
              </a:rPr>
              <a:t>_126-127/</a:t>
            </a:r>
            <a:r>
              <a:rPr lang="cs-CZ" sz="1600" dirty="0" err="1" smtClean="0">
                <a:hlinkClick r:id="rId9"/>
              </a:rPr>
              <a:t>milk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mleko</a:t>
            </a:r>
            <a:r>
              <a:rPr lang="cs-CZ" sz="1600" dirty="0" smtClean="0">
                <a:hlinkClick r:id="rId9"/>
              </a:rPr>
              <a:t>-2.jpg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ceskatelevize.cz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specialy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ceskysen</a:t>
            </a:r>
            <a:r>
              <a:rPr lang="cs-CZ" sz="1600" dirty="0" smtClean="0">
                <a:hlinkClick r:id="rId10"/>
              </a:rPr>
              <a:t>/hypermarket/</a:t>
            </a:r>
            <a:r>
              <a:rPr lang="cs-CZ" sz="1600" dirty="0" err="1" smtClean="0">
                <a:hlinkClick r:id="rId10"/>
              </a:rPr>
              <a:t>images</a:t>
            </a:r>
            <a:r>
              <a:rPr lang="cs-CZ" sz="1600" dirty="0" smtClean="0">
                <a:hlinkClick r:id="rId10"/>
              </a:rPr>
              <a:t>/12.jpg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http://media.novinky.</a:t>
            </a:r>
            <a:r>
              <a:rPr lang="cs-CZ" sz="1600" dirty="0" err="1" smtClean="0">
                <a:hlinkClick r:id="rId11"/>
              </a:rPr>
              <a:t>cz</a:t>
            </a:r>
            <a:r>
              <a:rPr lang="cs-CZ" sz="1600" dirty="0" smtClean="0">
                <a:hlinkClick r:id="rId11"/>
              </a:rPr>
              <a:t>/125/1258-top_foto2-</a:t>
            </a:r>
            <a:r>
              <a:rPr lang="cs-CZ" sz="1600" dirty="0" err="1" smtClean="0">
                <a:hlinkClick r:id="rId11"/>
              </a:rPr>
              <a:t>rxhtx.jpg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tyden.cz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obrazek</a:t>
            </a:r>
            <a:r>
              <a:rPr lang="cs-CZ" sz="1600" dirty="0" smtClean="0">
                <a:hlinkClick r:id="rId11"/>
              </a:rPr>
              <a:t>/201212/50e00e317f970/</a:t>
            </a:r>
            <a:r>
              <a:rPr lang="cs-CZ" sz="1600" dirty="0" err="1" smtClean="0">
                <a:hlinkClick r:id="rId11"/>
              </a:rPr>
              <a:t>sano</a:t>
            </a:r>
            <a:r>
              <a:rPr lang="cs-CZ" sz="1600" dirty="0" smtClean="0">
                <a:hlinkClick r:id="rId11"/>
              </a:rPr>
              <a:t>-liti-50e011f79111c_275x196.jpg</a:t>
            </a:r>
          </a:p>
          <a:p>
            <a:endParaRPr lang="cs-CZ" sz="1600" dirty="0" smtClean="0">
              <a:hlinkClick r:id="rId11"/>
            </a:endParaRPr>
          </a:p>
          <a:p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meratex.sk</a:t>
            </a:r>
            <a:r>
              <a:rPr lang="cs-CZ" sz="1600" dirty="0" smtClean="0">
                <a:hlinkClick r:id="rId11"/>
              </a:rPr>
              <a:t>/public/</a:t>
            </a:r>
            <a:r>
              <a:rPr lang="cs-CZ" sz="1600" dirty="0" err="1" smtClean="0">
                <a:hlinkClick r:id="rId11"/>
              </a:rPr>
              <a:t>files</a:t>
            </a:r>
            <a:r>
              <a:rPr lang="cs-CZ" sz="1600" dirty="0" smtClean="0">
                <a:hlinkClick r:id="rId11"/>
              </a:rPr>
              <a:t>/13_74_23---CO2-</a:t>
            </a:r>
            <a:r>
              <a:rPr lang="cs-CZ" sz="1600" dirty="0" err="1" smtClean="0">
                <a:hlinkClick r:id="rId11"/>
              </a:rPr>
              <a:t>emissions</a:t>
            </a:r>
            <a:r>
              <a:rPr lang="cs-CZ" sz="1600" dirty="0" smtClean="0">
                <a:hlinkClick r:id="rId11"/>
              </a:rPr>
              <a:t>_web.</a:t>
            </a:r>
            <a:r>
              <a:rPr lang="cs-CZ" sz="1600" dirty="0" err="1" smtClean="0">
                <a:hlinkClick r:id="rId11"/>
              </a:rPr>
              <a:t>jpg</a:t>
            </a:r>
            <a:endParaRPr lang="cs-CZ" sz="1600" dirty="0" smtClean="0">
              <a:hlinkClick r:id="rId11"/>
            </a:endParaRPr>
          </a:p>
          <a:p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magimaxclub.net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pics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zaujimavosti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energia</a:t>
            </a:r>
            <a:r>
              <a:rPr lang="cs-CZ" sz="1600" dirty="0" smtClean="0">
                <a:hlinkClick r:id="rId11"/>
              </a:rPr>
              <a:t>_plyn.</a:t>
            </a:r>
            <a:r>
              <a:rPr lang="cs-CZ" sz="1600" dirty="0" err="1" smtClean="0">
                <a:hlinkClick r:id="rId11"/>
              </a:rPr>
              <a:t>jpg</a:t>
            </a:r>
            <a:endParaRPr lang="cs-CZ" sz="1600" dirty="0" smtClean="0">
              <a:hlinkClick r:id="rId11"/>
            </a:endParaRPr>
          </a:p>
          <a:p>
            <a:r>
              <a:rPr lang="cs-CZ" sz="1600" dirty="0" smtClean="0">
                <a:hlinkClick r:id="rId11"/>
              </a:rPr>
              <a:t>http://www.sportuj.</a:t>
            </a:r>
            <a:r>
              <a:rPr lang="cs-CZ" sz="1600" dirty="0" err="1" smtClean="0">
                <a:hlinkClick r:id="rId11"/>
              </a:rPr>
              <a:t>com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storage</a:t>
            </a:r>
            <a:r>
              <a:rPr lang="cs-CZ" sz="1600" dirty="0" smtClean="0">
                <a:hlinkClick r:id="rId11"/>
              </a:rPr>
              <a:t>/200802101931_gymnasticky-</a:t>
            </a:r>
            <a:r>
              <a:rPr lang="cs-CZ" sz="1600" dirty="0" err="1" smtClean="0">
                <a:hlinkClick r:id="rId11"/>
              </a:rPr>
              <a:t>mic.jpg</a:t>
            </a:r>
            <a:endParaRPr lang="cs-CZ" sz="1600" dirty="0" smtClean="0">
              <a:hlinkClick r:id="rId11"/>
            </a:endParaRPr>
          </a:p>
          <a:p>
            <a:r>
              <a:rPr lang="cs-CZ" sz="1600" dirty="0" smtClean="0">
                <a:hlinkClick r:id="rId11"/>
              </a:rPr>
              <a:t>http://www.flowers4u.cz/</a:t>
            </a:r>
            <a:r>
              <a:rPr lang="cs-CZ" sz="1600" dirty="0" err="1" smtClean="0">
                <a:hlinkClick r:id="rId11"/>
              </a:rPr>
              <a:t>pictures</a:t>
            </a:r>
            <a:r>
              <a:rPr lang="cs-CZ" sz="1600" dirty="0" smtClean="0">
                <a:hlinkClick r:id="rId11"/>
              </a:rPr>
              <a:t>/L3/</a:t>
            </a:r>
            <a:r>
              <a:rPr lang="cs-CZ" sz="1600" dirty="0" err="1" smtClean="0">
                <a:hlinkClick r:id="rId11"/>
              </a:rPr>
              <a:t>dr</a:t>
            </a:r>
            <a:r>
              <a:rPr lang="cs-CZ" sz="1600" dirty="0" smtClean="0">
                <a:hlinkClick r:id="rId11"/>
              </a:rPr>
              <a:t>-050-</a:t>
            </a:r>
            <a:r>
              <a:rPr lang="cs-CZ" sz="1600" dirty="0" err="1" smtClean="0">
                <a:hlinkClick r:id="rId11"/>
              </a:rPr>
              <a:t>pestre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nafukovaci</a:t>
            </a:r>
            <a:r>
              <a:rPr lang="cs-CZ" sz="1600" dirty="0" smtClean="0">
                <a:hlinkClick r:id="rId11"/>
              </a:rPr>
              <a:t>-balonky.</a:t>
            </a:r>
            <a:r>
              <a:rPr lang="cs-CZ" sz="1600" dirty="0" err="1" smtClean="0">
                <a:hlinkClick r:id="rId11"/>
              </a:rPr>
              <a:t>jpg</a:t>
            </a:r>
            <a:endParaRPr lang="cs-CZ" sz="1600" dirty="0" smtClean="0">
              <a:hlinkClick r:id="rId11"/>
            </a:endParaRPr>
          </a:p>
          <a:p>
            <a:r>
              <a:rPr lang="cs-CZ" sz="1600" dirty="0" smtClean="0">
                <a:hlinkClick r:id="rId11"/>
              </a:rPr>
              <a:t>http://media.</a:t>
            </a:r>
            <a:r>
              <a:rPr lang="cs-CZ" sz="1600" dirty="0" err="1" smtClean="0">
                <a:hlinkClick r:id="rId11"/>
              </a:rPr>
              <a:t>treehugger.com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assets</a:t>
            </a:r>
            <a:r>
              <a:rPr lang="cs-CZ" sz="1600" dirty="0" smtClean="0">
                <a:hlinkClick r:id="rId11"/>
              </a:rPr>
              <a:t>/</a:t>
            </a:r>
            <a:r>
              <a:rPr lang="cs-CZ" sz="1600" dirty="0" err="1" smtClean="0">
                <a:hlinkClick r:id="rId11"/>
              </a:rPr>
              <a:t>images</a:t>
            </a:r>
            <a:r>
              <a:rPr lang="cs-CZ" sz="1600" dirty="0" smtClean="0">
                <a:hlinkClick r:id="rId11"/>
              </a:rPr>
              <a:t>/2011/10/man-</a:t>
            </a:r>
            <a:r>
              <a:rPr lang="cs-CZ" sz="1600" dirty="0" err="1" smtClean="0">
                <a:hlinkClick r:id="rId11"/>
              </a:rPr>
              <a:t>made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vapor.jpg</a:t>
            </a:r>
            <a:endParaRPr lang="cs-CZ" sz="1600" dirty="0" smtClean="0">
              <a:hlinkClick r:id="rId11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467600" cy="5483245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vinamoravy.cz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img</a:t>
            </a:r>
            <a:r>
              <a:rPr lang="cs-CZ" sz="1600" dirty="0" smtClean="0">
                <a:hlinkClick r:id="rId2"/>
              </a:rPr>
              <a:t>/d_309_</a:t>
            </a:r>
            <a:r>
              <a:rPr lang="cs-CZ" sz="1600" dirty="0" err="1" smtClean="0">
                <a:hlinkClick r:id="rId2"/>
              </a:rPr>
              <a:t>sklenicka</a:t>
            </a:r>
            <a:r>
              <a:rPr lang="cs-CZ" sz="1600" dirty="0" smtClean="0">
                <a:hlinkClick r:id="rId2"/>
              </a:rPr>
              <a:t>_</a:t>
            </a:r>
            <a:r>
              <a:rPr lang="cs-CZ" sz="1600" dirty="0" err="1" smtClean="0">
                <a:hlinkClick r:id="rId2"/>
              </a:rPr>
              <a:t>big.jpg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http://img.blesk.cz/img/1/gallery/363252_cviceni-cviky-posilovani-zpevneni-theraband-posilovaci-guma.jpg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stonetohome.com</a:t>
            </a:r>
            <a:r>
              <a:rPr lang="cs-CZ" sz="1600" dirty="0" smtClean="0">
                <a:hlinkClick r:id="rId4"/>
              </a:rPr>
              <a:t>/media/gbu0/</a:t>
            </a:r>
            <a:r>
              <a:rPr lang="cs-CZ" sz="1600" dirty="0" err="1" smtClean="0">
                <a:hlinkClick r:id="rId4"/>
              </a:rPr>
              <a:t>prodsm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Welsh</a:t>
            </a:r>
            <a:r>
              <a:rPr lang="cs-CZ" sz="1600" dirty="0" smtClean="0">
                <a:hlinkClick r:id="rId4"/>
              </a:rPr>
              <a:t>%20Green%20Rockery.jpg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artkeramika.cz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admin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big</a:t>
            </a:r>
            <a:r>
              <a:rPr lang="cs-CZ" sz="1600" dirty="0" smtClean="0">
                <a:hlinkClick r:id="rId5"/>
              </a:rPr>
              <a:t>/3311.jpg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http://i3.cn.cz/1213681882_200806170048_MMM_1.jpg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http://ua.all.biz/img/ua/catalog/1049792.jpeg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pe.cz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upload</a:t>
            </a:r>
            <a:r>
              <a:rPr lang="cs-CZ" sz="1600" dirty="0" smtClean="0">
                <a:hlinkClick r:id="rId7"/>
              </a:rPr>
              <a:t>/Image/Energie%20a%20sluzby/</a:t>
            </a:r>
            <a:r>
              <a:rPr lang="cs-CZ" sz="1600" dirty="0" err="1" smtClean="0">
                <a:hlinkClick r:id="rId7"/>
              </a:rPr>
              <a:t>stlaceny</a:t>
            </a:r>
            <a:r>
              <a:rPr lang="cs-CZ" sz="1600" dirty="0" smtClean="0">
                <a:hlinkClick r:id="rId7"/>
              </a:rPr>
              <a:t>%20vzduch/vzduch_2.jpg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315</TotalTime>
  <Words>421</Words>
  <Application>Microsoft Office PowerPoint</Application>
  <PresentationFormat>Předvádění na obrazovce (4:3)</PresentationFormat>
  <Paragraphs>130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Technický</vt:lpstr>
      <vt:lpstr>Snímek 1</vt:lpstr>
      <vt:lpstr>DRUHY  LÁTEK</vt:lpstr>
      <vt:lpstr>LÁTKY</vt:lpstr>
      <vt:lpstr>LÁTKY PEVNÉ</vt:lpstr>
      <vt:lpstr>Vlastnosti  pevných  látek</vt:lpstr>
      <vt:lpstr>Pružnost</vt:lpstr>
      <vt:lpstr>Tvárnost</vt:lpstr>
      <vt:lpstr>Křehkost</vt:lpstr>
      <vt:lpstr>Pórovitost</vt:lpstr>
      <vt:lpstr>LÁTKY  KAPALNÉ</vt:lpstr>
      <vt:lpstr>Vlastnosti  kapalných látek</vt:lpstr>
      <vt:lpstr>Snímek 12</vt:lpstr>
      <vt:lpstr>LÁTKY  PLYNNÉ</vt:lpstr>
      <vt:lpstr>Vlastnosti plynných LÁTek </vt:lpstr>
      <vt:lpstr>Snímek 15</vt:lpstr>
      <vt:lpstr>Zařaď látky do správné skupiny</vt:lpstr>
      <vt:lpstr>Přiřaď předměty k vlastnostem</vt:lpstr>
      <vt:lpstr>POUŽITÉ ZDROJE</vt:lpstr>
      <vt:lpstr>Snímek 19</vt:lpstr>
      <vt:lpstr>Snímek 20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Hana Dvořáčková</cp:lastModifiedBy>
  <cp:revision>32</cp:revision>
  <dcterms:created xsi:type="dcterms:W3CDTF">2013-01-12T15:05:58Z</dcterms:created>
  <dcterms:modified xsi:type="dcterms:W3CDTF">2013-04-21T12:41:09Z</dcterms:modified>
</cp:coreProperties>
</file>