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83" r:id="rId4"/>
    <p:sldId id="279" r:id="rId5"/>
    <p:sldId id="287" r:id="rId6"/>
    <p:sldId id="281" r:id="rId7"/>
    <p:sldId id="289" r:id="rId8"/>
    <p:sldId id="290" r:id="rId9"/>
    <p:sldId id="280" r:id="rId10"/>
    <p:sldId id="277" r:id="rId11"/>
    <p:sldId id="291" r:id="rId12"/>
    <p:sldId id="275" r:id="rId13"/>
    <p:sldId id="28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slide" Target="slide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" Target="slide10.xml"/><Relationship Id="rId5" Type="http://schemas.openxmlformats.org/officeDocument/2006/relationships/slide" Target="slide6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64789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Procvičení základních pojmů z dynamiky, veličin a výpočtů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Síla, energie, práce,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účinnost, pohyb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Pracovní listy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pracovních listů,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zhodnocení výsledků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Dynamika opakování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VY_32_INOVACE_11_214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15816" y="2081352"/>
            <a:ext cx="27363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Dynamika opakování</a:t>
            </a:r>
            <a:endParaRPr lang="cs-CZ" sz="4400" b="1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1259632" y="1484784"/>
            <a:ext cx="115212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křížovka</a:t>
            </a:r>
            <a:endParaRPr lang="cs-CZ" dirty="0"/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3419872" y="1484784"/>
            <a:ext cx="122413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5" action="ppaction://hlinksldjump"/>
              </a:rPr>
              <a:t>test</a:t>
            </a:r>
            <a:endParaRPr lang="cs-CZ" dirty="0"/>
          </a:p>
        </p:txBody>
      </p:sp>
      <p:sp>
        <p:nvSpPr>
          <p:cNvPr id="13" name="Zaoblený obdélník 12">
            <a:hlinkClick r:id="rId6" action="ppaction://hlinksldjump"/>
          </p:cNvPr>
          <p:cNvSpPr/>
          <p:nvPr/>
        </p:nvSpPr>
        <p:spPr>
          <a:xfrm>
            <a:off x="5796136" y="1484784"/>
            <a:ext cx="129614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6" action="ppaction://hlinksldjump"/>
              </a:rPr>
              <a:t>příklady</a:t>
            </a:r>
            <a:endParaRPr lang="cs-CZ" dirty="0"/>
          </a:p>
        </p:txBody>
      </p:sp>
      <p:sp>
        <p:nvSpPr>
          <p:cNvPr id="14" name="Zaoblený obdélník 13">
            <a:hlinkClick r:id="rId7" action="ppaction://hlinksldjump"/>
          </p:cNvPr>
          <p:cNvSpPr/>
          <p:nvPr/>
        </p:nvSpPr>
        <p:spPr>
          <a:xfrm>
            <a:off x="3419872" y="3068960"/>
            <a:ext cx="122413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tabulka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74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8638943"/>
              </p:ext>
            </p:extLst>
          </p:nvPr>
        </p:nvGraphicFramePr>
        <p:xfrm>
          <a:off x="323532" y="1412776"/>
          <a:ext cx="8424928" cy="3683848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443001"/>
                <a:gridCol w="443001"/>
                <a:gridCol w="505942"/>
                <a:gridCol w="380061"/>
                <a:gridCol w="443001"/>
                <a:gridCol w="443001"/>
                <a:gridCol w="443001"/>
                <a:gridCol w="443001"/>
                <a:gridCol w="443001"/>
                <a:gridCol w="443001"/>
                <a:gridCol w="443001"/>
                <a:gridCol w="443001"/>
                <a:gridCol w="443001"/>
                <a:gridCol w="2665914"/>
              </a:tblGrid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přírodní věda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veličina se značkou W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nauka o pohybu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částice látky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poměr výkonu a příkonu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soustava kladek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9200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síla působící směrem k Zemi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2 a více atomů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zabývá se příčinami pohybu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893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54342"/>
              </p:ext>
            </p:extLst>
          </p:nvPr>
        </p:nvGraphicFramePr>
        <p:xfrm>
          <a:off x="323532" y="1412776"/>
          <a:ext cx="8424928" cy="3683848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443001"/>
                <a:gridCol w="443001"/>
                <a:gridCol w="505942"/>
                <a:gridCol w="380061"/>
                <a:gridCol w="443001"/>
                <a:gridCol w="443001"/>
                <a:gridCol w="443001"/>
                <a:gridCol w="443001"/>
                <a:gridCol w="443001"/>
                <a:gridCol w="443001"/>
                <a:gridCol w="443001"/>
                <a:gridCol w="443001"/>
                <a:gridCol w="443001"/>
                <a:gridCol w="2665914"/>
              </a:tblGrid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přírodní věda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veličina se značkou W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nauka o pohybu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částice látky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poměr výkonu a příkonu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soustava kladek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9200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síla působící směrem k Zemi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2 a více atomů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  <a:tr h="362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zabývá se příčinami pohybu</a:t>
                      </a:r>
                      <a:endParaRPr lang="cs-CZ" sz="16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037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863647"/>
            <a:ext cx="662473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Kdo proslul výrokem: ,,A přece se točí‘‘?</a:t>
            </a:r>
          </a:p>
          <a:p>
            <a:pPr marL="342900" indent="-342900">
              <a:buAutoNum type="alphaLcParenR"/>
            </a:pPr>
            <a:r>
              <a:rPr lang="cs-CZ" sz="1600" dirty="0" err="1" smtClean="0"/>
              <a:t>Isaak</a:t>
            </a:r>
            <a:r>
              <a:rPr lang="cs-CZ" sz="1600" dirty="0" smtClean="0"/>
              <a:t> Newton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Galileo Galilei</a:t>
            </a:r>
          </a:p>
          <a:p>
            <a:pPr marL="342900" indent="-342900">
              <a:buAutoNum type="alphaLcParenR"/>
            </a:pPr>
            <a:r>
              <a:rPr lang="cs-CZ" sz="1600" dirty="0" err="1" smtClean="0"/>
              <a:t>Blaise</a:t>
            </a:r>
            <a:r>
              <a:rPr lang="cs-CZ" sz="1600" dirty="0" smtClean="0"/>
              <a:t> Pascal</a:t>
            </a:r>
          </a:p>
          <a:p>
            <a:pPr marL="342900" indent="-342900">
              <a:buAutoNum type="alphaLcParenR"/>
            </a:pPr>
            <a:endParaRPr lang="cs-CZ" sz="1600" dirty="0" smtClean="0"/>
          </a:p>
          <a:p>
            <a:r>
              <a:rPr lang="cs-CZ" sz="1600" b="1" dirty="0" smtClean="0"/>
              <a:t>Do které části fyziky řadíme dynamiku?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Optiky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Mechaniky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Termiky</a:t>
            </a:r>
          </a:p>
          <a:p>
            <a:pPr marL="342900" indent="-342900">
              <a:buAutoNum type="alphaLcParenR"/>
            </a:pPr>
            <a:endParaRPr lang="cs-CZ" sz="1600" dirty="0" smtClean="0"/>
          </a:p>
          <a:p>
            <a:r>
              <a:rPr lang="cs-CZ" sz="1600" b="1" dirty="0" smtClean="0"/>
              <a:t>Která stupnice slouží k určování síly zemětřesení?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Celsiova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Fahrenheitova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Richterova</a:t>
            </a:r>
          </a:p>
          <a:p>
            <a:pPr marL="342900" indent="-342900">
              <a:buAutoNum type="alphaLcParenR"/>
            </a:pPr>
            <a:endParaRPr lang="cs-CZ" sz="1600" dirty="0">
              <a:solidFill>
                <a:srgbClr val="C00000"/>
              </a:solidFill>
            </a:endParaRPr>
          </a:p>
          <a:p>
            <a:r>
              <a:rPr lang="cs-CZ" sz="1600" b="1" dirty="0" smtClean="0"/>
              <a:t>Při zemětřesení vznikají někdy na moři obrovské vlny. Jak se jmenují?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Tsunami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Vlnolamy</a:t>
            </a:r>
          </a:p>
          <a:p>
            <a:pPr marL="342900" indent="-342900">
              <a:buAutoNum type="alphaLcParenR"/>
            </a:pPr>
            <a:r>
              <a:rPr lang="cs-CZ" sz="1600" dirty="0" err="1" smtClean="0"/>
              <a:t>Mohery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pPr marL="342900" indent="-342900">
              <a:buAutoNum type="alphaLcParenR"/>
            </a:pP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pPr marL="342900" indent="-342900">
              <a:buAutoNum type="alphaLcParenR"/>
            </a:pPr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AutoNum type="alphaLcParenR"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13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926318"/>
            <a:ext cx="662473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Kdo proslul výrokem: ,,A přece se točí‘‘?</a:t>
            </a:r>
          </a:p>
          <a:p>
            <a:pPr marL="342900" indent="-342900">
              <a:buAutoNum type="alphaLcParenR"/>
            </a:pPr>
            <a:r>
              <a:rPr lang="cs-CZ" sz="1600" dirty="0" err="1" smtClean="0"/>
              <a:t>Isaak</a:t>
            </a:r>
            <a:r>
              <a:rPr lang="cs-CZ" sz="1600" dirty="0" smtClean="0"/>
              <a:t> Newton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Galileo Galilei</a:t>
            </a:r>
          </a:p>
          <a:p>
            <a:pPr marL="342900" indent="-342900">
              <a:buAutoNum type="alphaLcParenR"/>
            </a:pPr>
            <a:r>
              <a:rPr lang="cs-CZ" sz="1600" dirty="0" err="1" smtClean="0"/>
              <a:t>Blaise</a:t>
            </a:r>
            <a:r>
              <a:rPr lang="cs-CZ" sz="1600" dirty="0" smtClean="0"/>
              <a:t> Pascal</a:t>
            </a:r>
          </a:p>
          <a:p>
            <a:pPr marL="342900" indent="-342900">
              <a:buAutoNum type="alphaLcParenR"/>
            </a:pPr>
            <a:endParaRPr lang="cs-CZ" sz="1600" dirty="0" smtClean="0"/>
          </a:p>
          <a:p>
            <a:r>
              <a:rPr lang="cs-CZ" sz="1600" b="1" dirty="0" smtClean="0"/>
              <a:t>Do které části fyziky řadíme dynamiku?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Optiky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Mechaniky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Termiky</a:t>
            </a:r>
          </a:p>
          <a:p>
            <a:pPr marL="342900" indent="-342900">
              <a:buAutoNum type="alphaLcParenR"/>
            </a:pPr>
            <a:endParaRPr lang="cs-CZ" sz="1600" b="1" dirty="0" smtClean="0"/>
          </a:p>
          <a:p>
            <a:r>
              <a:rPr lang="cs-CZ" sz="1600" b="1" dirty="0" smtClean="0"/>
              <a:t>Která stupnice slouží k určování síly zemětřesení?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Celsiova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Fahrenheitova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Richterova</a:t>
            </a:r>
          </a:p>
          <a:p>
            <a:pPr marL="342900" indent="-342900">
              <a:buAutoNum type="alphaLcParenR"/>
            </a:pPr>
            <a:endParaRPr lang="cs-CZ" sz="1600" dirty="0">
              <a:solidFill>
                <a:srgbClr val="C00000"/>
              </a:solidFill>
            </a:endParaRPr>
          </a:p>
          <a:p>
            <a:r>
              <a:rPr lang="cs-CZ" sz="1600" b="1" dirty="0" smtClean="0"/>
              <a:t>Při</a:t>
            </a:r>
            <a:r>
              <a:rPr lang="cs-CZ" sz="1600" dirty="0" smtClean="0"/>
              <a:t> </a:t>
            </a:r>
            <a:r>
              <a:rPr lang="cs-CZ" sz="1600" b="1" dirty="0" smtClean="0"/>
              <a:t>zemětřesení vznikají někdy na moři obrovské vlny. Jak se jmenují?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Tsunami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Vlnolamy</a:t>
            </a:r>
          </a:p>
          <a:p>
            <a:pPr marL="342900" indent="-342900">
              <a:buAutoNum type="alphaLcParenR"/>
            </a:pPr>
            <a:r>
              <a:rPr lang="cs-CZ" sz="1600" dirty="0" err="1" smtClean="0"/>
              <a:t>Mohery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pPr marL="342900" indent="-342900">
              <a:buAutoNum type="alphaLcParenR"/>
            </a:pP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pPr marL="342900" indent="-342900">
              <a:buAutoNum type="alphaLcParenR"/>
            </a:pPr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AutoNum type="alphaLcParenR"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05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1196752"/>
            <a:ext cx="741682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 kolik hodin má přestupný rok více než nepřestupný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10 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48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24</a:t>
            </a:r>
          </a:p>
          <a:p>
            <a:pPr marL="342900" indent="-342900">
              <a:buAutoNum type="alphaLcParenR"/>
            </a:pPr>
            <a:endParaRPr lang="cs-CZ" sz="1600" dirty="0" smtClean="0"/>
          </a:p>
          <a:p>
            <a:r>
              <a:rPr lang="cs-CZ" sz="1600" b="1" dirty="0" smtClean="0"/>
              <a:t>Jak říkáme pohybu se stálou rychlostí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Rovnoměrný pohyb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Volný pád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Zrychlený pohyb</a:t>
            </a:r>
          </a:p>
          <a:p>
            <a:pPr marL="342900" indent="-342900">
              <a:buAutoNum type="alphaLcParenR"/>
            </a:pPr>
            <a:endParaRPr lang="cs-CZ" sz="1600" dirty="0"/>
          </a:p>
          <a:p>
            <a:r>
              <a:rPr lang="cs-CZ" sz="1600" b="1" dirty="0" smtClean="0"/>
              <a:t>Mezi jednoduché stroje nepatří</a:t>
            </a:r>
            <a:r>
              <a:rPr lang="cs-CZ" sz="1600" dirty="0" smtClean="0"/>
              <a:t>: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Páka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Magnet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Šroub</a:t>
            </a:r>
          </a:p>
          <a:p>
            <a:pPr marL="342900" indent="-342900">
              <a:buAutoNum type="alphaLcParenR"/>
            </a:pPr>
            <a:endParaRPr lang="cs-CZ" sz="1600" dirty="0"/>
          </a:p>
          <a:p>
            <a:r>
              <a:rPr lang="cs-CZ" sz="1600" b="1" dirty="0" smtClean="0"/>
              <a:t>Při mechanické práci musí dojít k: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Přemístění tělesa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Zvýšení teploty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Snížení tlaku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47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1196752"/>
            <a:ext cx="741682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 kolik hodin má přestupný rok více než nepřestupný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10 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48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24</a:t>
            </a:r>
          </a:p>
          <a:p>
            <a:pPr marL="342900" indent="-342900">
              <a:buAutoNum type="alphaLcParenR"/>
            </a:pPr>
            <a:endParaRPr lang="cs-CZ" sz="1600" dirty="0" smtClean="0"/>
          </a:p>
          <a:p>
            <a:r>
              <a:rPr lang="cs-CZ" sz="1600" b="1" dirty="0" smtClean="0"/>
              <a:t>Jak říkáme pohybu se stálou rychlostí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Rovnoměrný pohyb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Volný pád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Zrychlený pohyb</a:t>
            </a:r>
          </a:p>
          <a:p>
            <a:pPr marL="342900" indent="-342900">
              <a:buAutoNum type="alphaLcParenR"/>
            </a:pPr>
            <a:endParaRPr lang="cs-CZ" sz="1600" dirty="0"/>
          </a:p>
          <a:p>
            <a:r>
              <a:rPr lang="cs-CZ" sz="1600" b="1" dirty="0" smtClean="0"/>
              <a:t>Mezi jednoduché stroje nepatří</a:t>
            </a:r>
            <a:r>
              <a:rPr lang="cs-CZ" sz="1600" dirty="0" smtClean="0"/>
              <a:t>: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Páka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Magnet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Šroub</a:t>
            </a:r>
          </a:p>
          <a:p>
            <a:pPr marL="342900" indent="-342900">
              <a:buAutoNum type="alphaLcParenR"/>
            </a:pPr>
            <a:endParaRPr lang="cs-CZ" sz="1600" dirty="0"/>
          </a:p>
          <a:p>
            <a:r>
              <a:rPr lang="cs-CZ" sz="1600" b="1" dirty="0" smtClean="0"/>
              <a:t>Při mechanické práci musí dojít k:</a:t>
            </a:r>
          </a:p>
          <a:p>
            <a:pPr marL="342900" indent="-342900">
              <a:buAutoNum type="alphaLcParenR"/>
            </a:pPr>
            <a:r>
              <a:rPr lang="cs-CZ" sz="1600" dirty="0" smtClean="0">
                <a:solidFill>
                  <a:srgbClr val="C00000"/>
                </a:solidFill>
              </a:rPr>
              <a:t>Přemístění tělesa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Zvýšení teploty</a:t>
            </a:r>
          </a:p>
          <a:p>
            <a:pPr marL="342900" indent="-342900">
              <a:buAutoNum type="alphaLcParenR"/>
            </a:pPr>
            <a:r>
              <a:rPr lang="cs-CZ" sz="1600" dirty="0" smtClean="0"/>
              <a:t>Snížení tlaku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06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124744"/>
            <a:ext cx="129614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77048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Jak velká je potenciální energie 1m³ vody při horní hladině  přehrady, je-li výška hladiny 25 m?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Dělník tlačí vozík silou 320 N. Jakou práci vykoná po dráze 20 m?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2243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124744"/>
            <a:ext cx="129614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Jak velká je potenciální energie 1m³ vody při horní hladině  přehrady, je-li výška hladiny 25 m?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E = </a:t>
            </a:r>
            <a:r>
              <a:rPr lang="cs-CZ" sz="2400" dirty="0" err="1" smtClean="0">
                <a:solidFill>
                  <a:srgbClr val="C00000"/>
                </a:solidFill>
              </a:rPr>
              <a:t>m.g.h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E = 1000 . 10 . 25 = </a:t>
            </a:r>
            <a:r>
              <a:rPr lang="cs-CZ" sz="2400" u="sng" dirty="0" smtClean="0">
                <a:solidFill>
                  <a:srgbClr val="C00000"/>
                </a:solidFill>
              </a:rPr>
              <a:t>250 000 J </a:t>
            </a:r>
            <a:r>
              <a:rPr lang="cs-CZ" sz="2400" dirty="0" smtClean="0">
                <a:solidFill>
                  <a:srgbClr val="C00000"/>
                </a:solidFill>
              </a:rPr>
              <a:t>= </a:t>
            </a:r>
            <a:r>
              <a:rPr lang="cs-CZ" sz="2400" u="sng" dirty="0" smtClean="0">
                <a:solidFill>
                  <a:srgbClr val="C00000"/>
                </a:solidFill>
              </a:rPr>
              <a:t>250 </a:t>
            </a:r>
            <a:r>
              <a:rPr lang="cs-CZ" sz="2400" u="sng" dirty="0" err="1" smtClean="0">
                <a:solidFill>
                  <a:srgbClr val="C00000"/>
                </a:solidFill>
              </a:rPr>
              <a:t>kJ</a:t>
            </a:r>
            <a:endParaRPr lang="cs-CZ" sz="2400" u="sng" dirty="0" smtClean="0">
              <a:solidFill>
                <a:srgbClr val="C0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Dělník tlačí vozík silou 320 N. Jakou práci vykoná po dráze 20 m?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W = F . s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W = 320 . 20 = </a:t>
            </a:r>
            <a:r>
              <a:rPr lang="cs-CZ" sz="2400" u="sng" dirty="0" smtClean="0">
                <a:solidFill>
                  <a:srgbClr val="C00000"/>
                </a:solidFill>
              </a:rPr>
              <a:t>6400 J</a:t>
            </a:r>
            <a:r>
              <a:rPr lang="cs-CZ" sz="2400" dirty="0" smtClean="0">
                <a:solidFill>
                  <a:srgbClr val="C00000"/>
                </a:solidFill>
              </a:rPr>
              <a:t> = </a:t>
            </a:r>
            <a:r>
              <a:rPr lang="cs-CZ" sz="2400" u="sng" dirty="0" smtClean="0">
                <a:solidFill>
                  <a:srgbClr val="C00000"/>
                </a:solidFill>
              </a:rPr>
              <a:t>6,4 </a:t>
            </a:r>
            <a:r>
              <a:rPr lang="cs-CZ" sz="2400" u="sng" dirty="0" err="1" smtClean="0">
                <a:solidFill>
                  <a:srgbClr val="C00000"/>
                </a:solidFill>
              </a:rPr>
              <a:t>kJ</a:t>
            </a:r>
            <a:endParaRPr lang="cs-CZ" sz="2400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76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6996015"/>
              </p:ext>
            </p:extLst>
          </p:nvPr>
        </p:nvGraphicFramePr>
        <p:xfrm>
          <a:off x="899591" y="1268760"/>
          <a:ext cx="7560841" cy="368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6162"/>
                <a:gridCol w="1456162"/>
                <a:gridCol w="1559367"/>
                <a:gridCol w="1548060"/>
                <a:gridCol w="1541090"/>
              </a:tblGrid>
              <a:tr h="71629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</a:p>
                    <a:p>
                      <a:r>
                        <a:rPr lang="cs-CZ" dirty="0" smtClean="0"/>
                        <a:t>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Vztah pro výpočet</a:t>
                      </a:r>
                      <a:endParaRPr lang="cs-CZ" dirty="0"/>
                    </a:p>
                  </a:txBody>
                  <a:tcPr/>
                </a:tc>
              </a:tr>
              <a:tr h="57985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energie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8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účinnost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 =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m.a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615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475176"/>
              </p:ext>
            </p:extLst>
          </p:nvPr>
        </p:nvGraphicFramePr>
        <p:xfrm>
          <a:off x="899591" y="1268760"/>
          <a:ext cx="7560841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6162"/>
                <a:gridCol w="1456162"/>
                <a:gridCol w="1559367"/>
                <a:gridCol w="1548060"/>
                <a:gridCol w="1541090"/>
              </a:tblGrid>
              <a:tr h="71629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</a:p>
                    <a:p>
                      <a:r>
                        <a:rPr lang="cs-CZ" dirty="0" smtClean="0"/>
                        <a:t>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Vztah pro výpočet</a:t>
                      </a:r>
                      <a:endParaRPr lang="cs-CZ" dirty="0"/>
                    </a:p>
                  </a:txBody>
                  <a:tcPr/>
                </a:tc>
              </a:tr>
              <a:tr h="5798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práce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joule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 = </a:t>
                      </a:r>
                      <a:r>
                        <a:rPr lang="cs-CZ" dirty="0" err="1" smtClean="0"/>
                        <a:t>F.s.cos</a:t>
                      </a:r>
                      <a:r>
                        <a:rPr lang="el-GR" dirty="0" smtClean="0"/>
                        <a:t>α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149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energie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joule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r>
                        <a:rPr lang="cs-CZ" baseline="0" dirty="0" smtClean="0"/>
                        <a:t> = </a:t>
                      </a:r>
                      <a:r>
                        <a:rPr lang="cs-CZ" baseline="0" dirty="0" err="1" smtClean="0"/>
                        <a:t>m.g.h</a:t>
                      </a:r>
                      <a:endParaRPr lang="cs-CZ" baseline="0" dirty="0" smtClean="0"/>
                    </a:p>
                    <a:p>
                      <a:pPr algn="ctr"/>
                      <a:r>
                        <a:rPr lang="cs-CZ" dirty="0" smtClean="0"/>
                        <a:t>E = 1/2m.v²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8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účinnost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ƞ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Ƞ =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lang="cs-CZ" sz="1800" kern="1200" baseline="-25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/P</a:t>
                      </a:r>
                      <a:r>
                        <a:rPr lang="cs-CZ" sz="1800" kern="1200" baseline="-25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síla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newton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 =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m.a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výkon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watt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 = W/t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271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367240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Vlastní tvorba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1532</TotalTime>
  <Words>696</Words>
  <Application>Microsoft Office PowerPoint</Application>
  <PresentationFormat>Předvádění na obrazovce (4:3)</PresentationFormat>
  <Paragraphs>301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156</cp:revision>
  <dcterms:created xsi:type="dcterms:W3CDTF">2010-11-01T23:40:31Z</dcterms:created>
  <dcterms:modified xsi:type="dcterms:W3CDTF">2013-09-23T09:10:52Z</dcterms:modified>
</cp:coreProperties>
</file>