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8" r:id="rId2"/>
    <p:sldId id="257" r:id="rId3"/>
    <p:sldId id="279" r:id="rId4"/>
    <p:sldId id="280" r:id="rId5"/>
    <p:sldId id="288" r:id="rId6"/>
    <p:sldId id="284" r:id="rId7"/>
    <p:sldId id="289" r:id="rId8"/>
    <p:sldId id="283" r:id="rId9"/>
    <p:sldId id="290" r:id="rId10"/>
    <p:sldId id="282" r:id="rId11"/>
    <p:sldId id="291" r:id="rId12"/>
    <p:sldId id="281" r:id="rId13"/>
    <p:sldId id="292" r:id="rId14"/>
    <p:sldId id="287" r:id="rId15"/>
    <p:sldId id="293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859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78666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Zopakování úvodu fyziky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Fyzika, jednotky, veličina,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čas, soustava SI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Úlohy z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úvodu do fyziky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pracovních listů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výpočty 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Úvod do fyziky opakování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VY_32_INOVACE_11_215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8920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DO FYZIKY</a:t>
            </a:r>
            <a:endParaRPr lang="cs-CZ" sz="6000" b="1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71600" y="194994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 Vysvětlete proč fyziku řadíme mezi přírodní vědy </a:t>
            </a:r>
            <a:endParaRPr lang="cs-CZ" sz="2400" dirty="0"/>
          </a:p>
        </p:txBody>
      </p:sp>
      <p:pic>
        <p:nvPicPr>
          <p:cNvPr id="1028" name="Picture 4" descr="C:\Users\Gajdosova\AppData\Local\Microsoft\Windows\Temporary Internet Files\Content.IE5\WFSI982S\MC900434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649" y="3068960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36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Určete, které z příkladů patří mezi pozorování a které mezi  pokusy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sledování zatmění Měsíce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studium vývoje oblačnosti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určení hustoty látky z hmotnosti a objemu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sledování změny teploty na teploměru při zahřívání vody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měření odporu žárovky z napětí a proudu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studium pohybu ker na vodě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ověření podmínek rovnováhy na páce</a:t>
            </a:r>
            <a:endParaRPr lang="cs-CZ" dirty="0"/>
          </a:p>
        </p:txBody>
      </p:sp>
      <p:pic>
        <p:nvPicPr>
          <p:cNvPr id="1026" name="Picture 2" descr="C:\Users\Gajdosova\AppData\Local\Microsoft\Windows\Temporary Internet Files\Content.IE5\WFSI982S\MC900398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45024"/>
            <a:ext cx="129296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684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Určete, které z příkladů patří mezi pozorování a které mezi  pokusy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sledování zatmění Měsíce </a:t>
            </a:r>
            <a:r>
              <a:rPr lang="cs-CZ" dirty="0" smtClean="0">
                <a:solidFill>
                  <a:srgbClr val="FF0000"/>
                </a:solidFill>
              </a:rPr>
              <a:t>pozorování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studium vývoje oblačnosti </a:t>
            </a:r>
            <a:r>
              <a:rPr lang="cs-CZ" dirty="0" smtClean="0">
                <a:solidFill>
                  <a:srgbClr val="FF0000"/>
                </a:solidFill>
              </a:rPr>
              <a:t>pozorování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určení hustoty látky z hmotnosti a objemu </a:t>
            </a:r>
            <a:r>
              <a:rPr lang="cs-CZ" dirty="0" smtClean="0">
                <a:solidFill>
                  <a:srgbClr val="FF0000"/>
                </a:solidFill>
              </a:rPr>
              <a:t>pokus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sledování změny teploty na teploměru při zahřívání vody </a:t>
            </a:r>
            <a:r>
              <a:rPr lang="cs-CZ" dirty="0" smtClean="0">
                <a:solidFill>
                  <a:srgbClr val="FF0000"/>
                </a:solidFill>
              </a:rPr>
              <a:t>pokus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měření odporu žárovky z napětí a proudu </a:t>
            </a:r>
            <a:r>
              <a:rPr lang="cs-CZ" dirty="0" smtClean="0">
                <a:solidFill>
                  <a:srgbClr val="FF0000"/>
                </a:solidFill>
              </a:rPr>
              <a:t>pokus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studium pohybu ker na vodě </a:t>
            </a:r>
            <a:r>
              <a:rPr lang="cs-CZ" dirty="0" smtClean="0">
                <a:solidFill>
                  <a:srgbClr val="FF0000"/>
                </a:solidFill>
              </a:rPr>
              <a:t>pozorování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ověření podmínek rovnováhy na páce </a:t>
            </a:r>
            <a:r>
              <a:rPr lang="cs-CZ" dirty="0" smtClean="0">
                <a:solidFill>
                  <a:srgbClr val="FF0000"/>
                </a:solidFill>
              </a:rPr>
              <a:t>pokus</a:t>
            </a:r>
            <a:endParaRPr lang="cs-CZ" dirty="0"/>
          </a:p>
        </p:txBody>
      </p:sp>
      <p:pic>
        <p:nvPicPr>
          <p:cNvPr id="10" name="Picture 2" descr="C:\Users\Gajdosova\AppData\Local\Microsoft\Windows\Temporary Internet Files\Content.IE5\WFSI982S\MC9003981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2"/>
            <a:ext cx="129296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58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844824"/>
            <a:ext cx="676875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Zapište pomocí základních  nebo odvozených </a:t>
            </a:r>
            <a:r>
              <a:rPr lang="cs-CZ" sz="2000" dirty="0" err="1" smtClean="0"/>
              <a:t>jednotkek</a:t>
            </a:r>
            <a:r>
              <a:rPr lang="cs-CZ" sz="2000" dirty="0" smtClean="0"/>
              <a:t> SI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37 mm</a:t>
            </a:r>
          </a:p>
          <a:p>
            <a:pPr marL="342900" indent="-342900">
              <a:buAutoNum type="alphaLcParenR"/>
            </a:pPr>
            <a:r>
              <a:rPr lang="cs-CZ" dirty="0" smtClean="0"/>
              <a:t>12 Mg</a:t>
            </a:r>
          </a:p>
          <a:p>
            <a:pPr marL="342900" indent="-342900">
              <a:buAutoNum type="alphaLcParenR"/>
            </a:pPr>
            <a:r>
              <a:rPr lang="cs-CZ" dirty="0" smtClean="0"/>
              <a:t>18 </a:t>
            </a:r>
            <a:r>
              <a:rPr lang="cs-CZ" dirty="0" err="1" smtClean="0"/>
              <a:t>kV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156 </a:t>
            </a:r>
            <a:r>
              <a:rPr lang="cs-CZ" dirty="0" err="1" smtClean="0"/>
              <a:t>kN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0,23 km</a:t>
            </a:r>
          </a:p>
          <a:p>
            <a:pPr marL="342900" indent="-342900">
              <a:buAutoNum type="alphaLcParenR"/>
            </a:pPr>
            <a:r>
              <a:rPr lang="cs-CZ" dirty="0" smtClean="0"/>
              <a:t>654 mA</a:t>
            </a:r>
          </a:p>
          <a:p>
            <a:pPr marL="342900" indent="-342900">
              <a:buAutoNum type="alphaLcParenR"/>
            </a:pPr>
            <a:r>
              <a:rPr lang="cs-CZ" dirty="0" smtClean="0"/>
              <a:t>0,58 </a:t>
            </a:r>
            <a:r>
              <a:rPr lang="cs-CZ" dirty="0" err="1" smtClean="0"/>
              <a:t>MPa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650 dm</a:t>
            </a:r>
          </a:p>
          <a:p>
            <a:pPr marL="342900" indent="-342900">
              <a:buAutoNum type="alphaLcParenR"/>
            </a:pPr>
            <a:r>
              <a:rPr lang="cs-CZ" dirty="0" smtClean="0"/>
              <a:t>2500 mg</a:t>
            </a:r>
          </a:p>
          <a:p>
            <a:pPr marL="342900" indent="-342900">
              <a:buAutoNum type="alphaLcParenR"/>
            </a:pPr>
            <a:r>
              <a:rPr lang="cs-CZ" dirty="0" smtClean="0"/>
              <a:t>86 MN</a:t>
            </a:r>
            <a:endParaRPr lang="cs-CZ" dirty="0"/>
          </a:p>
        </p:txBody>
      </p:sp>
      <p:pic>
        <p:nvPicPr>
          <p:cNvPr id="1026" name="Picture 2" descr="C:\Users\Gajdosova\AppData\Local\Microsoft\Windows\Temporary Internet Files\Content.IE5\7JMO5KU5\MC9003569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128" y="3717032"/>
            <a:ext cx="1832458" cy="10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335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844824"/>
            <a:ext cx="676875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Zapište pomocí základních  nebo odvozených </a:t>
            </a:r>
            <a:r>
              <a:rPr lang="cs-CZ" sz="2000" dirty="0" err="1" smtClean="0"/>
              <a:t>jednotkek</a:t>
            </a:r>
            <a:r>
              <a:rPr lang="cs-CZ" sz="2000" dirty="0" smtClean="0"/>
              <a:t> SI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37 mm </a:t>
            </a:r>
            <a:r>
              <a:rPr lang="cs-CZ" dirty="0" smtClean="0">
                <a:solidFill>
                  <a:srgbClr val="FF0000"/>
                </a:solidFill>
              </a:rPr>
              <a:t>= 0,037 m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12 Mg </a:t>
            </a:r>
            <a:r>
              <a:rPr lang="cs-CZ" dirty="0" smtClean="0">
                <a:solidFill>
                  <a:srgbClr val="FF0000"/>
                </a:solidFill>
              </a:rPr>
              <a:t>= 12 000 000 g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18 </a:t>
            </a:r>
            <a:r>
              <a:rPr lang="cs-CZ" dirty="0" err="1" smtClean="0"/>
              <a:t>kV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= 18 000 V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156 </a:t>
            </a:r>
            <a:r>
              <a:rPr lang="cs-CZ" dirty="0" err="1" smtClean="0"/>
              <a:t>kN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= 156 000 N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0,23 km </a:t>
            </a:r>
            <a:r>
              <a:rPr lang="cs-CZ" dirty="0" smtClean="0">
                <a:solidFill>
                  <a:srgbClr val="FF0000"/>
                </a:solidFill>
              </a:rPr>
              <a:t>= 230 m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654 mA </a:t>
            </a:r>
            <a:r>
              <a:rPr lang="cs-CZ" dirty="0" smtClean="0">
                <a:solidFill>
                  <a:srgbClr val="FF0000"/>
                </a:solidFill>
              </a:rPr>
              <a:t>= 0,654 A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0,58 </a:t>
            </a:r>
            <a:r>
              <a:rPr lang="cs-CZ" dirty="0" err="1" smtClean="0"/>
              <a:t>MPa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= 580 000 Pa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650 dm </a:t>
            </a:r>
            <a:r>
              <a:rPr lang="cs-CZ" dirty="0" smtClean="0">
                <a:solidFill>
                  <a:srgbClr val="FF0000"/>
                </a:solidFill>
              </a:rPr>
              <a:t>= 65 m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2500 mg </a:t>
            </a:r>
            <a:r>
              <a:rPr lang="cs-CZ" dirty="0" smtClean="0">
                <a:solidFill>
                  <a:srgbClr val="FF0000"/>
                </a:solidFill>
              </a:rPr>
              <a:t>= 2,5 g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86 MN </a:t>
            </a:r>
            <a:r>
              <a:rPr lang="cs-CZ" dirty="0" smtClean="0">
                <a:solidFill>
                  <a:srgbClr val="FF0000"/>
                </a:solidFill>
              </a:rPr>
              <a:t>= 86 000 000 N</a:t>
            </a:r>
            <a:endParaRPr lang="cs-CZ" dirty="0"/>
          </a:p>
        </p:txBody>
      </p:sp>
      <p:pic>
        <p:nvPicPr>
          <p:cNvPr id="1026" name="Picture 2" descr="C:\Users\Gajdosova\AppData\Local\Microsoft\Windows\Temporary Internet Files\Content.IE5\7JMO5KU5\MC9003569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128" y="3717032"/>
            <a:ext cx="1832458" cy="10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72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412776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Z daných jednotek vyberte, které jsou vedlejší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dirty="0"/>
          </a:p>
          <a:p>
            <a:pPr marL="457200" indent="-457200">
              <a:buAutoNum type="alphaLcParenR"/>
            </a:pPr>
            <a:r>
              <a:rPr lang="cs-CZ" sz="2000" dirty="0" smtClean="0"/>
              <a:t>den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sekunda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hektar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tuna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hodina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joule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newton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kilogram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litr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ampér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volt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minuta</a:t>
            </a:r>
            <a:endParaRPr lang="cs-CZ" sz="2000" dirty="0"/>
          </a:p>
        </p:txBody>
      </p:sp>
      <p:pic>
        <p:nvPicPr>
          <p:cNvPr id="2050" name="Picture 2" descr="C:\Users\Gajdosova\AppData\Local\Microsoft\Windows\Temporary Internet Files\Content.IE5\WFSI982S\MC9004419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351" y="3905806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27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412776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Z daných jednotek vyberte, které jsou vedlejší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dirty="0"/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den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sekunda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hektar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tuna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hodina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joule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newton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kilogram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litr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ampér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volt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FF0000"/>
                </a:solidFill>
              </a:rPr>
              <a:t>minuta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Gajdosova\AppData\Local\Microsoft\Windows\Temporary Internet Files\Content.IE5\WFSI982S\MC9004419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351" y="3905806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79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Převeďte na jednotky uvedené v závorce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492896"/>
            <a:ext cx="60486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150 mm (cm)</a:t>
            </a:r>
          </a:p>
          <a:p>
            <a:pPr marL="342900" indent="-342900">
              <a:buAutoNum type="alphaLcParenR"/>
            </a:pPr>
            <a:r>
              <a:rPr lang="cs-CZ" dirty="0" smtClean="0"/>
              <a:t>5 000 mm (m)</a:t>
            </a:r>
          </a:p>
          <a:p>
            <a:pPr marL="342900" indent="-342900">
              <a:buAutoNum type="alphaLcParenR"/>
            </a:pPr>
            <a:r>
              <a:rPr lang="cs-CZ" dirty="0" smtClean="0"/>
              <a:t>430 dm (mm)</a:t>
            </a:r>
          </a:p>
          <a:p>
            <a:pPr marL="342900" indent="-342900">
              <a:buAutoNum type="alphaLcParenR"/>
            </a:pPr>
            <a:r>
              <a:rPr lang="cs-CZ" dirty="0" smtClean="0"/>
              <a:t>0,001 km ( cm)</a:t>
            </a:r>
          </a:p>
          <a:p>
            <a:pPr marL="342900" indent="-342900">
              <a:buAutoNum type="alphaLcParenR"/>
            </a:pPr>
            <a:r>
              <a:rPr lang="cs-CZ" dirty="0" smtClean="0"/>
              <a:t>8,5 t ( kg)</a:t>
            </a:r>
          </a:p>
          <a:p>
            <a:pPr marL="342900" indent="-342900">
              <a:buAutoNum type="alphaLcParenR"/>
            </a:pPr>
            <a:r>
              <a:rPr lang="cs-CZ" dirty="0" smtClean="0"/>
              <a:t>54 000 kg (t)</a:t>
            </a:r>
          </a:p>
          <a:p>
            <a:pPr marL="342900" indent="-342900">
              <a:buAutoNum type="alphaLcParenR"/>
            </a:pPr>
            <a:r>
              <a:rPr lang="cs-CZ" dirty="0" smtClean="0"/>
              <a:t>5,5 m (mm)</a:t>
            </a:r>
            <a:endParaRPr lang="cs-CZ" dirty="0"/>
          </a:p>
        </p:txBody>
      </p:sp>
      <p:pic>
        <p:nvPicPr>
          <p:cNvPr id="3074" name="Picture 2" descr="C:\Users\Gajdosova\AppData\Local\Microsoft\Windows\Temporary Internet Files\Content.IE5\Q81PDX27\MC900412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972488" cy="190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143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Převeďte na jednotky uvedené v závorce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534354"/>
            <a:ext cx="60486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150 mm = </a:t>
            </a:r>
            <a:r>
              <a:rPr lang="cs-CZ" dirty="0" smtClean="0">
                <a:solidFill>
                  <a:srgbClr val="FF0000"/>
                </a:solidFill>
              </a:rPr>
              <a:t>15 cm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5 000 mm = </a:t>
            </a:r>
            <a:r>
              <a:rPr lang="cs-CZ" dirty="0" smtClean="0">
                <a:solidFill>
                  <a:srgbClr val="FF0000"/>
                </a:solidFill>
              </a:rPr>
              <a:t>5 m</a:t>
            </a:r>
          </a:p>
          <a:p>
            <a:pPr marL="342900" indent="-342900">
              <a:buAutoNum type="alphaLcParenR"/>
            </a:pPr>
            <a:r>
              <a:rPr lang="cs-CZ" dirty="0" smtClean="0"/>
              <a:t>430 dm = </a:t>
            </a:r>
            <a:r>
              <a:rPr lang="cs-CZ" dirty="0" smtClean="0">
                <a:solidFill>
                  <a:srgbClr val="FF0000"/>
                </a:solidFill>
              </a:rPr>
              <a:t>43 000mm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0,001 km = </a:t>
            </a:r>
            <a:r>
              <a:rPr lang="cs-CZ" dirty="0" smtClean="0">
                <a:solidFill>
                  <a:srgbClr val="FF0000"/>
                </a:solidFill>
              </a:rPr>
              <a:t>100 cm</a:t>
            </a:r>
          </a:p>
          <a:p>
            <a:pPr marL="342900" indent="-342900">
              <a:buAutoNum type="alphaLcParenR"/>
            </a:pPr>
            <a:r>
              <a:rPr lang="cs-CZ" dirty="0" smtClean="0"/>
              <a:t>8,5 t  = </a:t>
            </a:r>
            <a:r>
              <a:rPr lang="cs-CZ" dirty="0" smtClean="0">
                <a:solidFill>
                  <a:srgbClr val="FF0000"/>
                </a:solidFill>
              </a:rPr>
              <a:t>8 500 kg</a:t>
            </a:r>
          </a:p>
          <a:p>
            <a:pPr marL="342900" indent="-342900">
              <a:buAutoNum type="alphaLcParenR"/>
            </a:pPr>
            <a:r>
              <a:rPr lang="cs-CZ" dirty="0" smtClean="0"/>
              <a:t>54 000 kg = </a:t>
            </a:r>
            <a:r>
              <a:rPr lang="cs-CZ" dirty="0" smtClean="0">
                <a:solidFill>
                  <a:srgbClr val="FF0000"/>
                </a:solidFill>
              </a:rPr>
              <a:t>54 t</a:t>
            </a:r>
          </a:p>
          <a:p>
            <a:pPr marL="342900" indent="-342900">
              <a:buAutoNum type="alphaLcParenR"/>
            </a:pPr>
            <a:r>
              <a:rPr lang="cs-CZ" dirty="0" smtClean="0"/>
              <a:t>5,5 m = </a:t>
            </a:r>
            <a:r>
              <a:rPr lang="cs-CZ" dirty="0" smtClean="0">
                <a:solidFill>
                  <a:srgbClr val="FF0000"/>
                </a:solidFill>
              </a:rPr>
              <a:t>5 500 mm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Gajdosova\AppData\Local\Microsoft\Windows\Temporary Internet Files\Content.IE5\Q81PDX27\MC9004126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972488" cy="190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327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916832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 Při měření délky provázku pravítkem byly naměřeny hodnoty:</a:t>
            </a:r>
          </a:p>
          <a:p>
            <a:r>
              <a:rPr lang="cs-CZ" sz="2000" dirty="0" smtClean="0"/>
              <a:t>18,5 cm</a:t>
            </a:r>
          </a:p>
          <a:p>
            <a:r>
              <a:rPr lang="cs-CZ" sz="2000" dirty="0" smtClean="0"/>
              <a:t>19,1 cm</a:t>
            </a:r>
          </a:p>
          <a:p>
            <a:r>
              <a:rPr lang="cs-CZ" sz="2000" dirty="0" smtClean="0"/>
              <a:t>18,7 cm</a:t>
            </a:r>
          </a:p>
          <a:p>
            <a:r>
              <a:rPr lang="cs-CZ" sz="2000" dirty="0" smtClean="0"/>
              <a:t>18,9 cm</a:t>
            </a:r>
          </a:p>
          <a:p>
            <a:r>
              <a:rPr lang="cs-CZ" sz="2000" dirty="0" smtClean="0"/>
              <a:t>Vypočtěte aritmetický průměr naměřených hodnot.</a:t>
            </a:r>
            <a:endParaRPr lang="cs-CZ" sz="2000" dirty="0"/>
          </a:p>
        </p:txBody>
      </p:sp>
      <p:pic>
        <p:nvPicPr>
          <p:cNvPr id="4098" name="Picture 2" descr="C:\Users\Gajdosova\AppData\Local\Microsoft\Windows\Temporary Internet Files\Content.IE5\DW1ZHABZ\MC900281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49350"/>
            <a:ext cx="1808683" cy="133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59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916832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 Při měření délky provázku pravítkem byly naměřeny hodnoty:</a:t>
            </a:r>
          </a:p>
          <a:p>
            <a:r>
              <a:rPr lang="cs-CZ" sz="2000" dirty="0" smtClean="0"/>
              <a:t>18,5 cm</a:t>
            </a:r>
          </a:p>
          <a:p>
            <a:r>
              <a:rPr lang="cs-CZ" sz="2000" dirty="0" smtClean="0"/>
              <a:t>19,1 cm</a:t>
            </a:r>
          </a:p>
          <a:p>
            <a:r>
              <a:rPr lang="cs-CZ" sz="2000" dirty="0" smtClean="0"/>
              <a:t>18,7 cm</a:t>
            </a:r>
          </a:p>
          <a:p>
            <a:r>
              <a:rPr lang="cs-CZ" sz="2000" dirty="0" smtClean="0"/>
              <a:t>18,9 cm</a:t>
            </a:r>
          </a:p>
          <a:p>
            <a:r>
              <a:rPr lang="cs-CZ" sz="2000" dirty="0" smtClean="0"/>
              <a:t>Vypočtěte aritmetický průměr naměřených hodnot.</a:t>
            </a:r>
            <a:endParaRPr lang="cs-CZ" sz="2000" dirty="0"/>
          </a:p>
        </p:txBody>
      </p:sp>
      <p:pic>
        <p:nvPicPr>
          <p:cNvPr id="4098" name="Picture 2" descr="C:\Users\Gajdosova\AppData\Local\Microsoft\Windows\Temporary Internet Files\Content.IE5\DW1ZHABZ\MC900281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49350"/>
            <a:ext cx="1808683" cy="133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4221088"/>
                <a:ext cx="4896544" cy="812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8,5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+1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9,1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+1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8,7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+1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8,9</m:t>
                        </m:r>
                      </m:num>
                      <m:den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= </a:t>
                </a:r>
                <a:r>
                  <a:rPr lang="cs-CZ" sz="2000" u="sng" dirty="0" smtClean="0">
                    <a:solidFill>
                      <a:srgbClr val="FF0000"/>
                    </a:solidFill>
                  </a:rPr>
                  <a:t>18,8 cm</a:t>
                </a:r>
                <a:endParaRPr lang="cs-CZ" sz="2000" u="sng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221088"/>
                <a:ext cx="4896544" cy="81246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874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276872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Vyjmenuj některé měřiče času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295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276872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 Vyjmenuj některé měřiče času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28498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Hodinky, stopky, kalendář, sluneční hodiny, přesýpací hodiny…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Gajdosova\AppData\Local\Microsoft\Windows\Temporary Internet Files\Content.IE5\DW1ZHABZ\MP9004422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2472" y="4005064"/>
            <a:ext cx="1141121" cy="152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Gajdosova\AppData\Local\Microsoft\Windows\Temporary Internet Files\Content.IE5\DW1ZHABZ\MC90044146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87125"/>
            <a:ext cx="2091509" cy="209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Gajdosova\AppData\Local\Microsoft\Windows\Temporary Internet Files\Content.IE5\7JMO5KU5\MP9004309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33156"/>
            <a:ext cx="1368152" cy="186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43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Vlastní tvorba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RNDr. Věra </a:t>
            </a:r>
            <a:r>
              <a:rPr lang="cs-CZ" sz="2000" dirty="0" err="1" smtClean="0"/>
              <a:t>Miklasová</a:t>
            </a:r>
            <a:r>
              <a:rPr lang="cs-CZ" sz="2000" dirty="0" smtClean="0"/>
              <a:t> – Sbírka úloh z fyziky 1994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SVOBODA, Emanuel a kol. </a:t>
            </a:r>
            <a:r>
              <a:rPr lang="cs-CZ" sz="2000" i="1" dirty="0"/>
              <a:t>Přehled středoškolské fyziky</a:t>
            </a:r>
            <a:r>
              <a:rPr lang="cs-CZ" sz="2000" dirty="0"/>
              <a:t>. Praha: Prometheus, 1996, ISBN 80-7196-006-3.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/>
              <a:t>Galerie MS Office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1639</TotalTime>
  <Words>666</Words>
  <Application>Microsoft Office PowerPoint</Application>
  <PresentationFormat>Předvádění na obrazovce (4:3)</PresentationFormat>
  <Paragraphs>177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167</cp:revision>
  <dcterms:created xsi:type="dcterms:W3CDTF">2010-11-01T23:40:31Z</dcterms:created>
  <dcterms:modified xsi:type="dcterms:W3CDTF">2013-09-23T09:37:12Z</dcterms:modified>
</cp:coreProperties>
</file>