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9" r:id="rId3"/>
    <p:sldId id="257" r:id="rId4"/>
    <p:sldId id="258" r:id="rId5"/>
    <p:sldId id="260" r:id="rId6"/>
    <p:sldId id="261" r:id="rId7"/>
    <p:sldId id="265" r:id="rId8"/>
    <p:sldId id="262" r:id="rId9"/>
    <p:sldId id="263" r:id="rId10"/>
    <p:sldId id="266" r:id="rId11"/>
    <p:sldId id="264" r:id="rId12"/>
    <p:sldId id="267" r:id="rId13"/>
    <p:sldId id="268" r:id="rId14"/>
    <p:sldId id="25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A32B"/>
    <a:srgbClr val="FC8328"/>
    <a:srgbClr val="FBAD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B36158-4A21-4D82-8603-4D463D5BB9BC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97AF92-FBC0-4593-AB08-04387E7FB9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15299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97AF92-FBC0-4593-AB08-04387E7FB907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72195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21786-9092-4FBF-A664-6DA5C940F0CF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DC490-CD62-47D5-93DE-203EC45BB04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590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21786-9092-4FBF-A664-6DA5C940F0CF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DC490-CD62-47D5-93DE-203EC45BB04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6144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21786-9092-4FBF-A664-6DA5C940F0CF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DC490-CD62-47D5-93DE-203EC45BB04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0546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21786-9092-4FBF-A664-6DA5C940F0CF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DC490-CD62-47D5-93DE-203EC45BB04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9950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21786-9092-4FBF-A664-6DA5C940F0CF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DC490-CD62-47D5-93DE-203EC45BB04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9195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21786-9092-4FBF-A664-6DA5C940F0CF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DC490-CD62-47D5-93DE-203EC45BB04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133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21786-9092-4FBF-A664-6DA5C940F0CF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DC490-CD62-47D5-93DE-203EC45BB04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894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21786-9092-4FBF-A664-6DA5C940F0CF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DC490-CD62-47D5-93DE-203EC45BB04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9399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21786-9092-4FBF-A664-6DA5C940F0CF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DC490-CD62-47D5-93DE-203EC45BB04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144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21786-9092-4FBF-A664-6DA5C940F0CF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DC490-CD62-47D5-93DE-203EC45BB04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6843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21786-9092-4FBF-A664-6DA5C940F0CF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DC490-CD62-47D5-93DE-203EC45BB04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0695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A3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B21786-9092-4FBF-A664-6DA5C940F0CF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DC490-CD62-47D5-93DE-203EC45BB04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0990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Vanessa_atalanta2.jpg" TargetMode="External"/><Relationship Id="rId7" Type="http://schemas.openxmlformats.org/officeDocument/2006/relationships/hyperlink" Target="http://cs.wikipedia.org/wiki/Babo%C4%8Dka_pav%C3%AD_oko" TargetMode="External"/><Relationship Id="rId2" Type="http://schemas.openxmlformats.org/officeDocument/2006/relationships/hyperlink" Target="http://cs.wikipedia.org/wiki/Soubor:ComputerHotline_-_Pieris_brassicae_(by)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Babo%C4%8Dka_admir%C3%A1l" TargetMode="External"/><Relationship Id="rId5" Type="http://schemas.openxmlformats.org/officeDocument/2006/relationships/hyperlink" Target="http://cs.wikipedia.org/wiki/Soubor:Chrysalis-butterfly-vulcan-chrysalide-papillon-vulcain-vanessa-atalanta-2.jpg" TargetMode="External"/><Relationship Id="rId4" Type="http://schemas.openxmlformats.org/officeDocument/2006/relationships/hyperlink" Target="http://cs.wikipedia.org/wiki/Soubor:Vanessa.atalanta.caterpillars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13000" dirty="0" smtClean="0"/>
              <a:t>MOTÝLI</a:t>
            </a:r>
            <a:endParaRPr lang="cs-CZ" sz="13000" dirty="0"/>
          </a:p>
        </p:txBody>
      </p:sp>
    </p:spTree>
    <p:extLst>
      <p:ext uri="{BB962C8B-B14F-4D97-AF65-F5344CB8AC3E}">
        <p14:creationId xmlns:p14="http://schemas.microsoft.com/office/powerpoint/2010/main" val="143806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Prvouka - Motýli</a:t>
            </a:r>
            <a:br>
              <a:rPr lang="cs-CZ" dirty="0" smtClean="0"/>
            </a:br>
            <a:r>
              <a:rPr lang="cs-CZ" dirty="0" smtClean="0"/>
              <a:t>2. třída</a:t>
            </a:r>
            <a:br>
              <a:rPr lang="cs-CZ" dirty="0" smtClean="0"/>
            </a:br>
            <a:r>
              <a:rPr lang="cs-CZ" dirty="0" smtClean="0"/>
              <a:t> </a:t>
            </a:r>
            <a:br>
              <a:rPr lang="cs-CZ" dirty="0" smtClean="0"/>
            </a:br>
            <a:r>
              <a:rPr lang="cs-CZ" dirty="0" smtClean="0"/>
              <a:t>Jana Soukupová</a:t>
            </a:r>
            <a:br>
              <a:rPr lang="cs-CZ" dirty="0" smtClean="0"/>
            </a:br>
            <a:r>
              <a:rPr lang="cs-CZ" dirty="0" smtClean="0"/>
              <a:t>23.3.201</a:t>
            </a:r>
            <a:r>
              <a:rPr lang="cs-CZ" sz="4000" dirty="0" smtClean="0"/>
              <a:t>2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581128"/>
            <a:ext cx="6008712" cy="105767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5157192"/>
            <a:ext cx="5688632" cy="1354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403648" y="4221088"/>
            <a:ext cx="65189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Anotace:</a:t>
            </a:r>
          </a:p>
          <a:p>
            <a:r>
              <a:rPr lang="cs-CZ" dirty="0" smtClean="0"/>
              <a:t>Materiál slouží k seznámení se s </a:t>
            </a:r>
            <a:r>
              <a:rPr lang="cs-CZ" dirty="0" smtClean="0"/>
              <a:t>některými druhy motýlů na </a:t>
            </a:r>
            <a:r>
              <a:rPr lang="cs-CZ" dirty="0" smtClean="0"/>
              <a:t>louce.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800" dirty="0"/>
              <a:t>B</a:t>
            </a:r>
            <a:r>
              <a:rPr lang="cs-CZ" sz="8800" dirty="0" smtClean="0"/>
              <a:t>ělásek</a:t>
            </a:r>
            <a:endParaRPr lang="cs-CZ" sz="88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v</a:t>
            </a:r>
            <a:r>
              <a:rPr lang="cs-CZ" dirty="0" smtClean="0"/>
              <a:t>yskytuje se nejčastěji v zemědělských </a:t>
            </a:r>
          </a:p>
          <a:p>
            <a:pPr marL="0" indent="0">
              <a:buNone/>
            </a:pPr>
            <a:r>
              <a:rPr lang="cs-CZ" dirty="0" smtClean="0"/>
              <a:t>    krajinách, na loukách, parcích a zahradách </a:t>
            </a:r>
            <a:endParaRPr lang="cs-CZ" dirty="0"/>
          </a:p>
          <a:p>
            <a:r>
              <a:rPr lang="cs-CZ" dirty="0"/>
              <a:t>k</a:t>
            </a:r>
            <a:r>
              <a:rPr lang="cs-CZ" dirty="0" smtClean="0"/>
              <a:t>řídla má z vrchní strany bílá s černými konci, jejich spodní strana je nažloutlá s dvěma tmavými skvrnami</a:t>
            </a:r>
          </a:p>
          <a:p>
            <a:r>
              <a:rPr lang="cs-CZ" dirty="0"/>
              <a:t>s</a:t>
            </a:r>
            <a:r>
              <a:rPr lang="cs-CZ" dirty="0" smtClean="0"/>
              <a:t>amička klade nejčastěji na brukvovité rostliny 20-100 žlutých vajíček</a:t>
            </a:r>
          </a:p>
          <a:p>
            <a:r>
              <a:rPr lang="cs-CZ" dirty="0" smtClean="0"/>
              <a:t> housenky jsou nažloutle zelené se žlutými proužky a místy i tmavými skvrnami a zdržují se ve skupinách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6911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rázek 4"/>
          <p:cNvSpPr>
            <a:spLocks noGrp="1"/>
          </p:cNvSpPr>
          <p:nvPr>
            <p:ph type="pic" idx="1"/>
          </p:nvPr>
        </p:nvSpPr>
        <p:spPr/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uzivatel\Desktop\675px-ComputerHotline_-_Pieris_brassicae_(by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0" y="5157192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600" dirty="0" smtClean="0"/>
              <a:t>bělásek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val="3130180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/>
              <a:t>Babočka admirál</a:t>
            </a:r>
            <a:endParaRPr lang="cs-CZ" sz="8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u</a:t>
            </a:r>
            <a:r>
              <a:rPr lang="cs-CZ" dirty="0" smtClean="0"/>
              <a:t> nás výjimečně přezimují ve sklepech</a:t>
            </a:r>
          </a:p>
          <a:p>
            <a:r>
              <a:rPr lang="cs-CZ" dirty="0" smtClean="0"/>
              <a:t> velmi charakteristické jsou oranžové pruhy a bílé skvrny na předních křídlech, které jsou velmi kontrastní k tmavě hnědému podkladu </a:t>
            </a:r>
          </a:p>
          <a:p>
            <a:r>
              <a:rPr lang="cs-CZ" dirty="0" smtClean="0"/>
              <a:t>housenky se živí kopřivami, dospělci nektarem a na podzim mnohdy zralým ovocem</a:t>
            </a:r>
          </a:p>
          <a:p>
            <a:r>
              <a:rPr lang="cs-CZ" dirty="0" smtClean="0"/>
              <a:t> </a:t>
            </a:r>
            <a:r>
              <a:rPr lang="cs-CZ" dirty="0"/>
              <a:t>k</a:t>
            </a:r>
            <a:r>
              <a:rPr lang="cs-CZ" dirty="0" smtClean="0"/>
              <a:t>dyž se housenka začne kuklit tak ji upadne hlavička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3974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Users\uzivatel\Desktop\220px-Vanessa_atalanta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"/>
            <a:ext cx="60486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115616" y="5085184"/>
            <a:ext cx="55446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Babočka admirál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3075749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122" name="Picture 2" descr="C:\Users\uzivatel\Desktop\220px-Egg-butterfly-vulcan-oeuf-papillon-vulcain-vanessa-atalanta-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0"/>
            <a:ext cx="6087184" cy="6861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331640" y="5157192"/>
            <a:ext cx="60871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/>
              <a:t>v</a:t>
            </a:r>
            <a:r>
              <a:rPr lang="cs-CZ" sz="6000" dirty="0" smtClean="0"/>
              <a:t>ajíčka babočky admirála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668321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 descr="C:\Users\uzivatel\Desktop\220px-Vanessa_atalanta_caterpillar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9" y="620688"/>
            <a:ext cx="5544616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63689" y="4725144"/>
            <a:ext cx="55446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Housenka babočky admirála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305148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 descr="C:\Users\uzivatel\Desktop\319px-Chrysalis-butterfly-vulcan-chrysalide-papillon-vulcain-vanessa-atalanta-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0"/>
            <a:ext cx="554461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63688" y="5157192"/>
            <a:ext cx="55446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/>
              <a:t>k</a:t>
            </a:r>
            <a:r>
              <a:rPr lang="cs-CZ" sz="6000" dirty="0" smtClean="0"/>
              <a:t>ukla babočky admirála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3016459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/>
              <a:t>Babočka paví oko</a:t>
            </a:r>
            <a:endParaRPr lang="cs-CZ" sz="80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je druh denního motýla z rodu baboček</a:t>
            </a:r>
          </a:p>
          <a:p>
            <a:r>
              <a:rPr lang="cs-CZ" dirty="0"/>
              <a:t>s</a:t>
            </a:r>
            <a:r>
              <a:rPr lang="cs-CZ" dirty="0" smtClean="0"/>
              <a:t>voje druhové jméno dostal podle výrazně zbarvených skvrn, které se nacházejí na jeho křídlech</a:t>
            </a:r>
          </a:p>
          <a:p>
            <a:r>
              <a:rPr lang="cs-CZ" dirty="0"/>
              <a:t>v</a:t>
            </a:r>
            <a:r>
              <a:rPr lang="cs-CZ" dirty="0" smtClean="0"/>
              <a:t> současnosti není babočka paví oko na území Česka řazena mezi ohrožené druhy a je po celém území státu hojně rozšířena</a:t>
            </a:r>
          </a:p>
          <a:p>
            <a:r>
              <a:rPr lang="cs-CZ" dirty="0"/>
              <a:t>ř</a:t>
            </a:r>
            <a:r>
              <a:rPr lang="cs-CZ" dirty="0" smtClean="0"/>
              <a:t>adí se mezi nejznámější a nejhojnější motýly na Čech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852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146" name="Picture 2" descr="C:\Users\uzivatel\Desktop\250px-Tagpfauenauge_(Inachis_io)_d1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5" y="-24275"/>
            <a:ext cx="6408713" cy="688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475655" y="5373216"/>
            <a:ext cx="640871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/>
              <a:t>b</a:t>
            </a:r>
            <a:r>
              <a:rPr lang="cs-CZ" sz="6600" dirty="0" smtClean="0"/>
              <a:t>abočka paví oko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val="4270709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170" name="Picture 2" descr="C:\Users\uzivatel\Desktop\220px-Thomas_Bresson_-_Inachis_io_caterpillar_(by)_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0"/>
            <a:ext cx="65550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403648" y="5229200"/>
            <a:ext cx="655509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/>
              <a:t>h</a:t>
            </a:r>
            <a:r>
              <a:rPr lang="cs-CZ" sz="5400" dirty="0" smtClean="0"/>
              <a:t>ousenka babočky paví oko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152282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194" name="Picture 2" descr="C:\Users\uzivatel\Desktop\220px-Pavi_oko_kukl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9" y="50741"/>
            <a:ext cx="5544616" cy="6807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63689" y="5517232"/>
            <a:ext cx="5544616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>
              <a:effectLst/>
            </a:endParaRPr>
          </a:p>
          <a:p>
            <a:r>
              <a:rPr lang="cs-CZ" sz="4400" dirty="0" smtClean="0">
                <a:effectLst/>
              </a:rPr>
              <a:t>kukla babočky paví oko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472364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>
                <a:hlinkClick r:id="rId2"/>
              </a:rPr>
              <a:t>http://cs.wikipedia.org/wiki/Soubor:ComputerHotline_-_Pieris_brassicae_(by).jpg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http://cs.wikipedia.org/wiki/Soubor:Vanessa_atalanta2.jpg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http://cs.wikipedia.org/wiki/Soubor:Vanessa.atalanta.caterpillars.jpg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http://cs.wikipedia.org/wiki/Soubor:Chrysalis-butterfly-vulcan-chrysalide-papillon-vulcain-vanessa-atalanta-2.jpg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http://cs.wikipedia.org/wiki/Babo%C4%8Dka_admir%C3%A1l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http://cs.wikipedia.org/wiki/Babo%C4%8Dka_pav%C3%AD_oko</a:t>
            </a:r>
            <a:endParaRPr lang="cs-CZ" dirty="0" smtClean="0"/>
          </a:p>
          <a:p>
            <a:r>
              <a:rPr lang="cs-CZ" dirty="0" smtClean="0"/>
              <a:t>http://cs.wikipedia.org/wiki/Babo%C4%8Dka_pav%C3%AD_oko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007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239</Words>
  <Application>Microsoft Office PowerPoint</Application>
  <PresentationFormat>Předvádění na obrazovce (4:3)</PresentationFormat>
  <Paragraphs>39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MOTÝLI</vt:lpstr>
      <vt:lpstr>Prvouka - Motýli 2. třída   Jana Soukupová 23.3.2012 </vt:lpstr>
      <vt:lpstr>Bělásek</vt:lpstr>
      <vt:lpstr>Prezentace aplikace PowerPoint</vt:lpstr>
      <vt:lpstr>Babočka admirál</vt:lpstr>
      <vt:lpstr>Prezentace aplikace PowerPoint</vt:lpstr>
      <vt:lpstr>Prezentace aplikace PowerPoint</vt:lpstr>
      <vt:lpstr>Prezentace aplikace PowerPoint</vt:lpstr>
      <vt:lpstr>Prezentace aplikace PowerPoint</vt:lpstr>
      <vt:lpstr>Babočka paví oko</vt:lpstr>
      <vt:lpstr>Prezentace aplikace PowerPoint</vt:lpstr>
      <vt:lpstr>Prezentace aplikace PowerPoint</vt:lpstr>
      <vt:lpstr>Prezentace aplikace PowerPoint</vt:lpstr>
      <vt:lpstr>Odkazy: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MOTÝLI</dc:title>
  <dc:creator>uzivatel</dc:creator>
  <cp:lastModifiedBy>Jana Soukupova</cp:lastModifiedBy>
  <cp:revision>10</cp:revision>
  <dcterms:created xsi:type="dcterms:W3CDTF">2012-05-08T17:10:16Z</dcterms:created>
  <dcterms:modified xsi:type="dcterms:W3CDTF">2013-01-30T13:17:01Z</dcterms:modified>
</cp:coreProperties>
</file>