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5" r:id="rId4"/>
    <p:sldId id="257" r:id="rId5"/>
    <p:sldId id="258" r:id="rId6"/>
    <p:sldId id="260" r:id="rId7"/>
    <p:sldId id="261" r:id="rId8"/>
    <p:sldId id="263" r:id="rId9"/>
    <p:sldId id="264" r:id="rId10"/>
    <p:sldId id="262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00FF00"/>
    <a:srgbClr val="F9A9E4"/>
    <a:srgbClr val="E02C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36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920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82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77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68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645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708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4270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319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47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61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CCCCFF"/>
            </a:gs>
            <a:gs pos="13000">
              <a:srgbClr val="99CCFF"/>
            </a:gs>
            <a:gs pos="24000">
              <a:srgbClr val="9966FF"/>
            </a:gs>
            <a:gs pos="65000">
              <a:srgbClr val="CC99FF"/>
            </a:gs>
            <a:gs pos="85000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1A1F6-2964-439D-8BE3-75344AA57A2D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D665A-3645-415F-B26A-5E2C37C098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02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c/Fringilla_coelebs_chaffinch_male_edit2.jp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olsort.jpg" TargetMode="External"/><Relationship Id="rId7" Type="http://schemas.openxmlformats.org/officeDocument/2006/relationships/hyperlink" Target="http://commons.wikimedia.org/wiki/File:Pica_pica.jpg" TargetMode="External"/><Relationship Id="rId2" Type="http://schemas.openxmlformats.org/officeDocument/2006/relationships/hyperlink" Target="http://commons.wikimedia.org/wiki/File:Parus_major_4_(Marek_Szczepanek)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ommons.wikimedia.org/wiki/File:White_Stork_(Ciconia_ciconia).jpg" TargetMode="External"/><Relationship Id="rId5" Type="http://schemas.openxmlformats.org/officeDocument/2006/relationships/hyperlink" Target="http://commons.wikimedia.org/wiki/File:Ciconia_nigra_1_(Marek_Szczepanek).jpg" TargetMode="External"/><Relationship Id="rId4" Type="http://schemas.openxmlformats.org/officeDocument/2006/relationships/hyperlink" Target="http://commons.wikimedia.org/wiki/File:Alauda_arvensis_Linnaeus_175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PTÁCI   NA   JAŘE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062305" y="1700808"/>
            <a:ext cx="6984776" cy="3096344"/>
          </a:xfrm>
          <a:prstGeom prst="ellipse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rgbClr val="00206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dirty="0" smtClean="0">
                <a:solidFill>
                  <a:schemeClr val="accent4">
                    <a:lumMod val="50000"/>
                  </a:schemeClr>
                </a:solidFill>
              </a:rPr>
              <a:t>PTÁCI STÁLÍ</a:t>
            </a:r>
            <a:endParaRPr lang="cs-CZ" sz="7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Nadpis 2"/>
          <p:cNvSpPr>
            <a:spLocks noGrp="1"/>
          </p:cNvSpPr>
          <p:nvPr/>
        </p:nvSpPr>
        <p:spPr>
          <a:xfrm>
            <a:off x="685800" y="269398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542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5157191"/>
            <a:ext cx="6624737" cy="1584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bdélník 2"/>
          <p:cNvSpPr/>
          <p:nvPr/>
        </p:nvSpPr>
        <p:spPr>
          <a:xfrm>
            <a:off x="179512" y="908720"/>
            <a:ext cx="842493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600" dirty="0" smtClean="0"/>
              <a:t>Prvouka – ptáci stálí</a:t>
            </a:r>
            <a:br>
              <a:rPr lang="cs-CZ" sz="3600" dirty="0" smtClean="0"/>
            </a:br>
            <a:r>
              <a:rPr lang="cs-CZ" sz="3600" dirty="0" smtClean="0"/>
              <a:t>2. třída</a:t>
            </a:r>
            <a:br>
              <a:rPr lang="cs-CZ" sz="3600" dirty="0" smtClean="0"/>
            </a:br>
            <a:r>
              <a:rPr lang="cs-CZ" sz="3600" dirty="0" smtClean="0"/>
              <a:t> </a:t>
            </a:r>
            <a:br>
              <a:rPr lang="cs-CZ" sz="3600" dirty="0" smtClean="0"/>
            </a:br>
            <a:r>
              <a:rPr lang="cs-CZ" sz="3600" dirty="0" smtClean="0"/>
              <a:t>Jana Soukupová</a:t>
            </a:r>
            <a:br>
              <a:rPr lang="cs-CZ" sz="3600" dirty="0" smtClean="0"/>
            </a:br>
            <a:r>
              <a:rPr lang="cs-CZ" sz="3600" dirty="0" smtClean="0"/>
              <a:t>11.4.2012</a:t>
            </a:r>
          </a:p>
          <a:p>
            <a:r>
              <a:rPr lang="cs-CZ" sz="3600" dirty="0" smtClean="0"/>
              <a:t>Anotace:</a:t>
            </a:r>
          </a:p>
          <a:p>
            <a:r>
              <a:rPr lang="cs-CZ" sz="3600" dirty="0" smtClean="0"/>
              <a:t>Prezentace slouží k výkladu učiva 2. třídy Ptáci stálí</a:t>
            </a:r>
            <a:endParaRPr lang="cs-CZ" sz="3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cs-CZ" b="1" dirty="0" smtClean="0"/>
              <a:t>Ptáci stálí u nás zůstávají přes zimu. Živí se totiž rostlinami, které nacházejí i v zimě. Lidé pro ně vyrábějí krmítka, sypou zob nebo semena. Lesníci chystají krmivo pro koroptve a pro bažanty.</a:t>
            </a:r>
          </a:p>
          <a:p>
            <a:endParaRPr lang="cs-CZ" b="1" dirty="0"/>
          </a:p>
          <a:p>
            <a:endParaRPr lang="cs-CZ" b="1" dirty="0" smtClean="0"/>
          </a:p>
          <a:p>
            <a:r>
              <a:rPr lang="cs-CZ" b="1" dirty="0" smtClean="0"/>
              <a:t>Mnoho </a:t>
            </a:r>
            <a:r>
              <a:rPr lang="cs-CZ" b="1" dirty="0"/>
              <a:t>z nich se vyskytuje v blízkosti lidských obydlí, kde jim lidé do krmítek dávají potravu.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113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STRAKA   OBECNÁ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88024" y="1556792"/>
            <a:ext cx="4038600" cy="4525963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krkavcovitý </a:t>
            </a:r>
            <a:r>
              <a:rPr lang="cs-CZ" dirty="0"/>
              <a:t>pěvec </a:t>
            </a:r>
            <a:endParaRPr lang="cs-CZ" dirty="0" smtClean="0"/>
          </a:p>
          <a:p>
            <a:r>
              <a:rPr lang="cs-CZ" dirty="0" smtClean="0"/>
              <a:t>její </a:t>
            </a:r>
            <a:r>
              <a:rPr lang="cs-CZ" dirty="0"/>
              <a:t>let </a:t>
            </a:r>
            <a:r>
              <a:rPr lang="cs-CZ" dirty="0" smtClean="0"/>
              <a:t>je těžkopádný</a:t>
            </a:r>
          </a:p>
          <a:p>
            <a:r>
              <a:rPr lang="cs-CZ" dirty="0"/>
              <a:t>ž</a:t>
            </a:r>
            <a:r>
              <a:rPr lang="cs-CZ" dirty="0" smtClean="0"/>
              <a:t>iví se </a:t>
            </a:r>
            <a:r>
              <a:rPr lang="cs-CZ" dirty="0"/>
              <a:t>převážně různým </a:t>
            </a:r>
            <a:r>
              <a:rPr lang="cs-CZ" dirty="0" smtClean="0"/>
              <a:t>hmyzem, měkkýši, </a:t>
            </a:r>
            <a:r>
              <a:rPr lang="cs-CZ" dirty="0"/>
              <a:t>drobnými obratlovci </a:t>
            </a:r>
            <a:r>
              <a:rPr lang="cs-CZ" dirty="0" smtClean="0"/>
              <a:t>ale </a:t>
            </a:r>
            <a:r>
              <a:rPr lang="cs-CZ" dirty="0"/>
              <a:t>i rostlinnou stravou, převážně semeny a různými </a:t>
            </a:r>
            <a:r>
              <a:rPr lang="cs-CZ" dirty="0" smtClean="0"/>
              <a:t>plody</a:t>
            </a:r>
          </a:p>
          <a:p>
            <a:r>
              <a:rPr lang="cs-CZ" dirty="0" smtClean="0"/>
              <a:t>staví </a:t>
            </a:r>
            <a:r>
              <a:rPr lang="cs-CZ" dirty="0"/>
              <a:t>poměrně bytelné "nepořádné" hnízdo většinou vysoko v korunách stromů i v klidných ulicích měst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3888432" cy="453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0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PĚNKAVA </a:t>
            </a:r>
            <a:r>
              <a:rPr lang="cs-CZ" dirty="0" smtClean="0"/>
              <a:t>obecná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10000"/>
          </a:bodyPr>
          <a:lstStyle/>
          <a:p>
            <a:pPr fontAlgn="t"/>
            <a:endParaRPr lang="cs-CZ" dirty="0"/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endParaRPr lang="cs-CZ" dirty="0"/>
          </a:p>
          <a:p>
            <a:pPr fontAlgn="t"/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633516"/>
            <a:ext cx="4176464" cy="4525963"/>
          </a:xfrm>
        </p:spPr>
        <p:txBody>
          <a:bodyPr>
            <a:normAutofit fontScale="85000" lnSpcReduction="10000"/>
          </a:bodyPr>
          <a:lstStyle/>
          <a:p>
            <a:r>
              <a:rPr lang="cs-CZ" sz="3200" dirty="0"/>
              <a:t>je malý </a:t>
            </a:r>
            <a:r>
              <a:rPr lang="cs-CZ" sz="3200" dirty="0" smtClean="0"/>
              <a:t>pěvec</a:t>
            </a:r>
          </a:p>
          <a:p>
            <a:r>
              <a:rPr lang="cs-CZ" sz="3200" dirty="0" smtClean="0"/>
              <a:t>samec </a:t>
            </a:r>
            <a:r>
              <a:rPr lang="cs-CZ" sz="3200" dirty="0"/>
              <a:t>je díky svému zbarvení naprosto </a:t>
            </a:r>
            <a:r>
              <a:rPr lang="cs-CZ" sz="3200" dirty="0" smtClean="0"/>
              <a:t>nezaměnitelný </a:t>
            </a:r>
          </a:p>
          <a:p>
            <a:r>
              <a:rPr lang="cs-CZ" sz="3200" dirty="0" smtClean="0"/>
              <a:t>samice </a:t>
            </a:r>
            <a:r>
              <a:rPr lang="cs-CZ" sz="3200" dirty="0"/>
              <a:t>je převážně nevýrazně hnědá se světle růžovým </a:t>
            </a:r>
            <a:r>
              <a:rPr lang="cs-CZ" sz="3200" dirty="0" smtClean="0"/>
              <a:t>břichem</a:t>
            </a:r>
          </a:p>
          <a:p>
            <a:r>
              <a:rPr lang="cs-CZ" dirty="0"/>
              <a:t>značnou část potravy u ní zabírají </a:t>
            </a:r>
            <a:r>
              <a:rPr lang="cs-CZ" dirty="0" smtClean="0"/>
              <a:t>semena,</a:t>
            </a:r>
          </a:p>
          <a:p>
            <a:pPr marL="0" indent="0">
              <a:buNone/>
            </a:pPr>
            <a:r>
              <a:rPr lang="cs-CZ" dirty="0" smtClean="0"/>
              <a:t>     bobule</a:t>
            </a:r>
            <a:r>
              <a:rPr lang="cs-CZ" dirty="0"/>
              <a:t>, pupeny a </a:t>
            </a:r>
            <a:r>
              <a:rPr lang="cs-CZ" dirty="0" smtClean="0"/>
              <a:t>hmyz,        </a:t>
            </a:r>
          </a:p>
          <a:p>
            <a:pPr marL="0" indent="0">
              <a:buNone/>
            </a:pPr>
            <a:r>
              <a:rPr lang="cs-CZ" dirty="0" smtClean="0"/>
              <a:t>     pavouci, housenky</a:t>
            </a:r>
            <a:endParaRPr lang="cs-CZ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4104455" cy="4504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Soubor:Fringilla coelebs chaffinch male edit2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628800"/>
            <a:ext cx="4104456" cy="5104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84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7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chemeClr val="accent4">
                    <a:lumMod val="50000"/>
                  </a:schemeClr>
                </a:solidFill>
              </a:rPr>
              <a:t>DATEL</a:t>
            </a:r>
            <a:endParaRPr lang="cs-CZ" sz="72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živí </a:t>
            </a:r>
            <a:r>
              <a:rPr lang="cs-CZ" dirty="0"/>
              <a:t>se především dřevokaznými škůdci, </a:t>
            </a:r>
            <a:r>
              <a:rPr lang="cs-CZ" dirty="0" smtClean="0"/>
              <a:t>mravenci, brouky </a:t>
            </a:r>
            <a:r>
              <a:rPr lang="cs-CZ" dirty="0"/>
              <a:t>nebo jejich </a:t>
            </a:r>
            <a:r>
              <a:rPr lang="cs-CZ" dirty="0" smtClean="0"/>
              <a:t>larvami, </a:t>
            </a:r>
            <a:r>
              <a:rPr lang="cs-CZ" dirty="0"/>
              <a:t>které pomocí svého skvěle tvarovaného dlátového zobáku vytesává ze živého i mrtvého dřeva. </a:t>
            </a:r>
            <a:endParaRPr lang="cs-CZ" dirty="0" smtClean="0"/>
          </a:p>
          <a:p>
            <a:r>
              <a:rPr lang="cs-CZ" dirty="0"/>
              <a:t>n</a:t>
            </a:r>
            <a:r>
              <a:rPr lang="cs-CZ" dirty="0" smtClean="0"/>
              <a:t>a </a:t>
            </a:r>
            <a:r>
              <a:rPr lang="cs-CZ" dirty="0"/>
              <a:t>nabírání kořisti z těžko dostupných míst má dlouhý lepkavý </a:t>
            </a:r>
            <a:r>
              <a:rPr lang="cs-CZ" dirty="0" smtClean="0"/>
              <a:t>jazyk </a:t>
            </a:r>
            <a:r>
              <a:rPr lang="cs-CZ" dirty="0"/>
              <a:t>se zoubky na konci.</a:t>
            </a:r>
          </a:p>
        </p:txBody>
      </p:sp>
      <p:pic>
        <p:nvPicPr>
          <p:cNvPr id="1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81" y="1600200"/>
            <a:ext cx="3657038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418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b="1" dirty="0" smtClean="0"/>
              <a:t>SÝKORA KOŇADRA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v </a:t>
            </a:r>
            <a:r>
              <a:rPr lang="cs-CZ" dirty="0"/>
              <a:t>zimě </a:t>
            </a:r>
            <a:r>
              <a:rPr lang="cs-CZ" dirty="0" smtClean="0"/>
              <a:t>se živí semeny </a:t>
            </a:r>
            <a:r>
              <a:rPr lang="cs-CZ" dirty="0"/>
              <a:t>s vysokým obsahem tuku, která často nacházejí na krmítkách </a:t>
            </a:r>
            <a:r>
              <a:rPr lang="cs-CZ" dirty="0" smtClean="0"/>
              <a:t>(slunečnice)</a:t>
            </a:r>
          </a:p>
          <a:p>
            <a:endParaRPr lang="cs-CZ" dirty="0" smtClean="0"/>
          </a:p>
          <a:p>
            <a:r>
              <a:rPr lang="cs-CZ" dirty="0" smtClean="0"/>
              <a:t>přes </a:t>
            </a:r>
            <a:r>
              <a:rPr lang="cs-CZ" dirty="0"/>
              <a:t>léto se živí převážně živočišnou </a:t>
            </a:r>
            <a:r>
              <a:rPr lang="cs-CZ" b="1" dirty="0" smtClean="0"/>
              <a:t>stravou</a:t>
            </a:r>
            <a:r>
              <a:rPr lang="cs-CZ" dirty="0" smtClean="0"/>
              <a:t>-hmyz ,vajíčka</a:t>
            </a:r>
            <a:r>
              <a:rPr lang="cs-CZ" dirty="0"/>
              <a:t>, larvy </a:t>
            </a:r>
          </a:p>
          <a:p>
            <a:r>
              <a:rPr lang="cs-CZ" dirty="0"/>
              <a:t>m</a:t>
            </a:r>
            <a:r>
              <a:rPr lang="cs-CZ" dirty="0" smtClean="0"/>
              <a:t>ůže </a:t>
            </a:r>
            <a:r>
              <a:rPr lang="cs-CZ" dirty="0"/>
              <a:t>i oštipovat dužnaté plody dřevin, pupeny a listy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 pro </a:t>
            </a:r>
            <a:r>
              <a:rPr lang="cs-CZ" dirty="0"/>
              <a:t>svá mláďata seženou běžně 500 ks housenek denně, čímž velmi úspěšně regulují výskyt hmyzích </a:t>
            </a:r>
            <a:r>
              <a:rPr lang="cs-CZ" dirty="0" smtClean="0"/>
              <a:t>škůdců </a:t>
            </a:r>
          </a:p>
          <a:p>
            <a:r>
              <a:rPr lang="cs-CZ" dirty="0"/>
              <a:t>p</a:t>
            </a:r>
            <a:r>
              <a:rPr lang="cs-CZ" dirty="0" smtClean="0"/>
              <a:t>otravu </a:t>
            </a:r>
            <a:r>
              <a:rPr lang="cs-CZ" dirty="0"/>
              <a:t>sbírají na větvích stromů a keřů, na zemi a výjimečně ji chytají i v </a:t>
            </a:r>
            <a:r>
              <a:rPr lang="cs-CZ" dirty="0" smtClean="0"/>
              <a:t>letu</a:t>
            </a:r>
            <a:endParaRPr lang="cs-CZ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2816"/>
            <a:ext cx="403860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4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LEDŇÁČEK</a:t>
            </a:r>
            <a:endParaRPr lang="cs-CZ" sz="7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je </a:t>
            </a:r>
            <a:r>
              <a:rPr lang="cs-CZ" dirty="0"/>
              <a:t>po většinu roku samotářsky žijící a přísně teritoriální </a:t>
            </a:r>
            <a:r>
              <a:rPr lang="cs-CZ" dirty="0" smtClean="0"/>
              <a:t>pták</a:t>
            </a:r>
          </a:p>
          <a:p>
            <a:r>
              <a:rPr lang="cs-CZ" dirty="0"/>
              <a:t>ž</a:t>
            </a:r>
            <a:r>
              <a:rPr lang="cs-CZ" dirty="0" smtClean="0"/>
              <a:t>iví </a:t>
            </a:r>
            <a:r>
              <a:rPr lang="cs-CZ" dirty="0"/>
              <a:t>se především menšími </a:t>
            </a:r>
            <a:r>
              <a:rPr lang="cs-CZ" dirty="0" smtClean="0"/>
              <a:t>rybami, </a:t>
            </a:r>
            <a:r>
              <a:rPr lang="cs-CZ" dirty="0"/>
              <a:t>které loví střemhlavým útokem pod vodou, ale v malé míře se v jeho potravě objevuje i vodní hmyz a </a:t>
            </a:r>
            <a:r>
              <a:rPr lang="cs-CZ" dirty="0" smtClean="0"/>
              <a:t>obojživelníci</a:t>
            </a:r>
          </a:p>
          <a:p>
            <a:r>
              <a:rPr lang="cs-CZ" dirty="0" smtClean="0"/>
              <a:t> hnízdí </a:t>
            </a:r>
            <a:r>
              <a:rPr lang="cs-CZ" dirty="0"/>
              <a:t>v norách, které si sám hloubí ve strmých březích vod</a:t>
            </a: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28800"/>
            <a:ext cx="4038600" cy="4608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48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000" b="1" dirty="0" smtClean="0"/>
              <a:t>KOS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559113"/>
            <a:ext cx="4038600" cy="4525963"/>
          </a:xfrm>
        </p:spPr>
        <p:txBody>
          <a:bodyPr>
            <a:normAutofit fontScale="70000" lnSpcReduction="20000"/>
          </a:bodyPr>
          <a:lstStyle/>
          <a:p>
            <a:r>
              <a:rPr lang="cs-CZ" dirty="0"/>
              <a:t>d</a:t>
            </a:r>
            <a:r>
              <a:rPr lang="cs-CZ" dirty="0" smtClean="0"/>
              <a:t>o jejich jídelníčku patří žížaly</a:t>
            </a:r>
            <a:r>
              <a:rPr lang="cs-CZ" dirty="0"/>
              <a:t>, které tahá ze </a:t>
            </a:r>
            <a:r>
              <a:rPr lang="cs-CZ" dirty="0" smtClean="0"/>
              <a:t>země, také  hmyz </a:t>
            </a:r>
            <a:r>
              <a:rPr lang="cs-CZ" dirty="0"/>
              <a:t>a různými </a:t>
            </a:r>
            <a:r>
              <a:rPr lang="cs-CZ" dirty="0" smtClean="0"/>
              <a:t>plody</a:t>
            </a:r>
          </a:p>
          <a:p>
            <a:r>
              <a:rPr lang="cs-CZ" dirty="0" smtClean="0"/>
              <a:t>také </a:t>
            </a:r>
            <a:r>
              <a:rPr lang="cs-CZ" dirty="0"/>
              <a:t>to, co najdou na ulicích, dvorcích nebo sadech, snadno také obsazují </a:t>
            </a:r>
            <a:r>
              <a:rPr lang="cs-CZ" dirty="0" smtClean="0"/>
              <a:t>krmítka, </a:t>
            </a:r>
            <a:r>
              <a:rPr lang="cs-CZ" dirty="0"/>
              <a:t>odkud odhání jiné </a:t>
            </a:r>
            <a:r>
              <a:rPr lang="cs-CZ" dirty="0" smtClean="0"/>
              <a:t>ptáky</a:t>
            </a:r>
          </a:p>
          <a:p>
            <a:r>
              <a:rPr lang="cs-CZ" dirty="0" smtClean="0"/>
              <a:t>je </a:t>
            </a:r>
            <a:r>
              <a:rPr lang="cs-CZ" dirty="0"/>
              <a:t>částečně tažný pták, na zimu odlétají lesní kosi a jen část kosů </a:t>
            </a:r>
            <a:r>
              <a:rPr lang="cs-CZ" dirty="0" smtClean="0"/>
              <a:t>městských</a:t>
            </a:r>
          </a:p>
          <a:p>
            <a:r>
              <a:rPr lang="cs-CZ" dirty="0" smtClean="0"/>
              <a:t> ptáci </a:t>
            </a:r>
            <a:r>
              <a:rPr lang="cs-CZ" dirty="0"/>
              <a:t>z Čech a severní Moravy zimují u </a:t>
            </a:r>
            <a:r>
              <a:rPr lang="cs-CZ" dirty="0" smtClean="0"/>
              <a:t>Atlantiku, </a:t>
            </a:r>
            <a:r>
              <a:rPr lang="cs-CZ" dirty="0"/>
              <a:t>jihomoravští kosi pak létají do </a:t>
            </a:r>
            <a:r>
              <a:rPr lang="cs-CZ" dirty="0" smtClean="0"/>
              <a:t>Středomoří</a:t>
            </a:r>
          </a:p>
          <a:p>
            <a:r>
              <a:rPr lang="cs-CZ" dirty="0" smtClean="0"/>
              <a:t>ze </a:t>
            </a:r>
            <a:r>
              <a:rPr lang="cs-CZ" dirty="0"/>
              <a:t>zimovišť se vrací na přelomu března a dubna a odlétá v listopadu</a:t>
            </a:r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28800"/>
            <a:ext cx="4038600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715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BAŽANT</a:t>
            </a:r>
            <a:endParaRPr lang="cs-CZ" sz="72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chová </a:t>
            </a:r>
            <a:r>
              <a:rPr lang="cs-CZ" dirty="0"/>
              <a:t>se </a:t>
            </a:r>
            <a:r>
              <a:rPr lang="cs-CZ" dirty="0" smtClean="0"/>
              <a:t>v bažantnicích</a:t>
            </a:r>
          </a:p>
          <a:p>
            <a:r>
              <a:rPr lang="cs-CZ" dirty="0" smtClean="0"/>
              <a:t>staví si hnízdo </a:t>
            </a:r>
            <a:r>
              <a:rPr lang="cs-CZ" dirty="0"/>
              <a:t>na zemi, v dírách a </a:t>
            </a:r>
            <a:r>
              <a:rPr lang="cs-CZ" dirty="0" smtClean="0"/>
              <a:t>houštinách</a:t>
            </a:r>
          </a:p>
          <a:p>
            <a:endParaRPr lang="cs-CZ" dirty="0" smtClean="0"/>
          </a:p>
          <a:p>
            <a:r>
              <a:rPr lang="cs-CZ" dirty="0"/>
              <a:t>j</a:t>
            </a:r>
            <a:r>
              <a:rPr lang="cs-CZ" dirty="0" smtClean="0"/>
              <a:t>eho </a:t>
            </a:r>
            <a:r>
              <a:rPr lang="cs-CZ" dirty="0"/>
              <a:t>potravu tvoří hmyz, semena a </a:t>
            </a:r>
            <a:r>
              <a:rPr lang="cs-CZ" dirty="0" smtClean="0"/>
              <a:t>bobule</a:t>
            </a:r>
          </a:p>
          <a:p>
            <a:r>
              <a:rPr lang="cs-CZ" dirty="0"/>
              <a:t>p</a:t>
            </a:r>
            <a:r>
              <a:rPr lang="cs-CZ" dirty="0" smtClean="0"/>
              <a:t>rostředí </a:t>
            </a:r>
            <a:r>
              <a:rPr lang="cs-CZ" dirty="0"/>
              <a:t>ve kterém se nachází jsou především polní lesíky, houštiny </a:t>
            </a:r>
            <a:endParaRPr lang="cs-CZ" dirty="0" smtClean="0"/>
          </a:p>
        </p:txBody>
      </p:sp>
      <p:pic>
        <p:nvPicPr>
          <p:cNvPr id="1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772816"/>
            <a:ext cx="4038600" cy="439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067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cs-CZ" dirty="0" smtClean="0"/>
              <a:t>Odkazy : </a:t>
            </a:r>
          </a:p>
          <a:p>
            <a:endParaRPr lang="cs-CZ" dirty="0"/>
          </a:p>
          <a:p>
            <a:r>
              <a:rPr lang="cs-CZ" dirty="0"/>
              <a:t>[cit. 2011-02-20].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SZEPANEK, Marek. </a:t>
            </a:r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://commons.wikimedia.org/wiki/File:Parus_major_4_%</a:t>
            </a:r>
            <a:r>
              <a:rPr lang="cs-CZ" dirty="0" smtClean="0">
                <a:hlinkClick r:id="rId2"/>
              </a:rPr>
              <a:t>28Marek_Szczepanek%29.jpg</a:t>
            </a:r>
            <a:endParaRPr lang="cs-CZ" dirty="0" smtClean="0"/>
          </a:p>
          <a:p>
            <a:r>
              <a:rPr lang="cs-CZ" dirty="0" smtClean="0"/>
              <a:t>http</a:t>
            </a:r>
            <a:r>
              <a:rPr lang="cs-CZ" dirty="0"/>
              <a:t>://cs.wikipedia.org/wiki/P%C4%9Bnkava_obecn%C3%A1[cit. 2011-02-20].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MALENE. &lt;</a:t>
            </a:r>
            <a:r>
              <a:rPr lang="cs-CZ" dirty="0">
                <a:hlinkClick r:id="rId3"/>
              </a:rPr>
              <a:t>http://commons.wikimedia.org/wiki/</a:t>
            </a:r>
            <a:r>
              <a:rPr lang="cs-CZ" dirty="0" err="1">
                <a:hlinkClick r:id="rId3"/>
              </a:rPr>
              <a:t>File:Solsort.jpg</a:t>
            </a:r>
            <a:r>
              <a:rPr lang="cs-CZ" dirty="0"/>
              <a:t>&gt;</a:t>
            </a:r>
          </a:p>
          <a:p>
            <a:r>
              <a:rPr lang="cs-CZ" dirty="0"/>
              <a:t>[cit. 2011-02-20].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VOELKER, T. &lt;</a:t>
            </a:r>
            <a:r>
              <a:rPr lang="cs-CZ" dirty="0">
                <a:hlinkClick r:id="rId4"/>
              </a:rPr>
              <a:t>http://commons.wikimedia.org/wiki/File:Alauda_arvensis_Linnaeus_1758.jpg</a:t>
            </a:r>
            <a:r>
              <a:rPr lang="cs-CZ" dirty="0"/>
              <a:t>&gt;</a:t>
            </a:r>
          </a:p>
          <a:p>
            <a:r>
              <a:rPr lang="cs-CZ" dirty="0"/>
              <a:t>[cit. 2011-02-20].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SZEPANEK, Marek. &lt;</a:t>
            </a:r>
            <a:r>
              <a:rPr lang="cs-CZ" dirty="0">
                <a:hlinkClick r:id="rId5"/>
              </a:rPr>
              <a:t>http://commons.wikimedia.org/wiki/File:Ciconia_nigra_1_%28Marek_Szczepanek%29.jpg</a:t>
            </a:r>
            <a:r>
              <a:rPr lang="cs-CZ" dirty="0"/>
              <a:t>&gt;</a:t>
            </a:r>
          </a:p>
          <a:p>
            <a:r>
              <a:rPr lang="cs-CZ" dirty="0"/>
              <a:t>[cit. 2011-02-20]. Dostupný pod licencí </a:t>
            </a:r>
            <a:r>
              <a:rPr lang="cs-CZ" dirty="0" err="1"/>
              <a:t>Creative</a:t>
            </a:r>
            <a:r>
              <a:rPr lang="cs-CZ" dirty="0"/>
              <a:t> </a:t>
            </a:r>
            <a:r>
              <a:rPr lang="cs-CZ" dirty="0" err="1"/>
              <a:t>Commons</a:t>
            </a:r>
            <a:r>
              <a:rPr lang="cs-CZ" dirty="0"/>
              <a:t> na WWW: RYBA, Dominik. &lt;</a:t>
            </a:r>
            <a:r>
              <a:rPr lang="cs-CZ" dirty="0">
                <a:hlinkClick r:id="rId6"/>
              </a:rPr>
              <a:t>http://commons.wikimedia.org/wiki/File:White_Stork_%28Ciconia_ciconia%29.jpg</a:t>
            </a:r>
            <a:r>
              <a:rPr lang="cs-CZ" dirty="0"/>
              <a:t>&gt;</a:t>
            </a:r>
          </a:p>
          <a:p>
            <a:r>
              <a:rPr lang="cs-CZ" dirty="0"/>
              <a:t>[cit. 2011-02-20]. Dostupný pod licencí Public </a:t>
            </a:r>
            <a:r>
              <a:rPr lang="cs-CZ" dirty="0" err="1"/>
              <a:t>domain</a:t>
            </a:r>
            <a:r>
              <a:rPr lang="cs-CZ" dirty="0"/>
              <a:t> na WWW:  &lt;</a:t>
            </a:r>
            <a:r>
              <a:rPr lang="cs-CZ" dirty="0">
                <a:hlinkClick r:id="rId7"/>
              </a:rPr>
              <a:t>http://commons.wikimedia.org/wiki/</a:t>
            </a:r>
            <a:r>
              <a:rPr lang="cs-CZ" dirty="0" err="1">
                <a:hlinkClick r:id="rId7"/>
              </a:rPr>
              <a:t>File:Pica_pica.jpg</a:t>
            </a:r>
            <a:r>
              <a:rPr lang="cs-CZ" dirty="0"/>
              <a:t>&gt;</a:t>
            </a:r>
          </a:p>
          <a:p>
            <a:r>
              <a:rPr lang="cs-CZ" dirty="0"/>
              <a:t>[cit. 2011-02-20]. Dostupný pod licencí Public </a:t>
            </a:r>
            <a:r>
              <a:rPr lang="cs-CZ" dirty="0" err="1"/>
              <a:t>domain</a:t>
            </a:r>
            <a:r>
              <a:rPr lang="cs-CZ" dirty="0"/>
              <a:t> na WWW: </a:t>
            </a:r>
            <a:endParaRPr lang="cs-CZ" dirty="0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fontScale="40000" lnSpcReduction="20000"/>
          </a:bodyPr>
          <a:lstStyle/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6995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586</Words>
  <Application>Microsoft Office PowerPoint</Application>
  <PresentationFormat>Předvádění na obrazovce (4:3)</PresentationFormat>
  <Paragraphs>60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PTÁCI   NA   JAŘE</vt:lpstr>
      <vt:lpstr>Prezentace aplikace PowerPoint</vt:lpstr>
      <vt:lpstr>Prezentace aplikace PowerPoint</vt:lpstr>
      <vt:lpstr>STRAKA   OBECNÁ</vt:lpstr>
      <vt:lpstr>PĚNKAVA obecná</vt:lpstr>
      <vt:lpstr>DATEL</vt:lpstr>
      <vt:lpstr>SÝKORA KOŇADRA </vt:lpstr>
      <vt:lpstr>LEDŇÁČEK</vt:lpstr>
      <vt:lpstr>KOS </vt:lpstr>
      <vt:lpstr>BAŽANT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   NA   JAŘE</dc:title>
  <dc:creator>uzivatel</dc:creator>
  <cp:lastModifiedBy>Jana Soukupova</cp:lastModifiedBy>
  <cp:revision>25</cp:revision>
  <dcterms:created xsi:type="dcterms:W3CDTF">2012-04-12T12:37:17Z</dcterms:created>
  <dcterms:modified xsi:type="dcterms:W3CDTF">2013-01-30T13:26:26Z</dcterms:modified>
</cp:coreProperties>
</file>