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270" y="-102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7A665-BC16-4E84-9BC2-A26B51BA6706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EE6FB-4312-40E8-807A-EA2BE24A4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36512" y="2311441"/>
          <a:ext cx="9144000" cy="4285911"/>
        </p:xfrm>
        <a:graphic>
          <a:graphicData uri="http://schemas.openxmlformats.org/drawingml/2006/table">
            <a:tbl>
              <a:tblPr/>
              <a:tblGrid>
                <a:gridCol w="1669644"/>
                <a:gridCol w="7474356"/>
              </a:tblGrid>
              <a:tr h="6480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poznávají souvislosti mezi jednotlivými  složkami početních  výkonů a vytvářejí si konkrétní představu související se odčítáním. Pomocí číselné osy se žáci učí znázorňování zadaného příkladu a vytvářejí si návyk k  provádění kontroly.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8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květen  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16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588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 a její aplikace</a:t>
                      </a:r>
                      <a:endParaRPr lang="cs-CZ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187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Odčítání do 15 bez přechodu přes desítku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" name="Picture 2" descr="\\SERVER\Ucitele\DUM 2012 -2013\logo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242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826802"/>
            <a:ext cx="86489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         ODČÍTÁNÍ DO 15 </a:t>
            </a:r>
          </a:p>
          <a:p>
            <a:r>
              <a:rPr lang="cs-CZ" sz="5400" dirty="0" smtClean="0"/>
              <a:t>BEZ PŘECHODU PŘES DESÍTKU</a:t>
            </a:r>
            <a:endParaRPr lang="cs-CZ" sz="5400" dirty="0"/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04664"/>
            <a:ext cx="1919136" cy="191913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 l="6497" t="17719" r="71060" b="54966"/>
          <a:stretch>
            <a:fillRect/>
          </a:stretch>
        </p:blipFill>
        <p:spPr bwMode="auto">
          <a:xfrm>
            <a:off x="1445653" y="186612"/>
            <a:ext cx="1596178" cy="155417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 l="30510" t="17516" r="47638" b="55906"/>
          <a:stretch>
            <a:fillRect/>
          </a:stretch>
        </p:blipFill>
        <p:spPr bwMode="auto">
          <a:xfrm>
            <a:off x="107504" y="228617"/>
            <a:ext cx="1554173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 l="8066" t="10133" r="71853" b="64765"/>
          <a:stretch>
            <a:fillRect/>
          </a:stretch>
        </p:blipFill>
        <p:spPr bwMode="auto">
          <a:xfrm>
            <a:off x="323528" y="4869160"/>
            <a:ext cx="1224136" cy="122413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 cstate="print"/>
          <a:srcRect l="30510" t="10133" r="49409" b="64765"/>
          <a:stretch>
            <a:fillRect/>
          </a:stretch>
        </p:blipFill>
        <p:spPr bwMode="auto">
          <a:xfrm>
            <a:off x="1115616" y="5157192"/>
            <a:ext cx="1428159" cy="142815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>
            <a:off x="869589" y="1092713"/>
            <a:ext cx="1344149" cy="13281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4" cstate="print"/>
          <a:srcRect l="9248" t="66242" r="71262" b="9395"/>
          <a:stretch>
            <a:fillRect/>
          </a:stretch>
        </p:blipFill>
        <p:spPr bwMode="auto">
          <a:xfrm>
            <a:off x="7668344" y="5373216"/>
            <a:ext cx="1386154" cy="13861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4" cstate="print"/>
          <a:srcRect l="53544" t="66980" r="26966" b="9395"/>
          <a:stretch>
            <a:fillRect/>
          </a:stretch>
        </p:blipFill>
        <p:spPr bwMode="auto">
          <a:xfrm>
            <a:off x="6588224" y="4941168"/>
            <a:ext cx="1386154" cy="13441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15 -1 =         </a:t>
            </a:r>
            <a:endParaRPr lang="cs-CZ" sz="8000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269979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3347864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6" name="TextovéPole 25"/>
          <p:cNvSpPr txBox="1"/>
          <p:nvPr/>
        </p:nvSpPr>
        <p:spPr>
          <a:xfrm>
            <a:off x="4427984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14</a:t>
            </a:r>
            <a:endParaRPr lang="cs-CZ" sz="239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3630" t="26584" r="8599" b="19894"/>
          <a:stretch>
            <a:fillRect/>
          </a:stretch>
        </p:blipFill>
        <p:spPr bwMode="auto">
          <a:xfrm>
            <a:off x="827584" y="5373216"/>
            <a:ext cx="7632848" cy="1152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Vývojový diagram: postup 27"/>
          <p:cNvSpPr/>
          <p:nvPr/>
        </p:nvSpPr>
        <p:spPr>
          <a:xfrm>
            <a:off x="6084168" y="5733256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979712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95736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 animBg="1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79712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14 -3 =         </a:t>
            </a:r>
            <a:endParaRPr lang="cs-CZ" sz="8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269979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284985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284985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284985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5" name="TextovéPole 24"/>
          <p:cNvSpPr txBox="1"/>
          <p:nvPr/>
        </p:nvSpPr>
        <p:spPr>
          <a:xfrm>
            <a:off x="4427984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11</a:t>
            </a:r>
            <a:endParaRPr lang="cs-CZ" sz="239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 l="5286" t="26584" r="8599" b="23239"/>
          <a:stretch>
            <a:fillRect/>
          </a:stretch>
        </p:blipFill>
        <p:spPr bwMode="auto">
          <a:xfrm>
            <a:off x="755576" y="5445224"/>
            <a:ext cx="7488832" cy="10801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6" name="Vývojový diagram: postup 25"/>
          <p:cNvSpPr/>
          <p:nvPr/>
        </p:nvSpPr>
        <p:spPr>
          <a:xfrm>
            <a:off x="5508104" y="5805264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postup 26"/>
          <p:cNvSpPr/>
          <p:nvPr/>
        </p:nvSpPr>
        <p:spPr>
          <a:xfrm>
            <a:off x="4788024" y="5805264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postup 27"/>
          <p:cNvSpPr/>
          <p:nvPr/>
        </p:nvSpPr>
        <p:spPr>
          <a:xfrm>
            <a:off x="5148064" y="5805264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979712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95736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 animBg="1"/>
      <p:bldP spid="27" grpId="0" animBg="1"/>
      <p:bldP spid="28" grpId="0" animBg="1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15 - 4 =         </a:t>
            </a:r>
            <a:endParaRPr lang="cs-CZ" sz="8000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39552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581128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581128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581128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2699792" y="4581128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3419872" y="4581128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429001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429001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429001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429000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6" name="TextovéPole 25"/>
          <p:cNvSpPr txBox="1"/>
          <p:nvPr/>
        </p:nvSpPr>
        <p:spPr>
          <a:xfrm>
            <a:off x="4644008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11</a:t>
            </a:r>
            <a:endParaRPr lang="cs-CZ" sz="239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 l="2802" t="26584" r="7771" b="16549"/>
          <a:stretch>
            <a:fillRect/>
          </a:stretch>
        </p:blipFill>
        <p:spPr bwMode="auto">
          <a:xfrm>
            <a:off x="611560" y="5373216"/>
            <a:ext cx="7776864" cy="122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7" name="Vývojový diagram: postup 26"/>
          <p:cNvSpPr/>
          <p:nvPr/>
        </p:nvSpPr>
        <p:spPr>
          <a:xfrm>
            <a:off x="5940152" y="5733256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postup 27"/>
          <p:cNvSpPr/>
          <p:nvPr/>
        </p:nvSpPr>
        <p:spPr>
          <a:xfrm>
            <a:off x="5220072" y="5733256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5580112" y="5733256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postup 29"/>
          <p:cNvSpPr/>
          <p:nvPr/>
        </p:nvSpPr>
        <p:spPr>
          <a:xfrm>
            <a:off x="4860032" y="5733256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979712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39552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95736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 animBg="1"/>
      <p:bldP spid="28" grpId="0" animBg="1"/>
      <p:bldP spid="29" grpId="0" animBg="1"/>
      <p:bldP spid="30" grpId="0" animBg="1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13 -1 =         </a:t>
            </a:r>
            <a:endParaRPr lang="cs-CZ" sz="8000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35696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437112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284985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284985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284985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284984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5" name="TextovéPole 24"/>
          <p:cNvSpPr txBox="1"/>
          <p:nvPr/>
        </p:nvSpPr>
        <p:spPr>
          <a:xfrm>
            <a:off x="4499992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12</a:t>
            </a:r>
            <a:endParaRPr lang="cs-CZ" sz="239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 l="3720" t="27680" r="7681" b="22144"/>
          <a:stretch>
            <a:fillRect/>
          </a:stretch>
        </p:blipFill>
        <p:spPr bwMode="auto">
          <a:xfrm>
            <a:off x="539552" y="5373214"/>
            <a:ext cx="8290522" cy="11521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6" name="Vývojový diagram: postup 25"/>
          <p:cNvSpPr/>
          <p:nvPr/>
        </p:nvSpPr>
        <p:spPr>
          <a:xfrm>
            <a:off x="5436096" y="5733256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835696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051720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 animBg="1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15 - 2 =         </a:t>
            </a:r>
            <a:endParaRPr lang="cs-CZ" sz="8000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07704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269979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341987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 l="3716" t="23416" r="7782" b="23063"/>
          <a:stretch>
            <a:fillRect/>
          </a:stretch>
        </p:blipFill>
        <p:spPr bwMode="auto">
          <a:xfrm>
            <a:off x="539552" y="5445224"/>
            <a:ext cx="7704856" cy="1152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2" name="Vývojový diagram: postup 31"/>
          <p:cNvSpPr/>
          <p:nvPr/>
        </p:nvSpPr>
        <p:spPr>
          <a:xfrm>
            <a:off x="579613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postup 32"/>
          <p:cNvSpPr/>
          <p:nvPr/>
        </p:nvSpPr>
        <p:spPr>
          <a:xfrm>
            <a:off x="543609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644008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13</a:t>
            </a:r>
            <a:endParaRPr lang="cs-CZ" sz="23900" dirty="0"/>
          </a:p>
        </p:txBody>
      </p:sp>
      <p:sp>
        <p:nvSpPr>
          <p:cNvPr id="30" name="Obdélník 29"/>
          <p:cNvSpPr/>
          <p:nvPr/>
        </p:nvSpPr>
        <p:spPr>
          <a:xfrm>
            <a:off x="1907704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23728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8" grpId="0"/>
      <p:bldP spid="34" grpId="1"/>
      <p:bldP spid="3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15 - 5 =         </a:t>
            </a:r>
            <a:endParaRPr lang="cs-CZ" sz="8000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07704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269979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341987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>
          <a:blip r:embed="rId4" cstate="print"/>
          <a:srcRect l="3716" t="23416" r="7782" b="23063"/>
          <a:stretch>
            <a:fillRect/>
          </a:stretch>
        </p:blipFill>
        <p:spPr bwMode="auto">
          <a:xfrm>
            <a:off x="467544" y="5445224"/>
            <a:ext cx="7776864" cy="1152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5" name="Vývojový diagram: postup 24"/>
          <p:cNvSpPr/>
          <p:nvPr/>
        </p:nvSpPr>
        <p:spPr>
          <a:xfrm>
            <a:off x="579613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postup 25"/>
          <p:cNvSpPr/>
          <p:nvPr/>
        </p:nvSpPr>
        <p:spPr>
          <a:xfrm>
            <a:off x="543609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10</a:t>
            </a:r>
            <a:endParaRPr lang="cs-CZ" sz="23900" dirty="0"/>
          </a:p>
        </p:txBody>
      </p:sp>
      <p:sp>
        <p:nvSpPr>
          <p:cNvPr id="28" name="Obdélník 27"/>
          <p:cNvSpPr/>
          <p:nvPr/>
        </p:nvSpPr>
        <p:spPr>
          <a:xfrm>
            <a:off x="1907704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2" name="Vývojový diagram: postup 31"/>
          <p:cNvSpPr/>
          <p:nvPr/>
        </p:nvSpPr>
        <p:spPr>
          <a:xfrm>
            <a:off x="507605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postup 32"/>
          <p:cNvSpPr/>
          <p:nvPr/>
        </p:nvSpPr>
        <p:spPr>
          <a:xfrm>
            <a:off x="471601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postup 33"/>
          <p:cNvSpPr/>
          <p:nvPr/>
        </p:nvSpPr>
        <p:spPr>
          <a:xfrm>
            <a:off x="4355976" y="5877272"/>
            <a:ext cx="360040" cy="216024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/>
      <p:bldP spid="30" grpId="0"/>
      <p:bldP spid="31" grpId="0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15 - 0 =         </a:t>
            </a:r>
            <a:endParaRPr lang="cs-CZ" sz="8000" dirty="0"/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07704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53955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25963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197971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269979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 l="8066" t="10133" r="71853" b="64765"/>
          <a:stretch>
            <a:fillRect/>
          </a:stretch>
        </p:blipFill>
        <p:spPr bwMode="auto">
          <a:xfrm>
            <a:off x="3419872" y="4509120"/>
            <a:ext cx="648072" cy="6480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76391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1303975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096063" y="3356993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288815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368023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4472327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5264415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056503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6848591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/>
          <a:srcRect l="17419" t="28512" r="57184" b="33098"/>
          <a:stretch>
            <a:fillRect/>
          </a:stretch>
        </p:blipFill>
        <p:spPr bwMode="auto">
          <a:xfrm>
            <a:off x="7640679" y="3356992"/>
            <a:ext cx="747745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4" cstate="print"/>
          <a:srcRect l="3716" t="23416" r="7782" b="23063"/>
          <a:stretch>
            <a:fillRect/>
          </a:stretch>
        </p:blipFill>
        <p:spPr bwMode="auto">
          <a:xfrm>
            <a:off x="467544" y="5445224"/>
            <a:ext cx="7776864" cy="1152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4644008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15</a:t>
            </a:r>
            <a:endParaRPr lang="cs-CZ" sz="23900" dirty="0"/>
          </a:p>
        </p:txBody>
      </p:sp>
      <p:sp>
        <p:nvSpPr>
          <p:cNvPr id="26" name="Obdélník 25"/>
          <p:cNvSpPr/>
          <p:nvPr/>
        </p:nvSpPr>
        <p:spPr>
          <a:xfrm>
            <a:off x="1907704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23728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8" grpId="0"/>
      <p:bldP spid="2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140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24</cp:revision>
  <dcterms:created xsi:type="dcterms:W3CDTF">2013-05-14T18:44:41Z</dcterms:created>
  <dcterms:modified xsi:type="dcterms:W3CDTF">2013-07-19T08:14:09Z</dcterms:modified>
</cp:coreProperties>
</file>