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65" r:id="rId5"/>
    <p:sldId id="258" r:id="rId6"/>
    <p:sldId id="266" r:id="rId7"/>
    <p:sldId id="267" r:id="rId8"/>
    <p:sldId id="268" r:id="rId9"/>
    <p:sldId id="260" r:id="rId10"/>
    <p:sldId id="269" r:id="rId11"/>
    <p:sldId id="261" r:id="rId12"/>
    <p:sldId id="259" r:id="rId13"/>
    <p:sldId id="262" r:id="rId14"/>
    <p:sldId id="263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2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4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42029E-77C6-4C0D-8C24-5A8C14CBCBF9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137D01-4125-4E88-806C-079C0BC49C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B5938-3EB5-4196-AA10-2DABF82E825B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BE529-465B-4685-AE0B-9808F5EC0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9FB51D-F4DC-4B64-B0CA-B302216292A6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47DC88-4AAF-495A-B815-A17D57240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2B019-0EF2-4A76-9A7B-24C15EBD8F11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70FDF-597D-4B65-8EA9-AFAF78AA7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AF98435-4EB7-480F-8595-DD9D4C3F6236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4CE80B-A243-4B04-9745-F5BD1CFEA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D01D0-258D-407E-8259-28AD940C37D9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4D74E-F85D-420A-81FB-FE178F4FD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2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A5AA64-E66B-4EB2-A1CA-B9E73119BB20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80DE3C3-3E88-48C8-A76F-536D6A511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AE2FC8-0C7F-4696-B9A3-BC90C0B74AC3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AB4C78-1889-4BA8-AFC2-59CF02845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5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6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723B283-1D20-419F-B1AE-EAE6BAA9C34D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B63942-4A0F-45A1-B09B-E83943F30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64272-CC06-430E-99B7-45BA18575D0B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3B3A8-A9E4-49C8-BD5F-47C0ECFB90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AE885-B492-4F2B-9A25-354F831393BA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42B926-43E1-498C-BF9E-1A66E7141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6C47A65B-528B-4F8A-AE7C-9C01F096107D}" type="datetimeFigureOut">
              <a:rPr lang="cs-CZ"/>
              <a:pPr>
                <a:defRPr/>
              </a:pPr>
              <a:t>12.9.2012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B529C58F-73A1-419C-80F5-C127BDF05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8" r:id="rId2"/>
    <p:sldLayoutId id="2147483684" r:id="rId3"/>
    <p:sldLayoutId id="2147483679" r:id="rId4"/>
    <p:sldLayoutId id="2147483685" r:id="rId5"/>
    <p:sldLayoutId id="2147483680" r:id="rId6"/>
    <p:sldLayoutId id="2147483686" r:id="rId7"/>
    <p:sldLayoutId id="2147483687" r:id="rId8"/>
    <p:sldLayoutId id="2147483688" r:id="rId9"/>
    <p:sldLayoutId id="2147483681" r:id="rId10"/>
    <p:sldLayoutId id="21474836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C22EA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DE6C36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F9B639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403350" y="4797425"/>
            <a:ext cx="6264275" cy="1439863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05 Lužní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les - prezentace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 září 2011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0" name="TextovéPole 16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11" name="Obrázek 10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tx2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 bwMode="auto">
          <a:xfrm>
            <a:off x="1259632" y="1412776"/>
            <a:ext cx="7499350" cy="3565376"/>
          </a:xfrm>
          <a:prstGeom prst="rect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39999">
                <a:schemeClr val="tx2">
                  <a:lumMod val="40000"/>
                  <a:lumOff val="60000"/>
                </a:schemeClr>
              </a:gs>
              <a:gs pos="70000">
                <a:schemeClr val="tx2">
                  <a:lumMod val="60000"/>
                  <a:lumOff val="40000"/>
                </a:schemeClr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E6C36"/>
              </a:buClr>
              <a:buFont typeface="Wingdings 2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9B639"/>
              </a:buClr>
              <a:buFont typeface="Wingdings 2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/>
              <a:t>prezentace o části Břeclavského regionu – </a:t>
            </a:r>
            <a:r>
              <a:rPr lang="cs-CZ" smtClean="0"/>
              <a:t>Lužní les </a:t>
            </a:r>
            <a:r>
              <a:rPr lang="cs-CZ"/>
              <a:t>– učivo ČJS pro 3. – 5. </a:t>
            </a:r>
            <a:r>
              <a:rPr lang="cs-CZ" smtClean="0"/>
              <a:t>ročník ZŠ</a:t>
            </a:r>
            <a:endParaRPr lang="cs-CZ"/>
          </a:p>
          <a:p>
            <a:r>
              <a:rPr lang="cs-CZ"/>
              <a:t>charakteristika krajiny a prostředí</a:t>
            </a:r>
          </a:p>
          <a:p>
            <a:r>
              <a:rPr lang="cs-CZ"/>
              <a:t>popis jednotlivých </a:t>
            </a:r>
            <a:r>
              <a:rPr lang="cs-CZ" smtClean="0"/>
              <a:t>míst: Kančí obora, soutok Dyje a Moravy</a:t>
            </a:r>
          </a:p>
          <a:p>
            <a:r>
              <a:rPr lang="cs-CZ" smtClean="0"/>
              <a:t>fauna a flóra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92211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Lužní les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3" y="1124744"/>
            <a:ext cx="7776865" cy="1837184"/>
          </a:xfrm>
        </p:spPr>
        <p:txBody>
          <a:bodyPr>
            <a:noAutofit/>
          </a:bodyPr>
          <a:lstStyle/>
          <a:p>
            <a:pPr marL="365760" indent="-283464" algn="just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/>
              <a:t>Krajina, se kterou se seznamujeme, je většinou široká údolní niva řeky Dyje. Pokud nebyla regulována, kroutila se v ploché krajině a po povodních často měnila své koryto. Tím vznikala řada slepých a mrtvých ramen s jezery a mokřady. Pravidelné záplavy lužním lesům neškodí, lesní společenstvo je natolik přizpůsobené, že mu prospívají. V některých oblastech lesníci zaplavují části lesa </a:t>
            </a:r>
            <a:r>
              <a:rPr lang="cs-CZ" sz="1800" smtClean="0"/>
              <a:t>uměle.</a:t>
            </a:r>
            <a:endParaRPr lang="cs-CZ" sz="18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204" y="2780928"/>
            <a:ext cx="4176464" cy="27739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1187624" y="3907772"/>
            <a:ext cx="4121448" cy="27373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317709"/>
            <a:ext cx="770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/>
              <a:t>Lužní les je vlastně přírodní nástroj k regulaci povodní. Pevně zakořeněné stromy odolají většinou náporu </a:t>
            </a:r>
            <a:r>
              <a:rPr lang="cs-CZ" smtClean="0"/>
              <a:t>vody, </a:t>
            </a:r>
            <a:r>
              <a:rPr lang="cs-CZ"/>
              <a:t>celý les zadrží velké předměty, které voda unáší. </a:t>
            </a:r>
            <a:endParaRPr lang="cs-CZ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mtClean="0"/>
              <a:t>V </a:t>
            </a:r>
            <a:r>
              <a:rPr lang="cs-CZ"/>
              <a:t>posledních letech se sem vrátil i jeden z původních obyvatel - bobr. </a:t>
            </a:r>
            <a:r>
              <a:rPr lang="cs-CZ" smtClean="0"/>
              <a:t>Určitě si všimnete </a:t>
            </a:r>
            <a:r>
              <a:rPr lang="cs-CZ"/>
              <a:t>ohlodaných a padlých stromů - bobr si troufne i na značně silné kmeny.</a:t>
            </a:r>
          </a:p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132856"/>
            <a:ext cx="2869570" cy="43204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67316"/>
            <a:ext cx="3427256" cy="27418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1527" y="4092108"/>
            <a:ext cx="3902996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28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560840" cy="778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Kančí obora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0580" y="1023448"/>
            <a:ext cx="3960439" cy="2448272"/>
          </a:xfrm>
        </p:spPr>
        <p:txBody>
          <a:bodyPr>
            <a:normAutofit lnSpcReduction="10000"/>
          </a:bodyPr>
          <a:lstStyle/>
          <a:p>
            <a:pPr marL="82296" indent="0" algn="just" fontAlgn="auto">
              <a:spcAft>
                <a:spcPts val="0"/>
              </a:spcAft>
              <a:buNone/>
              <a:defRPr/>
            </a:pPr>
            <a:r>
              <a:rPr lang="cs-CZ" sz="1800" dirty="0" smtClean="0">
                <a:cs typeface="Arial" pitchFamily="34" charset="0"/>
              </a:rPr>
              <a:t>Vodní tůně, které se zde nacházejí jsou součástí rozsáhlého systému, vzájemně propojených bývalých ramen řeky Dyje. V lese hnízdí čápi i luňáci hnědí, volavka popelavá. Část lesa sloužila k chovu divokých prasat - odtud název. V roce 2002 byla oblast lužních lesů mezi Lednicí a Břeclaví prohlášena přírodním parkem Niva Dyje o rozloze 15 km2.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980728"/>
            <a:ext cx="3814803" cy="25337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63"/>
          <a:stretch/>
        </p:blipFill>
        <p:spPr>
          <a:xfrm>
            <a:off x="1331640" y="3899389"/>
            <a:ext cx="4280405" cy="27138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899389"/>
            <a:ext cx="2016224" cy="26882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8344" y="908720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latin typeface="+mn-lt"/>
              </a:rPr>
              <a:t>turistický region:	Jižní Morava</a:t>
            </a:r>
          </a:p>
          <a:p>
            <a:r>
              <a:rPr lang="cs-CZ" smtClean="0">
                <a:latin typeface="+mn-lt"/>
              </a:rPr>
              <a:t>začátek:		Břeclav – Kančí obora (za břeclavským zámkem)</a:t>
            </a:r>
          </a:p>
          <a:p>
            <a:r>
              <a:rPr lang="cs-CZ" smtClean="0">
                <a:latin typeface="+mn-lt"/>
              </a:rPr>
              <a:t>konec:		Janův hrad</a:t>
            </a:r>
          </a:p>
          <a:p>
            <a:r>
              <a:rPr lang="cs-CZ" smtClean="0">
                <a:latin typeface="+mn-lt"/>
              </a:rPr>
              <a:t>délka:		6,1 km</a:t>
            </a:r>
          </a:p>
          <a:p>
            <a:r>
              <a:rPr lang="cs-CZ" smtClean="0">
                <a:latin typeface="+mn-lt"/>
              </a:rPr>
              <a:t>počet zastávek:	15</a:t>
            </a:r>
          </a:p>
          <a:p>
            <a:r>
              <a:rPr lang="cs-CZ" smtClean="0">
                <a:latin typeface="+mn-lt"/>
              </a:rPr>
              <a:t>typ stezky:	pro pěší i cyklisty</a:t>
            </a:r>
          </a:p>
          <a:p>
            <a:r>
              <a:rPr lang="cs-CZ" smtClean="0">
                <a:latin typeface="+mn-lt"/>
              </a:rPr>
              <a:t>náročnost:	velmi lehká trasa po rovině a dobré cestě</a:t>
            </a:r>
          </a:p>
          <a:p>
            <a:r>
              <a:rPr lang="cs-CZ" smtClean="0">
                <a:latin typeface="+mn-lt"/>
              </a:rPr>
              <a:t>čas pro prohlídku:	pro pěší cca 2 hodiny</a:t>
            </a:r>
          </a:p>
          <a:p>
            <a:r>
              <a:rPr lang="cs-CZ" smtClean="0">
                <a:latin typeface="+mn-lt"/>
              </a:rPr>
              <a:t>značení:		turistické značky – zelená, značky pro cyklotrasy, panely</a:t>
            </a:r>
          </a:p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292360" y="267250"/>
            <a:ext cx="7560840" cy="778098"/>
          </a:xfrm>
          <a:prstGeom prst="rect">
            <a:avLst/>
          </a:prstGeom>
        </p:spPr>
        <p:txBody>
          <a:bodyPr/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300" kern="1200">
                <a:solidFill>
                  <a:srgbClr val="C22EA4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300">
                <a:solidFill>
                  <a:srgbClr val="C22EA4"/>
                </a:solidFill>
                <a:latin typeface="Gill Sans MT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300">
                <a:solidFill>
                  <a:srgbClr val="C22EA4"/>
                </a:solidFill>
                <a:latin typeface="Gill Sans MT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300">
                <a:solidFill>
                  <a:srgbClr val="C22EA4"/>
                </a:solidFill>
                <a:latin typeface="Gill Sans MT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300">
                <a:solidFill>
                  <a:srgbClr val="C22EA4"/>
                </a:solidFill>
                <a:latin typeface="Gill Sans MT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300">
                <a:solidFill>
                  <a:srgbClr val="C22EA4"/>
                </a:solidFill>
                <a:latin typeface="Gill Sans MT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300">
                <a:solidFill>
                  <a:srgbClr val="C22EA4"/>
                </a:solidFill>
                <a:latin typeface="Gill Sans MT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300">
                <a:solidFill>
                  <a:srgbClr val="C22EA4"/>
                </a:solidFill>
                <a:latin typeface="Gill Sans MT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300">
                <a:solidFill>
                  <a:srgbClr val="C22EA4"/>
                </a:solidFill>
                <a:latin typeface="Gill Sans MT"/>
              </a:defRPr>
            </a:lvl9pPr>
            <a:extLst/>
          </a:lstStyle>
          <a:p>
            <a:r>
              <a:rPr lang="cs-CZ" sz="3600"/>
              <a:t>Naučná stezka Lužní les v Kančí oboře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7300" y="3501008"/>
            <a:ext cx="2163276" cy="32570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473848"/>
            <a:ext cx="2163277" cy="32570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135" y="3473848"/>
            <a:ext cx="2157289" cy="324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61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88640"/>
            <a:ext cx="772989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aseline="30000" smtClean="0">
                <a:latin typeface="+mn-lt"/>
                <a:cs typeface="Arial" pitchFamily="34" charset="0"/>
              </a:rPr>
              <a:t>	Tato </a:t>
            </a:r>
            <a:r>
              <a:rPr lang="cs-CZ" sz="2400" baseline="30000">
                <a:latin typeface="+mn-lt"/>
                <a:cs typeface="Arial" pitchFamily="34" charset="0"/>
              </a:rPr>
              <a:t>naučná stezka patří mezi naše nejmladší - byla otevřena v dubnu 2001. </a:t>
            </a:r>
            <a:r>
              <a:rPr lang="cs-CZ" sz="2400" baseline="30000" smtClean="0">
                <a:latin typeface="+mn-lt"/>
                <a:cs typeface="Arial" pitchFamily="34" charset="0"/>
              </a:rPr>
              <a:t>Trasa </a:t>
            </a:r>
            <a:r>
              <a:rPr lang="cs-CZ" sz="2400" baseline="30000">
                <a:latin typeface="+mn-lt"/>
                <a:cs typeface="Arial" pitchFamily="34" charset="0"/>
              </a:rPr>
              <a:t>je vedena z Břeclavi po zelené turistické značce s nepatrnými odbočkami. Povrch je většinou asfaltový, vhodný pro cyklisty.  Naučná stezka končí v Lednicko - valtickém areálu u romantické zříceniny Janův hrad. Značení umožňuje absolvovat trasu oběma směry</a:t>
            </a:r>
            <a:r>
              <a:rPr lang="cs-CZ" sz="2400" baseline="30000" smtClean="0">
                <a:latin typeface="+mn-lt"/>
                <a:cs typeface="Arial" pitchFamily="34" charset="0"/>
              </a:rPr>
              <a:t>.</a:t>
            </a:r>
          </a:p>
          <a:p>
            <a:pPr algn="just"/>
            <a:r>
              <a:rPr lang="cs-CZ" sz="2400" baseline="30000" smtClean="0">
                <a:latin typeface="+mn-lt"/>
                <a:cs typeface="Arial" pitchFamily="34" charset="0"/>
              </a:rPr>
              <a:t>	Za </a:t>
            </a:r>
            <a:r>
              <a:rPr lang="cs-CZ" sz="2400" baseline="30000">
                <a:latin typeface="+mn-lt"/>
                <a:cs typeface="Arial" pitchFamily="34" charset="0"/>
              </a:rPr>
              <a:t>zámkem v Břeclavi půjdeme nebo pojedeme na kole kolem areálu místní vodárny. U mostu přes Dyji je možno nabrat si vodu zdarma - je vhodná i pro kojence. Až k vodárně je možno vjet osobním autem. Jak pěší procházka, tak i projetí cesty na kole mají své výhody i nevýhody. Pěší uvidí mnohem víc z lužního lesa. mohou se věnovat jednotlivým zajímavostem - prostě uvidí toho víc. Cyklisté zde zase mají nádhernou pohodlnou projížďku. Jediným problémem této naučné stezky jsou komáři, kteří mohou pobyt v celé oblasti značně znepříjemnit</a:t>
            </a:r>
            <a:r>
              <a:rPr lang="cs-CZ" sz="2400" baseline="30000" smtClean="0">
                <a:cs typeface="Arial" pitchFamily="34" charset="0"/>
              </a:rPr>
              <a:t>.</a:t>
            </a:r>
            <a:endParaRPr lang="cs-CZ" sz="2400" baseline="30000">
              <a:latin typeface="+mn-lt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6211" y="2980391"/>
            <a:ext cx="2391309" cy="36003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980391"/>
            <a:ext cx="2391311" cy="360040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102095"/>
            <a:ext cx="2229644" cy="3356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19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332656"/>
            <a:ext cx="75608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aseline="30000">
                <a:latin typeface="+mn-lt"/>
                <a:cs typeface="Arial" pitchFamily="34" charset="0"/>
              </a:rPr>
              <a:t>Na stezku se můžeme vypravit v kterémkoli ročním </a:t>
            </a:r>
            <a:r>
              <a:rPr lang="cs-CZ" sz="2400" baseline="30000" smtClean="0">
                <a:latin typeface="+mn-lt"/>
                <a:cs typeface="Arial" pitchFamily="34" charset="0"/>
              </a:rPr>
              <a:t>období.</a:t>
            </a:r>
          </a:p>
          <a:p>
            <a:pPr algn="just"/>
            <a:r>
              <a:rPr lang="cs-CZ" sz="2400" baseline="30000" smtClean="0">
                <a:latin typeface="+mn-lt"/>
                <a:cs typeface="Arial" pitchFamily="34" charset="0"/>
              </a:rPr>
              <a:t>Na </a:t>
            </a:r>
            <a:r>
              <a:rPr lang="cs-CZ" sz="2400" baseline="30000">
                <a:latin typeface="+mn-lt"/>
                <a:cs typeface="Arial" pitchFamily="34" charset="0"/>
              </a:rPr>
              <a:t>jaře a na počátku léta je zde zajímavá květena v podrostu, v létě velká pestrost hmyzu a ptactva, na podzim nás zaujme barevnost listí, v zimě jsou zase nejvýraznější tvary </a:t>
            </a:r>
            <a:r>
              <a:rPr lang="cs-CZ" sz="2400" baseline="30000" smtClean="0">
                <a:latin typeface="+mn-lt"/>
                <a:cs typeface="Arial" pitchFamily="34" charset="0"/>
              </a:rPr>
              <a:t>stromů.</a:t>
            </a:r>
          </a:p>
          <a:p>
            <a:pPr algn="just"/>
            <a:r>
              <a:rPr lang="cs-CZ" sz="2400" baseline="30000" smtClean="0">
                <a:latin typeface="+mn-lt"/>
                <a:cs typeface="Arial" pitchFamily="34" charset="0"/>
              </a:rPr>
              <a:t>Lužní </a:t>
            </a:r>
            <a:r>
              <a:rPr lang="cs-CZ" sz="2400" baseline="30000">
                <a:latin typeface="+mn-lt"/>
                <a:cs typeface="Arial" pitchFamily="34" charset="0"/>
              </a:rPr>
              <a:t>lesy měly původně mnohem větší rozšíření nejen na jižní Moravě, ale všude u nás. Pravidelné záplavy lužním lesům neškodí, lesní společenstvo je natolik přizpůsobené, že mu prospívají. V některých oblastech lesníci zaplavují části lesa uměle. </a:t>
            </a:r>
            <a:endParaRPr lang="cs-CZ" sz="2400" baseline="30000" smtClean="0">
              <a:latin typeface="+mn-lt"/>
              <a:cs typeface="Arial" pitchFamily="34" charset="0"/>
            </a:endParaRPr>
          </a:p>
          <a:p>
            <a:pPr algn="just"/>
            <a:r>
              <a:rPr lang="cs-CZ" sz="2400" baseline="30000" smtClean="0">
                <a:latin typeface="+mn-lt"/>
                <a:cs typeface="Arial" pitchFamily="34" charset="0"/>
              </a:rPr>
              <a:t>Prostředí </a:t>
            </a:r>
            <a:r>
              <a:rPr lang="cs-CZ" sz="2400" baseline="30000">
                <a:latin typeface="+mn-lt"/>
                <a:cs typeface="Arial" pitchFamily="34" charset="0"/>
              </a:rPr>
              <a:t>lužního lesa, mokřadů a luh je vhodné pro více než 100 druhů ptáků. Z větších savců je možno v lese potkat srnčí zvěř nebo divoká prasata.</a:t>
            </a:r>
          </a:p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590434"/>
            <a:ext cx="2592288" cy="19372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341" y="2582555"/>
            <a:ext cx="2558851" cy="19451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4797152"/>
            <a:ext cx="2592288" cy="172174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262" y="2582554"/>
            <a:ext cx="2550732" cy="1945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341" y="4797152"/>
            <a:ext cx="2558851" cy="16995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262" y="4797153"/>
            <a:ext cx="2550732" cy="1694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86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3914" y="188640"/>
            <a:ext cx="7499350" cy="63408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tx2">
                    <a:satMod val="130000"/>
                  </a:schemeClr>
                </a:solidFill>
              </a:rPr>
              <a:t>Flora v Kančí oboře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145300" y="908720"/>
            <a:ext cx="7704856" cy="1621160"/>
          </a:xfrm>
        </p:spPr>
        <p:txBody>
          <a:bodyPr/>
          <a:lstStyle/>
          <a:p>
            <a:pPr marL="82550" indent="0" algn="just">
              <a:buNone/>
            </a:pPr>
            <a:r>
              <a:rPr lang="cs-CZ" sz="2000" smtClean="0"/>
              <a:t>Flora: patro dřevin tvoří habr, lípa, jasan, javor. Nejmohutnějším stromem je dub letní.  Z keřů je to svída krvavá a kalina obecná.  V podrostu na jaře najdeme křivatec žlutý, dymnivku nízkou a obecnou, sasanku pryskyřníkovitou, orsej jarní a kopřivu dvoudomou</a:t>
            </a:r>
            <a:endParaRPr lang="cs-CZ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1996" y="2639899"/>
            <a:ext cx="3068960" cy="2301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34849" y="2771590"/>
            <a:ext cx="3068960" cy="20383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536" y="4512143"/>
            <a:ext cx="2965281" cy="222396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256279"/>
            <a:ext cx="2893273" cy="21699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603" y="4512143"/>
            <a:ext cx="2983465" cy="22375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755" y="263113"/>
            <a:ext cx="3266598" cy="218137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63113"/>
            <a:ext cx="3261550" cy="21813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065" y="2708920"/>
            <a:ext cx="2328285" cy="35010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708920"/>
            <a:ext cx="2337759" cy="35010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708920"/>
            <a:ext cx="2329477" cy="3507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82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70609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tx2">
                    <a:satMod val="130000"/>
                  </a:schemeClr>
                </a:solidFill>
              </a:rPr>
              <a:t>Fauna v Kančí oboře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24744"/>
            <a:ext cx="7648575" cy="2304256"/>
          </a:xfrm>
        </p:spPr>
        <p:txBody>
          <a:bodyPr/>
          <a:lstStyle/>
          <a:p>
            <a:r>
              <a:rPr lang="cs-CZ" sz="2000" smtClean="0"/>
              <a:t>Typickými živočichy tůní jsou korýši – žábronožka sněžní, listonoh jarní, škeblovka oválná a hrotnatka tůňková.</a:t>
            </a:r>
          </a:p>
          <a:p>
            <a:r>
              <a:rPr lang="cs-CZ" sz="2000" smtClean="0"/>
              <a:t>Nejvíce je zastoupený hmyz, pžedevším komár jarní a obecný.  Na jižní Moravě se vyskytuje 33 druhů komára.</a:t>
            </a:r>
          </a:p>
          <a:p>
            <a:r>
              <a:rPr lang="cs-CZ" sz="2000" smtClean="0"/>
              <a:t>Typickým obojživelníkem je skokan ostronosý – modrý svatebčan. Při páření se na 3 dny odívá do modrého svatebního roucha.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894" y="3235656"/>
            <a:ext cx="3029845" cy="20162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340873"/>
            <a:ext cx="2871722" cy="224380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4725144"/>
            <a:ext cx="2810553" cy="19814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10894" y="5400014"/>
            <a:ext cx="213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komár obecný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5715864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skokan ostronosý</a:t>
            </a:r>
          </a:p>
          <a:p>
            <a:r>
              <a:rPr lang="cs-CZ" smtClean="0"/>
              <a:t>modrý svatebčan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85010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Soutok Dyje a Moravy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124744"/>
            <a:ext cx="7720012" cy="2053208"/>
          </a:xfrm>
        </p:spPr>
        <p:txBody>
          <a:bodyPr>
            <a:normAutofit fontScale="70000" lnSpcReduction="20000"/>
          </a:bodyPr>
          <a:lstStyle/>
          <a:p>
            <a:pPr marL="82296" indent="0" algn="just" fontAlgn="auto">
              <a:spcAft>
                <a:spcPts val="0"/>
              </a:spcAft>
              <a:buNone/>
              <a:defRPr/>
            </a:pPr>
            <a:r>
              <a:rPr lang="cs-CZ" dirty="0" smtClean="0"/>
              <a:t>Turisticky dosud málo známá oblast má podobu trojúhelníku vymezeného řekami Dyjí, Moravou a silnicí mezi Břeclaví a </a:t>
            </a:r>
            <a:r>
              <a:rPr lang="cs-CZ" dirty="0" err="1" smtClean="0"/>
              <a:t>Lanžhotem</a:t>
            </a:r>
            <a:r>
              <a:rPr lang="cs-CZ" dirty="0" smtClean="0"/>
              <a:t>. Její rozloha činí cca 50 km2 a je celá pokryta lužními lesy a loukami. Velká část je využívána k obornímu chovu jelenů, srnců, daňků a divokých prasat. Podrobným botanickým výzkumem bylo na tomto území zjištěno 873 rostlinných </a:t>
            </a:r>
            <a:r>
              <a:rPr lang="cs-CZ" smtClean="0"/>
              <a:t>druhů.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4393" y="3573016"/>
            <a:ext cx="4008086" cy="300324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22" b="16140"/>
          <a:stretch/>
        </p:blipFill>
        <p:spPr>
          <a:xfrm>
            <a:off x="1187624" y="2852936"/>
            <a:ext cx="4006164" cy="27914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115616" y="332656"/>
            <a:ext cx="3024336" cy="6264696"/>
          </a:xfrm>
        </p:spPr>
        <p:txBody>
          <a:bodyPr/>
          <a:lstStyle/>
          <a:p>
            <a:pPr marL="82550" indent="0">
              <a:buNone/>
            </a:pPr>
            <a:r>
              <a:rPr lang="cs-CZ" sz="2000"/>
              <a:t>Nejcennější částí lužního lesa s porosty pralesovitého typu jsou chráněny v národních přírodních rezervacích Ranšpurk a Cahnov-Soutok. Přírodovědně cenné jsou i pravidelně zaplavované louky u řeky Dyje, hrúdy, četná ramena obou řek a několik opuštěných a zatopených pískoven. Zdejším nejnavštěvovanějším místem je Pohansko a místo, kde se setkávají obě řeky. V pomyslném středu soutoku se protínají hranice ČR, Slovenska a Rakouska</a:t>
            </a:r>
            <a:endParaRPr lang="cs-CZ" sz="2000" smtClean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88640"/>
            <a:ext cx="4751788" cy="31683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1" y="3501008"/>
            <a:ext cx="4751788" cy="31670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548680"/>
            <a:ext cx="3888432" cy="2590593"/>
          </a:xfr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5173" y="548679"/>
            <a:ext cx="3783655" cy="25915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053" y="3501007"/>
            <a:ext cx="3783655" cy="28076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501008"/>
            <a:ext cx="3888432" cy="28076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foto Jaroslav Minařík</a:t>
            </a:r>
          </a:p>
          <a:p>
            <a:r>
              <a:rPr lang="cs-CZ" sz="2000" smtClean="0"/>
              <a:t>František Straňák</a:t>
            </a:r>
          </a:p>
          <a:p>
            <a:pPr marL="82550" indent="0">
              <a:buNone/>
            </a:pPr>
            <a:r>
              <a:rPr lang="cs-CZ" sz="2000" smtClean="0"/>
              <a:t>- pořídili fotografie za účelem vytvoření výukového materiálu o lužním lese a Břeclavsku</a:t>
            </a:r>
            <a:endParaRPr lang="cs-CZ" sz="2000"/>
          </a:p>
          <a:p>
            <a:pPr marL="82550" indent="0">
              <a:buNone/>
            </a:pPr>
            <a:r>
              <a:rPr lang="cs-CZ" sz="2000"/>
              <a:t>MIKULICA, Vladimír, Josef ŠLANCAR a Metoděj ZEMEK. </a:t>
            </a:r>
            <a:r>
              <a:rPr lang="cs-CZ" sz="2000" i="1"/>
              <a:t>Břeclavsko</a:t>
            </a:r>
            <a:r>
              <a:rPr lang="cs-CZ" sz="2000"/>
              <a:t>. Martin: Osveta, 1980. ISBN 70-107-80.</a:t>
            </a:r>
          </a:p>
          <a:p>
            <a:pPr marL="82550" indent="0">
              <a:buNone/>
            </a:pPr>
            <a:r>
              <a:rPr lang="cs-CZ" sz="2000" smtClean="0">
                <a:solidFill>
                  <a:srgbClr val="002060"/>
                </a:solidFill>
              </a:rPr>
              <a:t>cs.wikipedia.org/wiki/Lužní_les</a:t>
            </a:r>
          </a:p>
          <a:p>
            <a:pPr marL="82550" indent="0">
              <a:buNone/>
            </a:pPr>
            <a:r>
              <a:rPr lang="cs-CZ" sz="2000" smtClean="0">
                <a:solidFill>
                  <a:srgbClr val="002060"/>
                </a:solidFill>
              </a:rPr>
              <a:t>cs.wikipedia.org/wiki/Skokan_ostronosý</a:t>
            </a:r>
          </a:p>
        </p:txBody>
      </p:sp>
    </p:spTree>
    <p:extLst>
      <p:ext uri="{BB962C8B-B14F-4D97-AF65-F5344CB8AC3E}">
        <p14:creationId xmlns:p14="http://schemas.microsoft.com/office/powerpoint/2010/main" val="29859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532</TotalTime>
  <Words>658</Words>
  <Application>Microsoft Office PowerPoint</Application>
  <PresentationFormat>Předvádění na obrazovce (4:3)</PresentationFormat>
  <Paragraphs>51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Prezentace aplikace PowerPoint</vt:lpstr>
      <vt:lpstr>Anotace</vt:lpstr>
      <vt:lpstr>Lužní les</vt:lpstr>
      <vt:lpstr>Prezentace aplikace PowerPoint</vt:lpstr>
      <vt:lpstr>Kančí obora</vt:lpstr>
      <vt:lpstr>Prezentace aplikace PowerPoint</vt:lpstr>
      <vt:lpstr>Prezentace aplikace PowerPoint</vt:lpstr>
      <vt:lpstr>Prezentace aplikace PowerPoint</vt:lpstr>
      <vt:lpstr>Flora v Kančí oboře</vt:lpstr>
      <vt:lpstr>Prezentace aplikace PowerPoint</vt:lpstr>
      <vt:lpstr>Fauna v Kančí oboře</vt:lpstr>
      <vt:lpstr>Soutok Dyje a Moravy</vt:lpstr>
      <vt:lpstr>Prezentace aplikace PowerPoint</vt:lpstr>
      <vt:lpstr>Prezentace aplikace PowerPoint</vt:lpstr>
      <vt:lpstr>Zdroje:</vt:lpstr>
    </vt:vector>
  </TitlesOfParts>
  <Company>zš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č.</dc:title>
  <dc:creator>ZŠ Jana Noháče</dc:creator>
  <cp:lastModifiedBy>Marcela</cp:lastModifiedBy>
  <cp:revision>47</cp:revision>
  <dcterms:created xsi:type="dcterms:W3CDTF">2011-08-08T10:28:53Z</dcterms:created>
  <dcterms:modified xsi:type="dcterms:W3CDTF">2012-09-12T17:44:04Z</dcterms:modified>
</cp:coreProperties>
</file>