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70" r:id="rId3"/>
    <p:sldId id="271" r:id="rId4"/>
    <p:sldId id="265" r:id="rId5"/>
    <p:sldId id="257" r:id="rId6"/>
    <p:sldId id="258" r:id="rId7"/>
    <p:sldId id="259" r:id="rId8"/>
    <p:sldId id="260" r:id="rId9"/>
    <p:sldId id="261" r:id="rId10"/>
    <p:sldId id="266" r:id="rId11"/>
    <p:sldId id="267" r:id="rId12"/>
    <p:sldId id="264" r:id="rId13"/>
    <p:sldId id="268" r:id="rId14"/>
    <p:sldId id="272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>
        <p:scale>
          <a:sx n="66" d="100"/>
          <a:sy n="66" d="100"/>
        </p:scale>
        <p:origin x="-648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C9170DB-740C-4CA6-BDEC-78B126A9A32F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50181F0-E149-492B-AF9A-78B2349AD2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765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6E9226-5733-4798-8985-2E5685DC2E4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66C394-9A11-4CCD-8C25-7794282340F5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F8C47-8506-4BB3-9FB2-EC25226B85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0DB40F-E60B-4785-9D64-7FEB82A7B93C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51C5BA-5387-4F0C-9D48-0BDF2B12B8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DDF135-E561-4604-8C9C-FEC6023E5D8E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57EDE-7D31-4950-BDB3-DF144D5851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91DCA-068F-4D26-84C0-5086CBDDAB1F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236455-D792-4103-A26F-2943D521F3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15836-0D37-4A4F-A14F-51EAC0FD39D6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02086-BDDD-4677-86B6-8EFEE87F17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A57F03-5F62-4865-A424-EA8AD8D476DD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5F1BA8-B7F3-49BB-A978-FEAEE96FA5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BDA7A-C18E-4358-B3F9-4FED2CD98C3D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05876-2A3F-4202-B8F6-CC001437D5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F3856-1E5C-4E7B-905C-195A42C69B3C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E1517-1A26-4161-8E58-C04E28E975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66B033-ED93-4D13-85F2-6DCFCD2355C1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12A069-3527-484D-A844-B7502B7FEF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6AD31-B20E-42EE-98EB-AAC2B1A1C5D8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95D0C-E27E-4543-8FF7-43FA96777B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3C97DC-91DA-40D2-A4E5-1E5DB5D2BEA9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B08FA5-0E91-4D90-A8FA-5368395E47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D1737C-8088-4A75-90F0-265DBE464B47}" type="datetimeFigureOut">
              <a:rPr lang="cs-CZ"/>
              <a:pPr>
                <a:defRPr/>
              </a:pPr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A33FAB-D479-4461-BADE-0B9FA01A6B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Obdélník 4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>
                <a:solidFill>
                  <a:srgbClr val="00B050"/>
                </a:solidFill>
                <a:latin typeface="Calibri" pitchFamily="34" charset="0"/>
              </a:rPr>
              <a:t>ZEYEROVA 3354, 767 01 KROMĚŘÍŽ</a:t>
            </a:r>
          </a:p>
          <a:p>
            <a:pPr algn="ctr"/>
            <a:endParaRPr lang="cs-CZ" b="1">
              <a:solidFill>
                <a:srgbClr val="00B050"/>
              </a:solidFill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projekt v rámci vzdělávacího programu</a:t>
            </a:r>
          </a:p>
          <a:p>
            <a:pPr algn="ctr"/>
            <a:r>
              <a:rPr lang="cs-CZ">
                <a:latin typeface="Calibri" pitchFamily="34" charset="0"/>
              </a:rPr>
              <a:t>VZDĚLÁNÍ PRO KONKURENCESCHOPNOST</a:t>
            </a: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ŠABLONA ČÍSLO: III/2</a:t>
            </a:r>
          </a:p>
          <a:p>
            <a:pPr algn="ctr"/>
            <a:r>
              <a:rPr lang="cs-CZ">
                <a:latin typeface="Calibri" pitchFamily="34" charset="0"/>
              </a:rPr>
              <a:t>NÁZEV:  INOVACE A ZKVALITNĚNÍ VÝUKY PROSTŘEDNICTVÍM ICT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PŘEDMĚT:  Výtvarná výchova</a:t>
            </a:r>
          </a:p>
          <a:p>
            <a:r>
              <a:rPr lang="cs-CZ">
                <a:latin typeface="Calibri" pitchFamily="34" charset="0"/>
              </a:rPr>
              <a:t>ROČNÍK: 6. – 9. ročník</a:t>
            </a:r>
          </a:p>
          <a:p>
            <a:r>
              <a:rPr lang="cs-CZ">
                <a:latin typeface="Calibri" pitchFamily="34" charset="0"/>
              </a:rPr>
              <a:t>TÉMA:  Hvězda</a:t>
            </a:r>
          </a:p>
          <a:p>
            <a:r>
              <a:rPr lang="cs-CZ">
                <a:latin typeface="Calibri" pitchFamily="34" charset="0"/>
              </a:rPr>
              <a:t>AUTOR:  Iveta Svobodová</a:t>
            </a:r>
          </a:p>
          <a:p>
            <a:r>
              <a:rPr lang="cs-CZ">
                <a:latin typeface="Calibri" pitchFamily="34" charset="0"/>
              </a:rPr>
              <a:t>DATUM VYTVOŘENÍ:  21. 11. 2011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pPr algn="ctr"/>
            <a:r>
              <a:rPr lang="cs-CZ" sz="2800" b="1">
                <a:solidFill>
                  <a:srgbClr val="C00000"/>
                </a:solidFill>
                <a:latin typeface="Calibri" pitchFamily="34" charset="0"/>
              </a:rPr>
              <a:t>VY_32_INOVACE_03_IS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 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395288" y="1484313"/>
            <a:ext cx="8229600" cy="4525962"/>
          </a:xfrm>
        </p:spPr>
        <p:txBody>
          <a:bodyPr/>
          <a:lstStyle/>
          <a:p>
            <a:r>
              <a:rPr lang="cs-CZ" sz="2400" smtClean="0"/>
              <a:t>práce je určena pro žáky 2. stupně ZŠ</a:t>
            </a:r>
          </a:p>
          <a:p>
            <a:r>
              <a:rPr lang="cs-CZ" sz="2400" smtClean="0"/>
              <a:t>tématem tohoto cvičení je prostorová práce s papírem</a:t>
            </a:r>
          </a:p>
          <a:p>
            <a:r>
              <a:rPr lang="cs-CZ" sz="2400" smtClean="0"/>
              <a:t>cíl – s minimálním použitím pomůcek vytvoření prostorového objektu</a:t>
            </a:r>
          </a:p>
          <a:p>
            <a:r>
              <a:rPr lang="cs-CZ" sz="2400" smtClean="0"/>
              <a:t>Pomůcky:  tvrdý karton formát A2,  pravítko, tužka, guma, nůžky, sešívačka.</a:t>
            </a:r>
          </a:p>
          <a:p>
            <a:r>
              <a:rPr lang="cs-CZ" sz="2400" smtClean="0"/>
              <a:t>Práce byla ověřována v 6. – 9. ročnících. </a:t>
            </a:r>
          </a:p>
          <a:p>
            <a:r>
              <a:rPr lang="cs-CZ" sz="2400" smtClean="0"/>
              <a:t>Pilotáž – rozměření a nastříhání proběhlo bez potíží, někteří žáci měli problémy s natáčením pásků před sešíváním, ale                 z výsledku měli velikou radost.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827088" y="2205038"/>
            <a:ext cx="7772400" cy="1470025"/>
          </a:xfrm>
        </p:spPr>
        <p:txBody>
          <a:bodyPr/>
          <a:lstStyle/>
          <a:p>
            <a:r>
              <a:rPr lang="cs-CZ" sz="6000" b="1" smtClean="0">
                <a:latin typeface="Mistral" pitchFamily="66" charset="0"/>
              </a:rPr>
              <a:t>Hvězda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6375" y="3860800"/>
            <a:ext cx="6400800" cy="1752600"/>
          </a:xfrm>
        </p:spPr>
        <p:txBody>
          <a:bodyPr>
            <a:normAutofit/>
          </a:bodyPr>
          <a:lstStyle/>
          <a:p>
            <a:r>
              <a:rPr lang="cs-CZ" sz="4000" smtClean="0">
                <a:solidFill>
                  <a:srgbClr val="77933C"/>
                </a:solidFill>
                <a:latin typeface="Mistral" pitchFamily="66" charset="0"/>
                <a:ea typeface="Gisha"/>
                <a:cs typeface="Gisha"/>
              </a:rPr>
              <a:t>Měření, stříhání a sešívání sešívačkou.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0"/>
          <p:cNvSpPr>
            <a:spLocks noGrp="1"/>
          </p:cNvSpPr>
          <p:nvPr>
            <p:ph type="title"/>
          </p:nvPr>
        </p:nvSpPr>
        <p:spPr>
          <a:xfrm>
            <a:off x="1763713" y="4797425"/>
            <a:ext cx="5545137" cy="1368425"/>
          </a:xfrm>
        </p:spPr>
        <p:txBody>
          <a:bodyPr/>
          <a:lstStyle/>
          <a:p>
            <a:r>
              <a:rPr lang="cs-CZ" sz="2800" smtClean="0">
                <a:latin typeface="Mistral" pitchFamily="66" charset="0"/>
              </a:rPr>
              <a:t>Na papír A2 narýsujte kříž podle schématu. Ramena kříže rozdělte na pásky široké 1,5 cm. Střed kříže zůstane prázdný</a:t>
            </a:r>
            <a:r>
              <a:rPr lang="cs-CZ" sz="2800" smtClean="0"/>
              <a:t>.</a:t>
            </a:r>
          </a:p>
        </p:txBody>
      </p:sp>
      <p:pic>
        <p:nvPicPr>
          <p:cNvPr id="17410" name="Zástupný symbol pro obrázek 1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/>
          <a:stretch>
            <a:fillRect/>
          </a:stretch>
        </p:blipFill>
        <p:spPr/>
      </p:pic>
      <p:sp>
        <p:nvSpPr>
          <p:cNvPr id="17411" name="Zástupný symbol pro text 12"/>
          <p:cNvSpPr>
            <a:spLocks noGrp="1"/>
          </p:cNvSpPr>
          <p:nvPr>
            <p:ph type="body" sz="half" idx="2"/>
          </p:nvPr>
        </p:nvSpPr>
        <p:spPr>
          <a:xfrm>
            <a:off x="1258888" y="3500438"/>
            <a:ext cx="6553200" cy="1296987"/>
          </a:xfrm>
        </p:spPr>
        <p:txBody>
          <a:bodyPr/>
          <a:lstStyle/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1835150" y="4797425"/>
            <a:ext cx="5486400" cy="566738"/>
          </a:xfrm>
        </p:spPr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18434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18435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08175" y="4945063"/>
            <a:ext cx="5370513" cy="1227137"/>
          </a:xfrm>
        </p:spPr>
        <p:txBody>
          <a:bodyPr/>
          <a:lstStyle/>
          <a:p>
            <a:r>
              <a:rPr lang="cs-CZ" sz="2800" smtClean="0">
                <a:latin typeface="Mistral" pitchFamily="66" charset="0"/>
              </a:rPr>
              <a:t>Ramena kříže rozstříhejte na čtyři stejné proužky. (šíře 1,5 cm) Střed zůstane vcelku.</a:t>
            </a:r>
          </a:p>
        </p:txBody>
      </p:sp>
      <p:pic>
        <p:nvPicPr>
          <p:cNvPr id="18436" name="Picture 2" descr="C:\Users\pc\Desktop\fotky\100_939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04813"/>
            <a:ext cx="4897437" cy="454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8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35150" y="620713"/>
            <a:ext cx="5486400" cy="4114800"/>
          </a:xfrm>
        </p:spPr>
      </p:sp>
      <p:sp>
        <p:nvSpPr>
          <p:cNvPr id="19459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403350" y="5229225"/>
            <a:ext cx="6488113" cy="1079500"/>
          </a:xfrm>
        </p:spPr>
        <p:txBody>
          <a:bodyPr/>
          <a:lstStyle/>
          <a:p>
            <a:r>
              <a:rPr lang="cs-CZ" sz="3200" smtClean="0">
                <a:latin typeface="Mistral" pitchFamily="66" charset="0"/>
              </a:rPr>
              <a:t>Sešívačkou sešíváme vždy dva krajní pásky ze sousedících ramen. </a:t>
            </a:r>
          </a:p>
        </p:txBody>
      </p:sp>
      <p:pic>
        <p:nvPicPr>
          <p:cNvPr id="19460" name="Picture 2" descr="C:\Users\pc\Desktop\fotky\100_939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549275"/>
            <a:ext cx="6488113" cy="4392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0482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08175" y="5516563"/>
            <a:ext cx="4967288" cy="1341437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100" dirty="0">
                <a:latin typeface="Mistral" pitchFamily="66" charset="0"/>
              </a:rPr>
              <a:t>Pásky vytočíme horní stranou do boků a naplocho sešijeme. Sponka směřuje souběžně s páskem</a:t>
            </a:r>
            <a:r>
              <a:rPr lang="cs-CZ" sz="3100" dirty="0" smtClean="0">
                <a:latin typeface="Mistral" pitchFamily="66" charset="0"/>
              </a:rPr>
              <a:t>. Sešijeme ve všech 4 rozích.</a:t>
            </a:r>
            <a:endParaRPr lang="cs-CZ" sz="3100" dirty="0">
              <a:latin typeface="Mistral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/>
          </a:p>
        </p:txBody>
      </p:sp>
      <p:pic>
        <p:nvPicPr>
          <p:cNvPr id="20484" name="Picture 2" descr="C:\Users\pc\Desktop\fotky\100_939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333375"/>
            <a:ext cx="4897438" cy="511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1506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21507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27150" y="5380038"/>
            <a:ext cx="6489700" cy="1014412"/>
          </a:xfrm>
        </p:spPr>
        <p:txBody>
          <a:bodyPr/>
          <a:lstStyle/>
          <a:p>
            <a:r>
              <a:rPr lang="cs-CZ" sz="2800" smtClean="0">
                <a:latin typeface="Mistral" pitchFamily="66" charset="0"/>
              </a:rPr>
              <a:t>Sešitím vzniklé kapky ve středu kříže mírně vyhneme tak, aby kříž ležel celou plochou na lavici.</a:t>
            </a:r>
          </a:p>
        </p:txBody>
      </p:sp>
      <p:pic>
        <p:nvPicPr>
          <p:cNvPr id="21508" name="Picture 2" descr="C:\Users\pc\Desktop\fotky\100_939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27150" y="476250"/>
            <a:ext cx="6489700" cy="489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2530" name="Zástupný symbol pro obrázek 5"/>
          <p:cNvSpPr>
            <a:spLocks noGrp="1"/>
          </p:cNvSpPr>
          <p:nvPr>
            <p:ph type="pic" idx="1"/>
          </p:nvPr>
        </p:nvSpPr>
        <p:spPr/>
      </p:sp>
      <p:sp>
        <p:nvSpPr>
          <p:cNvPr id="22531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1327150" y="5311775"/>
            <a:ext cx="6489700" cy="804863"/>
          </a:xfrm>
        </p:spPr>
        <p:txBody>
          <a:bodyPr/>
          <a:lstStyle/>
          <a:p>
            <a:r>
              <a:rPr lang="cs-CZ" sz="3200" smtClean="0">
                <a:latin typeface="Mistral" pitchFamily="66" charset="0"/>
              </a:rPr>
              <a:t>Pro vytvoření hvězdy jsou potřeba dva sešité kříže.</a:t>
            </a:r>
          </a:p>
        </p:txBody>
      </p:sp>
      <p:pic>
        <p:nvPicPr>
          <p:cNvPr id="22532" name="Picture 2" descr="C:\Users\pc\Desktop\fotky\100_939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27150" y="765175"/>
            <a:ext cx="6489700" cy="4535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2355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150" y="5157788"/>
            <a:ext cx="5473700" cy="1157287"/>
          </a:xfrm>
        </p:spPr>
        <p:txBody>
          <a:bodyPr/>
          <a:lstStyle/>
          <a:p>
            <a:r>
              <a:rPr lang="cs-CZ" sz="3600" smtClean="0">
                <a:latin typeface="Mistral" pitchFamily="66" charset="0"/>
              </a:rPr>
              <a:t>Jeden kříž obrátíme a pootočené kříže položíme na sebe. </a:t>
            </a:r>
          </a:p>
        </p:txBody>
      </p:sp>
      <p:pic>
        <p:nvPicPr>
          <p:cNvPr id="23555" name="Picture 2" descr="C:\Users\pc\Desktop\foto_dumy\pavučina, trhaná koláž, hvězda\DSCN4626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/>
          <a:stretch>
            <a:fillRect/>
          </a:stretch>
        </p:blipFill>
        <p:spPr/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127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4578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/>
          <a:stretch>
            <a:fillRect/>
          </a:stretch>
        </p:blipFill>
        <p:spPr/>
      </p:pic>
      <p:sp>
        <p:nvSpPr>
          <p:cNvPr id="24579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150" y="4941888"/>
            <a:ext cx="5545138" cy="1655762"/>
          </a:xfrm>
        </p:spPr>
        <p:txBody>
          <a:bodyPr/>
          <a:lstStyle/>
          <a:p>
            <a:r>
              <a:rPr lang="cs-CZ" sz="2800" smtClean="0">
                <a:latin typeface="Mistral" pitchFamily="66" charset="0"/>
              </a:rPr>
              <a:t>Sešíváme vždy kapku se dvěma proužky ležícími pod ní. Proužky uchopíme, vytočíme ven, přiložíme  z boku ke kapce a sešívačkou sešijeme.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</a:p>
        </p:txBody>
      </p:sp>
      <p:pic>
        <p:nvPicPr>
          <p:cNvPr id="25602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713" y="5084763"/>
            <a:ext cx="5545137" cy="1439862"/>
          </a:xfrm>
        </p:spPr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>
                <a:latin typeface="Mistral" pitchFamily="66" charset="0"/>
              </a:rPr>
              <a:t>Postupně spojíme jednu stranu, kříž otočíme a v sešívání pokračujeme na druhé straně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>
          <a:xfrm>
            <a:off x="468313" y="-171450"/>
            <a:ext cx="8229600" cy="1143000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2662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547813" y="1125538"/>
            <a:ext cx="5465762" cy="44640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Obdélník 1"/>
          <p:cNvSpPr>
            <a:spLocks noChangeArrowheads="1"/>
          </p:cNvSpPr>
          <p:nvPr/>
        </p:nvSpPr>
        <p:spPr bwMode="auto">
          <a:xfrm>
            <a:off x="3513138" y="3244850"/>
            <a:ext cx="23145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Mistral" pitchFamily="66" charset="0"/>
              </a:rPr>
              <a:t>Foto - archiv autorky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248</Words>
  <Application>Microsoft Office PowerPoint</Application>
  <PresentationFormat>On-screen Show (4:3)</PresentationFormat>
  <Paragraphs>42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Calibri</vt:lpstr>
      <vt:lpstr>Arial</vt:lpstr>
      <vt:lpstr>Mistral</vt:lpstr>
      <vt:lpstr>Gisha</vt:lpstr>
      <vt:lpstr>Motiv systému Office</vt:lpstr>
      <vt:lpstr>Snímek 1</vt:lpstr>
      <vt:lpstr>Anotace </vt:lpstr>
      <vt:lpstr>Hvězda</vt:lpstr>
      <vt:lpstr>Na papír A2 narýsujte kříž podle schématu. Ramena kříže rozdělte na pásky široké 1,5 cm. Střed kříže zůstane prázdný.</vt:lpstr>
      <vt:lpstr> </vt:lpstr>
      <vt:lpstr>Snímek 6</vt:lpstr>
      <vt:lpstr>Snímek 7</vt:lpstr>
      <vt:lpstr>Snímek 8</vt:lpstr>
      <vt:lpstr>Snímek 9</vt:lpstr>
      <vt:lpstr> </vt:lpstr>
      <vt:lpstr> </vt:lpstr>
      <vt:lpstr> 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24</cp:revision>
  <dcterms:created xsi:type="dcterms:W3CDTF">2012-05-21T11:13:50Z</dcterms:created>
  <dcterms:modified xsi:type="dcterms:W3CDTF">2013-09-23T18:21:32Z</dcterms:modified>
</cp:coreProperties>
</file>