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6" r:id="rId3"/>
    <p:sldId id="279" r:id="rId4"/>
    <p:sldId id="260" r:id="rId5"/>
    <p:sldId id="262" r:id="rId6"/>
    <p:sldId id="263" r:id="rId7"/>
    <p:sldId id="272" r:id="rId8"/>
    <p:sldId id="264" r:id="rId9"/>
    <p:sldId id="266" r:id="rId10"/>
    <p:sldId id="265" r:id="rId11"/>
    <p:sldId id="267" r:id="rId12"/>
    <p:sldId id="268" r:id="rId13"/>
    <p:sldId id="269" r:id="rId14"/>
    <p:sldId id="270" r:id="rId15"/>
    <p:sldId id="271" r:id="rId16"/>
    <p:sldId id="278" r:id="rId17"/>
    <p:sldId id="28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075D6-285E-4BCE-8EDC-8B3DE85752E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DB2B9-F0B2-49EE-BE2D-A2C081B166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968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075D6-285E-4BCE-8EDC-8B3DE85752E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DB2B9-F0B2-49EE-BE2D-A2C081B166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39768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075D6-285E-4BCE-8EDC-8B3DE85752E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DB2B9-F0B2-49EE-BE2D-A2C081B166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4226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075D6-285E-4BCE-8EDC-8B3DE85752E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DB2B9-F0B2-49EE-BE2D-A2C081B166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8052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075D6-285E-4BCE-8EDC-8B3DE85752E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DB2B9-F0B2-49EE-BE2D-A2C081B166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2552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075D6-285E-4BCE-8EDC-8B3DE85752E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DB2B9-F0B2-49EE-BE2D-A2C081B166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3296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075D6-285E-4BCE-8EDC-8B3DE85752E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DB2B9-F0B2-49EE-BE2D-A2C081B166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0328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075D6-285E-4BCE-8EDC-8B3DE85752E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DB2B9-F0B2-49EE-BE2D-A2C081B166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1681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075D6-285E-4BCE-8EDC-8B3DE85752E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DB2B9-F0B2-49EE-BE2D-A2C081B166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772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075D6-285E-4BCE-8EDC-8B3DE85752E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DB2B9-F0B2-49EE-BE2D-A2C081B166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480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075D6-285E-4BCE-8EDC-8B3DE85752E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DB2B9-F0B2-49EE-BE2D-A2C081B166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2022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075D6-285E-4BCE-8EDC-8B3DE85752E0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DB2B9-F0B2-49EE-BE2D-A2C081B166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0207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</a:t>
            </a:r>
            <a:r>
              <a:rPr lang="cs-CZ" dirty="0"/>
              <a:t>6</a:t>
            </a:r>
            <a:r>
              <a:rPr lang="cs-CZ" dirty="0" smtClean="0"/>
              <a:t>. – 9. ročník</a:t>
            </a:r>
          </a:p>
          <a:p>
            <a:r>
              <a:rPr lang="cs-CZ" dirty="0" smtClean="0"/>
              <a:t>TÉMA:  Pavučina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16. 5.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VY_32_INOVACE_14_IS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28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2. stupně ZŠ</a:t>
            </a:r>
          </a:p>
          <a:p>
            <a:r>
              <a:rPr lang="cs-CZ" sz="2400" dirty="0" smtClean="0"/>
              <a:t>tématem tohoto cvičení je práce s textilním materiálem</a:t>
            </a:r>
          </a:p>
          <a:p>
            <a:r>
              <a:rPr lang="cs-CZ" sz="2400" dirty="0" smtClean="0"/>
              <a:t>cíl – seznámení se specifiky práce s textilním materiálem</a:t>
            </a:r>
          </a:p>
          <a:p>
            <a:r>
              <a:rPr lang="cs-CZ" sz="2400" dirty="0" smtClean="0"/>
              <a:t>Pomůcky</a:t>
            </a:r>
            <a:r>
              <a:rPr lang="cs-CZ" sz="2400" dirty="0"/>
              <a:t>: </a:t>
            </a:r>
            <a:r>
              <a:rPr lang="cs-CZ" sz="2400" dirty="0" smtClean="0"/>
              <a:t> </a:t>
            </a:r>
            <a:r>
              <a:rPr lang="cs-CZ" sz="2400" dirty="0"/>
              <a:t>tvrdý karton formát </a:t>
            </a:r>
            <a:r>
              <a:rPr lang="cs-CZ" sz="2400" dirty="0" smtClean="0"/>
              <a:t>A3 a A4, </a:t>
            </a:r>
            <a:r>
              <a:rPr lang="cs-CZ" sz="2400" dirty="0"/>
              <a:t>tužka, guma, </a:t>
            </a:r>
            <a:r>
              <a:rPr lang="cs-CZ" sz="2400" dirty="0" smtClean="0"/>
              <a:t>nůžky, vlna, špejle, špičatý předmět (hřebík, kružítko), černý fix</a:t>
            </a:r>
          </a:p>
          <a:p>
            <a:r>
              <a:rPr lang="cs-CZ" sz="2400" dirty="0" smtClean="0"/>
              <a:t>Práce byla ověřována v 6. – 9. ročnících. </a:t>
            </a:r>
          </a:p>
          <a:p>
            <a:r>
              <a:rPr lang="cs-CZ" sz="2400" dirty="0" smtClean="0"/>
              <a:t>Pilotáž – práce byla zábavná, hlavně chlapci se občas zamotávali, ale výsledek dopadl velice dobře.</a:t>
            </a:r>
          </a:p>
        </p:txBody>
      </p:sp>
    </p:spTree>
    <p:extLst>
      <p:ext uri="{BB962C8B-B14F-4D97-AF65-F5344CB8AC3E}">
        <p14:creationId xmlns:p14="http://schemas.microsoft.com/office/powerpoint/2010/main" xmlns="" val="119014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204864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latin typeface="Mistral" pitchFamily="66" charset="0"/>
              </a:rPr>
              <a:t>Pavučina</a:t>
            </a:r>
            <a:endParaRPr lang="cs-CZ" sz="7200" b="1" dirty="0">
              <a:latin typeface="Mistral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861048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  <a:latin typeface="Mistral" pitchFamily="66" charset="0"/>
                <a:cs typeface="Gisha" pitchFamily="34" charset="-79"/>
              </a:rPr>
              <a:t>Práce s textilním materiálem.</a:t>
            </a:r>
            <a:endParaRPr lang="cs-CZ" sz="4400" dirty="0">
              <a:solidFill>
                <a:schemeClr val="accent3">
                  <a:lumMod val="75000"/>
                </a:schemeClr>
              </a:solidFill>
              <a:latin typeface="Mistral" pitchFamily="66" charset="0"/>
              <a:cs typeface="Gisha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6521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63688" y="4653136"/>
            <a:ext cx="5328592" cy="720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" r="117"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4797152"/>
            <a:ext cx="5660032" cy="122413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Na tvrdý karton formátu A3 nakreslíme tužkou základní osu pavoučí sítě.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8518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835696" y="4754881"/>
            <a:ext cx="5442992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" r="11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91680" y="4797152"/>
            <a:ext cx="5587008" cy="1728192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>
                <a:latin typeface="Mistral" pitchFamily="66" charset="0"/>
              </a:rPr>
              <a:t>Na koncích všech čar uděláme ostrým předmětem otvory (kružítkem, hřebíkem, velkou jehlou</a:t>
            </a:r>
            <a:r>
              <a:rPr lang="cs-CZ" sz="3000" dirty="0" smtClean="0">
                <a:latin typeface="Mistral" pitchFamily="66" charset="0"/>
              </a:rPr>
              <a:t>). Při </a:t>
            </a:r>
            <a:r>
              <a:rPr lang="cs-CZ" sz="3000" dirty="0" smtClean="0">
                <a:latin typeface="Mistral" pitchFamily="66" charset="0"/>
              </a:rPr>
              <a:t>dělání otvorů se snažíme papír nepomačkat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2199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797152"/>
            <a:ext cx="53285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" r="11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07704" y="4941168"/>
            <a:ext cx="5370984" cy="12310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Mistral" pitchFamily="66" charset="0"/>
              </a:rPr>
              <a:t>Otvory zvětšíme tak, že je ještě projedeme špejlí.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84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44008" cy="68560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" r="11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4941168"/>
            <a:ext cx="5616624" cy="804862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Na materiálu, kterým budeme motat </a:t>
            </a:r>
            <a:r>
              <a:rPr lang="cs-CZ" sz="3200" dirty="0" smtClean="0">
                <a:latin typeface="Mistral" pitchFamily="66" charset="0"/>
              </a:rPr>
              <a:t>síť, </a:t>
            </a:r>
            <a:r>
              <a:rPr lang="cs-CZ" sz="3200" dirty="0" smtClean="0">
                <a:latin typeface="Mistral" pitchFamily="66" charset="0"/>
              </a:rPr>
              <a:t>si uděláme na konci uzlík.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99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299992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" r="11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797152"/>
            <a:ext cx="5472608" cy="137504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Pomocí špejle protáhneme vlnu prvním otvorem tak, že nám kresba zůstane na zadní straně práce.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229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299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" r="11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4941168"/>
            <a:ext cx="5588024" cy="1296144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Vlnu vytáhneme a napneme jí k protilehlému otvoru, kterým projdeme na druhou stranu.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0299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" r="11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085184"/>
            <a:ext cx="5515000" cy="1087016"/>
          </a:xfrm>
        </p:spPr>
        <p:txBody>
          <a:bodyPr/>
          <a:lstStyle/>
          <a:p>
            <a:r>
              <a:rPr lang="cs-CZ" sz="3200" dirty="0" smtClean="0">
                <a:latin typeface="Mistral" pitchFamily="66" charset="0"/>
              </a:rPr>
              <a:t>Na rubu podle obrázku přejdeme k další lince a postup opakujeme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7907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" r="11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157192"/>
            <a:ext cx="5328592" cy="1015008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>
                <a:latin typeface="Mistral" pitchFamily="66" charset="0"/>
              </a:rPr>
              <a:t>Postupně natáhneme všechny linky tvořící žebra pavoučí sítě.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690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25144"/>
            <a:ext cx="5444008" cy="754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" r="11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370984" cy="1159024"/>
          </a:xfrm>
        </p:spPr>
        <p:txBody>
          <a:bodyPr>
            <a:normAutofit lnSpcReduction="10000"/>
          </a:bodyPr>
          <a:lstStyle/>
          <a:p>
            <a:r>
              <a:rPr lang="cs-CZ" sz="3600" dirty="0" smtClean="0">
                <a:latin typeface="Mistral" pitchFamily="66" charset="0"/>
              </a:rPr>
              <a:t>Teď máme nachystáno na samotné pletení.</a:t>
            </a:r>
            <a:endParaRPr lang="cs-CZ" sz="36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3906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3720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" r="11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797152"/>
            <a:ext cx="5442992" cy="137504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Mírně od středu si uděláme otvor , tím protáhneme přízi, kterou jsme používali na základní žebra.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1099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299992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" r="11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941168"/>
            <a:ext cx="5400600" cy="165618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Mistral" pitchFamily="66" charset="0"/>
              </a:rPr>
              <a:t>Uchopíme konec příze, podlezeme pod prvním žebrem a smyčku zatáhneme. Postupujeme takto od jednoho žebra ke druhému.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926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7" r="117"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4797152"/>
            <a:ext cx="5442992" cy="137504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Mistral" pitchFamily="66" charset="0"/>
              </a:rPr>
              <a:t>Postupujeme po žebrech po spirále a čím dál méně utahujeme, aby se síť zvětšovala.</a:t>
            </a:r>
            <a:endParaRPr lang="cs-CZ" sz="32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23718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34680" cy="5960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539552" y="404664"/>
            <a:ext cx="2925961" cy="5721499"/>
          </a:xfrm>
        </p:spPr>
        <p:txBody>
          <a:bodyPr/>
          <a:lstStyle/>
          <a:p>
            <a:r>
              <a:rPr lang="cs-CZ" sz="2800" dirty="0">
                <a:solidFill>
                  <a:prstClr val="black"/>
                </a:solidFill>
                <a:latin typeface="Mistral" pitchFamily="66" charset="0"/>
              </a:rPr>
              <a:t>Zbývající konec vlny necháme viset. Na malou čtvrtku si nakreslíme velkého pavouka, kterého vybarvíme tuší nebo fixem a </a:t>
            </a:r>
            <a:r>
              <a:rPr lang="cs-CZ" sz="2800" dirty="0" smtClean="0">
                <a:solidFill>
                  <a:prstClr val="black"/>
                </a:solidFill>
                <a:latin typeface="Mistral" pitchFamily="66" charset="0"/>
              </a:rPr>
              <a:t>vystřihneme. </a:t>
            </a:r>
            <a:r>
              <a:rPr lang="cs-CZ" sz="2800" dirty="0">
                <a:solidFill>
                  <a:prstClr val="black"/>
                </a:solidFill>
                <a:latin typeface="Mistral" pitchFamily="66" charset="0"/>
              </a:rPr>
              <a:t>Pavouka nalepíme na konec příze a mírně ho přilepíme za střed těla i k podkladu . Nohy a hlavu necháme </a:t>
            </a:r>
            <a:r>
              <a:rPr lang="cs-CZ" sz="2800" dirty="0" smtClean="0">
                <a:solidFill>
                  <a:prstClr val="black"/>
                </a:solidFill>
                <a:latin typeface="Mistral" pitchFamily="66" charset="0"/>
              </a:rPr>
              <a:t>nepřilepené.   </a:t>
            </a:r>
          </a:p>
          <a:p>
            <a:endParaRPr lang="cs-CZ" sz="1300" dirty="0">
              <a:solidFill>
                <a:prstClr val="black"/>
              </a:solidFill>
            </a:endParaRPr>
          </a:p>
          <a:p>
            <a:endParaRPr lang="cs-CZ" sz="1300" dirty="0" smtClean="0">
              <a:solidFill>
                <a:prstClr val="black"/>
              </a:solidFill>
            </a:endParaRPr>
          </a:p>
          <a:p>
            <a:endParaRPr lang="cs-CZ" sz="1300" dirty="0">
              <a:solidFill>
                <a:prstClr val="black"/>
              </a:solidFill>
            </a:endParaRPr>
          </a:p>
          <a:p>
            <a:endParaRPr lang="cs-CZ" sz="1300" dirty="0" smtClean="0">
              <a:solidFill>
                <a:prstClr val="black"/>
              </a:solidFill>
            </a:endParaRPr>
          </a:p>
          <a:p>
            <a:endParaRPr lang="cs-CZ" sz="1300" dirty="0">
              <a:solidFill>
                <a:prstClr val="black"/>
              </a:solidFill>
            </a:endParaRPr>
          </a:p>
          <a:p>
            <a:endParaRPr lang="cs-CZ" sz="1300" dirty="0" smtClean="0">
              <a:solidFill>
                <a:prstClr val="black"/>
              </a:solidFill>
            </a:endParaRPr>
          </a:p>
          <a:p>
            <a:endParaRPr lang="cs-CZ" sz="1300" dirty="0">
              <a:solidFill>
                <a:prstClr val="black"/>
              </a:solidFill>
            </a:endParaRPr>
          </a:p>
          <a:p>
            <a:endParaRPr lang="cs-CZ" sz="1300" dirty="0" smtClean="0">
              <a:solidFill>
                <a:prstClr val="black"/>
              </a:solidFill>
            </a:endParaRPr>
          </a:p>
          <a:p>
            <a:endParaRPr lang="cs-CZ" sz="1300" dirty="0">
              <a:solidFill>
                <a:prstClr val="black"/>
              </a:solidFill>
            </a:endParaRPr>
          </a:p>
          <a:p>
            <a:endParaRPr lang="cs-CZ" sz="1300" dirty="0" smtClean="0">
              <a:solidFill>
                <a:prstClr val="black"/>
              </a:solidFill>
            </a:endParaRPr>
          </a:p>
          <a:p>
            <a:endParaRPr lang="cs-CZ" sz="13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0960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313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:p14="http://schemas.microsoft.com/office/powerpoint/2010/main" xmlns="" val="294734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374</Words>
  <Application>Microsoft Office PowerPoint</Application>
  <PresentationFormat>Předvádění na obrazovce (4:3)</PresentationFormat>
  <Paragraphs>50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Anotace </vt:lpstr>
      <vt:lpstr>Pavučina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14</cp:revision>
  <dcterms:created xsi:type="dcterms:W3CDTF">2012-05-23T15:36:08Z</dcterms:created>
  <dcterms:modified xsi:type="dcterms:W3CDTF">2013-09-23T18:38:45Z</dcterms:modified>
</cp:coreProperties>
</file>