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76" r:id="rId4"/>
    <p:sldId id="265" r:id="rId5"/>
    <p:sldId id="268" r:id="rId6"/>
    <p:sldId id="266" r:id="rId7"/>
    <p:sldId id="259" r:id="rId8"/>
    <p:sldId id="260" r:id="rId9"/>
    <p:sldId id="261" r:id="rId10"/>
    <p:sldId id="262" r:id="rId11"/>
    <p:sldId id="263" r:id="rId12"/>
    <p:sldId id="264" r:id="rId13"/>
    <p:sldId id="271" r:id="rId14"/>
    <p:sldId id="274" r:id="rId15"/>
    <p:sldId id="273" r:id="rId16"/>
    <p:sldId id="272" r:id="rId17"/>
    <p:sldId id="270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3714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202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3812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633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3525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570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164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3242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770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0760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396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D17A6-25E2-4C95-B8F0-F92DC7040B5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FF462-2DD9-48EB-B352-720B7D1497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43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6. – 9. ročník</a:t>
            </a:r>
          </a:p>
          <a:p>
            <a:r>
              <a:rPr lang="cs-CZ" dirty="0" smtClean="0"/>
              <a:t>TÉMA: Provázky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12. 6.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VY_32_INOVACE_18_IS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899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tohoto cvičení je seznámení s jednoduššími grafickým technikami.</a:t>
            </a:r>
          </a:p>
          <a:p>
            <a:r>
              <a:rPr lang="cs-CZ" sz="2400" dirty="0" smtClean="0"/>
              <a:t>cíl – získání základních informací o grafice</a:t>
            </a:r>
          </a:p>
          <a:p>
            <a:r>
              <a:rPr lang="cs-CZ" sz="2400" dirty="0" smtClean="0"/>
              <a:t>Pomůcky: Tvrdý </a:t>
            </a:r>
            <a:r>
              <a:rPr lang="cs-CZ" sz="2400" dirty="0" smtClean="0"/>
              <a:t>karton </a:t>
            </a:r>
            <a:r>
              <a:rPr lang="cs-CZ" sz="2400" dirty="0" smtClean="0"/>
              <a:t>A4, Herkules, provázek, široký štětec, skleněná tabulka, váleček na grafiku, barvy na linoryt, grafický lis. </a:t>
            </a:r>
          </a:p>
          <a:p>
            <a:r>
              <a:rPr lang="cs-CZ" sz="2400" dirty="0" smtClean="0"/>
              <a:t>Pilotáž – žáci si vyzkoušeli různé postupy práce s grafickým lisem a za dvě hodiny VV dokázali vytvořit kolekci zajímavých tisků.</a:t>
            </a:r>
          </a:p>
        </p:txBody>
      </p:sp>
    </p:spTree>
    <p:extLst>
      <p:ext uri="{BB962C8B-B14F-4D97-AF65-F5344CB8AC3E}">
        <p14:creationId xmlns:p14="http://schemas.microsoft.com/office/powerpoint/2010/main" xmlns="" val="75763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Mistral" pitchFamily="66" charset="0"/>
              </a:rPr>
              <a:t>Provázky</a:t>
            </a:r>
            <a:endParaRPr lang="cs-CZ" sz="7200" dirty="0">
              <a:latin typeface="Mistral" pitchFamily="66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Mistral" pitchFamily="66" charset="0"/>
              </a:rPr>
              <a:t>Slepotisk + vícebarevný tisk</a:t>
            </a:r>
            <a:endParaRPr lang="cs-CZ" sz="4800" dirty="0">
              <a:solidFill>
                <a:schemeClr val="tx2">
                  <a:lumMod val="75000"/>
                </a:schemeClr>
              </a:solidFill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784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 flipV="1">
            <a:off x="1835696" y="4725144"/>
            <a:ext cx="5472608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" name="Zástupný symbol pro obrázek 9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616624" cy="151216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Čtvrtku formátu A4 si po celé ploše nastřeme lepidlem Herkules.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141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700808"/>
            <a:ext cx="2997969" cy="4425355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Pomocí konopného provázku vytvoříme kompozici. Provázek do natřené plochy zamačkáváme špejlí, kterou držíme vodorovně s plochou papíru.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884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2997969" cy="4497363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Kompozici necháme dostatečně proschnout! Pokud budeme pracovat </a:t>
            </a:r>
            <a:r>
              <a:rPr lang="cs-CZ" sz="3200" dirty="0" smtClean="0">
                <a:latin typeface="Mistral" pitchFamily="66" charset="0"/>
              </a:rPr>
              <a:t>               s </a:t>
            </a:r>
            <a:r>
              <a:rPr lang="cs-CZ" sz="3200" dirty="0" smtClean="0">
                <a:latin typeface="Mistral" pitchFamily="66" charset="0"/>
              </a:rPr>
              <a:t>vlhkou, tak se nám práce zničí.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69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34680" cy="203622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9552" y="692696"/>
            <a:ext cx="2936305" cy="5483151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Mistral" pitchFamily="66" charset="0"/>
              </a:rPr>
              <a:t>Zatím, co nám bude první práce schnout, nachystáme si čtvrtky formátu A4 na práci s grafickým lisem . Každý list papíru pod kohoutkem namočíme, necháme okapat a listy si na lavici prokládáme novinovým papírem. Začneme novinami, pak dáme jeden list mokrý na něj noviny, zase list mokrý a opět noviny . Nachytáme si aspoň 2 – 3 listy a necháme je dostatečně dlouhou dobu odpočívat. To, že je papír nachystaný poznáme podle toho, že je změklý a nestojí na něm kapky vody. V tom případě si na plochu pomocí provázku vytvoříme kompozici.</a:t>
            </a:r>
            <a:endParaRPr lang="cs-CZ" sz="2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540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34680" cy="131614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3" y="1124744"/>
            <a:ext cx="2880321" cy="5001419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Papír s kompozicí přeneseme na grafický lis a ten si seřídíme tak, abychom při protlačování práce museli použít trochu síly, aby se nám provázek do papíru dostatečně protlačil.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128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9552" y="2204864"/>
            <a:ext cx="2925961" cy="3921299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Projedeme práci grafickým lisem.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729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Takto vypadá čistý slepotisk. Touto technikou je možné vytvářet různá přání, je vhodná na drobnější práce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67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 flipV="1">
            <a:off x="457200" y="227331"/>
            <a:ext cx="310668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365" y="273526"/>
            <a:ext cx="4389120" cy="5852160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683568" y="980728"/>
            <a:ext cx="2880320" cy="5145435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My si ještě nachystáme tabulku skla, na kterou grafickým válečkem rozválíme malé množství barvy na linoryt a slepotisk dobarvíme . Po práci přejíždíme válečkem opatrně, abychom nezničili vytvořenou strukturu.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570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1772816"/>
            <a:ext cx="2925961" cy="4353347"/>
          </a:xfrm>
        </p:spPr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Práci necháme dostatečně proschnout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832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63688" y="4221087"/>
            <a:ext cx="5515000" cy="288033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728192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 smtClean="0">
                <a:latin typeface="Mistral" pitchFamily="66" charset="0"/>
              </a:rPr>
              <a:t>Mezitím nám proschla provázkem nachystaná matrice. Grafickým válečkem na ni naválíme barvu a na tuto matrici položíme čistý list papíru. Oba papíry položené na sobě projedeme grafickým lisem. Takto máme natištěnou první barvu.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501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149080"/>
            <a:ext cx="5486400" cy="566738"/>
          </a:xfrm>
        </p:spPr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4725144"/>
            <a:ext cx="5515000" cy="144705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Postupně na matrici nanášíme další barvy a tiskneme tak, že vždy práci o kousek posuneme, aby se tisky nepřekrývaly . Před použitím další barvy váleček i desku umyjeme a pečlivě osušíme.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148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509120"/>
            <a:ext cx="5442992" cy="2914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085184"/>
            <a:ext cx="5515000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Záleží na nás, kolik barev použijeme, ale barevnější práce jsou hezčí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707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221088"/>
            <a:ext cx="5486400" cy="566738"/>
          </a:xfrm>
        </p:spPr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013176"/>
            <a:ext cx="5515000" cy="115902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Takto vypadá hotový tisk.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13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085184"/>
            <a:ext cx="5515000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Vedle sebe tu leží tisk (vlevo) a použitá matrice (vpravo).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751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28797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494</Words>
  <Application>Microsoft Office PowerPoint</Application>
  <PresentationFormat>Předvádění na obrazovce (4:3)</PresentationFormat>
  <Paragraphs>41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Anotace </vt:lpstr>
      <vt:lpstr>Provázky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13</cp:revision>
  <dcterms:created xsi:type="dcterms:W3CDTF">2012-06-17T07:49:03Z</dcterms:created>
  <dcterms:modified xsi:type="dcterms:W3CDTF">2013-09-23T18:47:25Z</dcterms:modified>
</cp:coreProperties>
</file>