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BDB8CF-6C46-4736-AE47-7590D163291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30AD3-53F2-4B3A-A5F9-59B2F437EB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474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0B42D79-A0BE-4D2B-8BF0-2A39CF3504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D3306BD-1853-427B-86E7-54D0C7BCF0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43225280"/>
              </p:ext>
            </p:extLst>
          </p:nvPr>
        </p:nvGraphicFramePr>
        <p:xfrm>
          <a:off x="900113" y="1628775"/>
          <a:ext cx="7569200" cy="3992229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Druhy vět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VY_12_INOVACE_1_03_CJ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10.9.2013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výuce o větách, slovesech a druzích vět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009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Své myšlenky vyjadřujeme slovy: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300" b="1" u="sng" dirty="0" smtClean="0"/>
              <a:t>Věta:</a:t>
            </a:r>
            <a:endParaRPr lang="cs-CZ" sz="4300" b="1" u="sng" dirty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Na začátku věty píšeme velké písmeno.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	</a:t>
            </a:r>
            <a:r>
              <a:rPr lang="cs-CZ" sz="3600" b="1" dirty="0" smtClean="0">
                <a:solidFill>
                  <a:srgbClr val="00B050"/>
                </a:solidFill>
              </a:rPr>
              <a:t>M</a:t>
            </a:r>
            <a:r>
              <a:rPr lang="cs-CZ" sz="3600" b="1" dirty="0" smtClean="0">
                <a:solidFill>
                  <a:schemeClr val="tx2"/>
                </a:solidFill>
              </a:rPr>
              <a:t>áme se všichni dobře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Na konci věty píšeme: </a:t>
            </a:r>
          </a:p>
          <a:p>
            <a:pPr lvl="4"/>
            <a:r>
              <a:rPr lang="cs-CZ" sz="4800" b="1" dirty="0" smtClean="0"/>
              <a:t> .</a:t>
            </a:r>
          </a:p>
          <a:p>
            <a:pPr lvl="4"/>
            <a:r>
              <a:rPr lang="cs-CZ" sz="4800" b="1" dirty="0" smtClean="0"/>
              <a:t> ?</a:t>
            </a:r>
          </a:p>
          <a:p>
            <a:pPr lvl="4"/>
            <a:r>
              <a:rPr lang="cs-CZ" sz="4800" b="1" dirty="0" smtClean="0"/>
              <a:t> !</a:t>
            </a:r>
          </a:p>
          <a:p>
            <a:pPr marL="1828800" lvl="4" indent="0">
              <a:buNone/>
            </a:pPr>
            <a:endParaRPr lang="cs-CZ" dirty="0"/>
          </a:p>
        </p:txBody>
      </p:sp>
      <p:pic>
        <p:nvPicPr>
          <p:cNvPr id="2050" name="Picture 2" descr="C:\Users\Ema\AppData\Local\Microsoft\Windows\Temporary Internet Files\Content.IE5\QJXWUCBX\MP9004393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3056384" cy="237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5068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 každé větě bývá </a:t>
            </a:r>
            <a:r>
              <a:rPr lang="cs-CZ" sz="3600" b="1" dirty="0" smtClean="0"/>
              <a:t>slovo</a:t>
            </a:r>
            <a:r>
              <a:rPr lang="cs-CZ" sz="3600" dirty="0" smtClean="0"/>
              <a:t>, které vyjadřuje, co osoby, zvířata nebo věci dělají. (</a:t>
            </a:r>
            <a:r>
              <a:rPr lang="cs-CZ" sz="3600" b="1" dirty="0" smtClean="0">
                <a:solidFill>
                  <a:schemeClr val="accent1"/>
                </a:solidFill>
              </a:rPr>
              <a:t>SLOVESO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2628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Zahrajeme si na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stavitele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pyramid: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b="1" dirty="0" smtClean="0"/>
              <a:t>.</a:t>
            </a:r>
          </a:p>
          <a:p>
            <a:pPr marL="0" indent="0" algn="ctr">
              <a:buNone/>
            </a:pPr>
            <a:r>
              <a:rPr lang="cs-CZ" sz="4000" dirty="0" smtClean="0"/>
              <a:t>Bratr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b="1" dirty="0" smtClean="0"/>
              <a:t>.</a:t>
            </a:r>
          </a:p>
          <a:p>
            <a:pPr marL="0" indent="0" algn="ctr">
              <a:buNone/>
            </a:pPr>
            <a:r>
              <a:rPr lang="cs-CZ" sz="4000" dirty="0" smtClean="0"/>
              <a:t>Bratr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dirty="0" smtClean="0"/>
              <a:t> knížku.</a:t>
            </a:r>
          </a:p>
          <a:p>
            <a:pPr marL="0" indent="0" algn="ctr">
              <a:buNone/>
            </a:pPr>
            <a:r>
              <a:rPr lang="cs-CZ" sz="4000" dirty="0" smtClean="0"/>
              <a:t>Můj bratr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dirty="0" smtClean="0"/>
              <a:t>knížku. </a:t>
            </a:r>
          </a:p>
          <a:p>
            <a:pPr marL="0" indent="0" algn="ctr">
              <a:buNone/>
            </a:pPr>
            <a:r>
              <a:rPr lang="cs-CZ" sz="4000" dirty="0" smtClean="0"/>
              <a:t>Můj bratr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dirty="0" smtClean="0"/>
              <a:t> hezkou knížku.</a:t>
            </a:r>
          </a:p>
          <a:p>
            <a:pPr marL="0" indent="0" algn="ctr">
              <a:buNone/>
            </a:pPr>
            <a:r>
              <a:rPr lang="cs-CZ" sz="4000" dirty="0" smtClean="0"/>
              <a:t>Můj bratr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četl</a:t>
            </a:r>
            <a:r>
              <a:rPr lang="cs-CZ" sz="4000" dirty="0" smtClean="0"/>
              <a:t> včera hezkou knížku.</a:t>
            </a:r>
          </a:p>
          <a:p>
            <a:pPr marL="0" indent="0" algn="ctr">
              <a:buNone/>
            </a:pPr>
            <a:endParaRPr lang="cs-CZ" sz="4000" dirty="0" smtClean="0"/>
          </a:p>
          <a:p>
            <a:pPr marL="0" indent="0" algn="just">
              <a:buNone/>
            </a:pPr>
            <a:endParaRPr lang="cs-CZ" dirty="0" smtClean="0"/>
          </a:p>
          <a:p>
            <a:pPr algn="ctr"/>
            <a:endParaRPr lang="cs-CZ" dirty="0" smtClean="0"/>
          </a:p>
        </p:txBody>
      </p:sp>
      <p:pic>
        <p:nvPicPr>
          <p:cNvPr id="1026" name="Picture 2" descr="C:\Users\Ema\AppData\Local\Microsoft\Windows\Temporary Internet Files\Content.IE5\DDN7X588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04864"/>
            <a:ext cx="2016224" cy="225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2077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Mezi větami děláme krátkou přestávku.</a:t>
            </a:r>
          </a:p>
          <a:p>
            <a:pPr marL="457200" lvl="1" indent="0">
              <a:buNone/>
            </a:pPr>
            <a:r>
              <a:rPr lang="cs-CZ" b="1" dirty="0" smtClean="0"/>
              <a:t>Aleš nese batůžek.  Co má v batůžku?</a:t>
            </a:r>
          </a:p>
          <a:p>
            <a:pPr lvl="2"/>
            <a:endParaRPr lang="cs-CZ" sz="2800" b="1" dirty="0" smtClean="0"/>
          </a:p>
          <a:p>
            <a:pPr lvl="2"/>
            <a:r>
              <a:rPr lang="cs-CZ" sz="3600" dirty="0" smtClean="0">
                <a:solidFill>
                  <a:srgbClr val="FF0000"/>
                </a:solidFill>
              </a:rPr>
              <a:t>Každá věta má svou melodii.</a:t>
            </a:r>
          </a:p>
          <a:p>
            <a:pPr marL="914400" lvl="2" indent="0">
              <a:buNone/>
            </a:pPr>
            <a:r>
              <a:rPr lang="cs-CZ" dirty="0" smtClean="0"/>
              <a:t>    </a:t>
            </a:r>
            <a:r>
              <a:rPr lang="cs-CZ" sz="2800" b="1" dirty="0" smtClean="0"/>
              <a:t>Svítí sluníčko.  Pojď ven Kubo!   Kde jsi?</a:t>
            </a:r>
          </a:p>
          <a:p>
            <a:pPr marL="1828800" lvl="4" indent="0">
              <a:buNone/>
            </a:pPr>
            <a:endParaRPr lang="cs-CZ" dirty="0" smtClean="0"/>
          </a:p>
          <a:p>
            <a:pPr lvl="4"/>
            <a:r>
              <a:rPr lang="cs-CZ" sz="3600" dirty="0" smtClean="0">
                <a:solidFill>
                  <a:srgbClr val="FF0000"/>
                </a:solidFill>
              </a:rPr>
              <a:t>Konce vět poznáme podle melodie.</a:t>
            </a:r>
          </a:p>
          <a:p>
            <a:pPr marL="1828800" lvl="4" indent="0">
              <a:buNone/>
            </a:pPr>
            <a:r>
              <a:rPr lang="cs-CZ" sz="2800" b="1" dirty="0" smtClean="0"/>
              <a:t>   Tatínek ryje záhony.   Kolik je hodin?</a:t>
            </a:r>
            <a:endParaRPr lang="cs-CZ" sz="2800" b="1" dirty="0"/>
          </a:p>
        </p:txBody>
      </p:sp>
      <p:pic>
        <p:nvPicPr>
          <p:cNvPr id="3074" name="Picture 2" descr="C:\Users\Ema\AppData\Local\Microsoft\Windows\Temporary Internet Files\Content.IE5\TP26XMVT\MC900311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1822"/>
            <a:ext cx="1265004" cy="130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340" y="1988840"/>
            <a:ext cx="208597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7016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OZNAMOVACÍ VĚTA  </a:t>
            </a:r>
            <a:r>
              <a:rPr lang="cs-CZ" sz="6000" dirty="0" smtClean="0">
                <a:solidFill>
                  <a:srgbClr val="FF0000"/>
                </a:solidFill>
              </a:rPr>
              <a:t>O  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Někomu něco oznamujeme.</a:t>
            </a:r>
          </a:p>
          <a:p>
            <a:pPr lvl="1"/>
            <a:r>
              <a:rPr lang="cs-CZ" dirty="0" smtClean="0"/>
              <a:t>Máme se všichni dobře.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konci věty hlas klesá</a:t>
            </a:r>
            <a:r>
              <a:rPr lang="cs-CZ" dirty="0">
                <a:solidFill>
                  <a:srgbClr val="FF0000"/>
                </a:solidFill>
              </a:rPr>
              <a:t>.			melodie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Na konci věty oznamovací píšeme tečku</a:t>
            </a:r>
            <a:r>
              <a:rPr lang="cs-CZ" sz="6000" b="1" dirty="0" smtClean="0"/>
              <a:t>. </a:t>
            </a:r>
          </a:p>
          <a:p>
            <a:pPr marL="0" indent="0">
              <a:buNone/>
            </a:pPr>
            <a:r>
              <a:rPr lang="cs-CZ" sz="6000" b="1" dirty="0" smtClean="0"/>
              <a:t>OZNAMOVACÍ =   .</a:t>
            </a:r>
            <a:endParaRPr lang="cs-CZ" b="1" dirty="0" smtClean="0"/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4" name="Zahnutá šipka dolů 3"/>
          <p:cNvSpPr/>
          <p:nvPr/>
        </p:nvSpPr>
        <p:spPr>
          <a:xfrm>
            <a:off x="7092280" y="3429000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231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OZNAMOVACÍ VĚTA  </a:t>
            </a:r>
            <a:r>
              <a:rPr lang="cs-CZ" sz="6000" dirty="0" smtClean="0">
                <a:solidFill>
                  <a:srgbClr val="FF0000"/>
                </a:solidFill>
              </a:rPr>
              <a:t>O  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Odpověz na otázky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K</a:t>
            </a:r>
            <a:r>
              <a:rPr lang="cs-CZ" dirty="0" smtClean="0"/>
              <a:t>teré předměty máte ve škole?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Co budeš dělat dnes odpoledne?</a:t>
            </a:r>
          </a:p>
          <a:p>
            <a:pPr marL="0" indent="0">
              <a:buNone/>
            </a:pPr>
            <a:r>
              <a:rPr lang="cs-CZ" dirty="0" smtClean="0"/>
              <a:t>							</a:t>
            </a:r>
            <a:r>
              <a:rPr lang="cs-CZ" dirty="0" smtClean="0">
                <a:solidFill>
                  <a:srgbClr val="FF0000"/>
                </a:solidFill>
              </a:rPr>
              <a:t>melodie</a:t>
            </a:r>
          </a:p>
          <a:p>
            <a:pPr marL="0" indent="0">
              <a:buNone/>
            </a:pPr>
            <a:r>
              <a:rPr lang="cs-CZ" sz="3600" b="1" dirty="0" smtClean="0"/>
              <a:t>V lese jsme viděli lišku 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b="1" dirty="0" smtClean="0"/>
              <a:t>Les je domovem spousty zvířátek 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ahnutá šipka dolů 5"/>
          <p:cNvSpPr/>
          <p:nvPr/>
        </p:nvSpPr>
        <p:spPr>
          <a:xfrm>
            <a:off x="7308304" y="3681028"/>
            <a:ext cx="1152128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685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TÁZACÍ VĚTA   </a:t>
            </a:r>
            <a:r>
              <a:rPr lang="cs-CZ" sz="5400" dirty="0">
                <a:solidFill>
                  <a:srgbClr val="FF0000"/>
                </a:solidFill>
              </a:rPr>
              <a:t>T   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Větami tázacími se na něco ptáme.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Tvoříme otázky:</a:t>
            </a:r>
          </a:p>
          <a:p>
            <a:r>
              <a:rPr lang="cs-CZ" dirty="0" smtClean="0"/>
              <a:t>Rozumíš ptačí řeči? Které stromy mají jehličí?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Na konci věty píšeme </a:t>
            </a:r>
            <a:r>
              <a:rPr lang="cs-CZ" sz="4000" b="1" dirty="0" smtClean="0"/>
              <a:t>?</a:t>
            </a:r>
            <a:endParaRPr lang="cs-CZ" b="1" dirty="0" smtClean="0"/>
          </a:p>
          <a:p>
            <a:pPr marL="0" indent="0">
              <a:buNone/>
            </a:pPr>
            <a:r>
              <a:rPr lang="cs-CZ" sz="6000" b="1" dirty="0" smtClean="0"/>
              <a:t>TÁZACÍ =  ?</a:t>
            </a:r>
          </a:p>
        </p:txBody>
      </p:sp>
      <p:pic>
        <p:nvPicPr>
          <p:cNvPr id="4098" name="Picture 2" descr="C:\Users\Ema\AppData\Local\Microsoft\Windows\Temporary Internet Files\Content.IE5\MMQ5EJA9\MC900428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64704"/>
            <a:ext cx="16541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MMQ5EJA9\MP9004012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5973" y="3428999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57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TÁZACÍ VĚTA   </a:t>
            </a:r>
            <a:r>
              <a:rPr lang="cs-CZ" sz="5400" dirty="0" smtClean="0">
                <a:solidFill>
                  <a:srgbClr val="FF0000"/>
                </a:solidFill>
              </a:rPr>
              <a:t>T    ?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 vítr píšťalku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Proč nemám tykadla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Co dělá hlas na konci první věty? </a:t>
            </a:r>
            <a:r>
              <a:rPr lang="cs-CZ" sz="2400" dirty="0" smtClean="0"/>
              <a:t>Klesá nebo stoupá? </a:t>
            </a:r>
            <a:r>
              <a:rPr lang="cs-CZ" dirty="0" smtClean="0"/>
              <a:t>Co dělá hlas na konci druhé věty? </a:t>
            </a:r>
            <a:r>
              <a:rPr lang="cs-CZ" sz="2400" dirty="0" smtClean="0"/>
              <a:t>Klesá nebo stoupá?</a:t>
            </a:r>
          </a:p>
          <a:p>
            <a:pPr marL="0" indent="0">
              <a:buNone/>
            </a:pPr>
            <a:r>
              <a:rPr lang="cs-CZ" sz="2400" dirty="0" smtClean="0"/>
              <a:t>Na kterou otázku můžeš odpovědět </a:t>
            </a:r>
            <a:r>
              <a:rPr lang="cs-CZ" sz="2800" b="1" dirty="0" smtClean="0"/>
              <a:t>ano/ne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   </a:t>
            </a:r>
            <a:r>
              <a:rPr lang="cs-CZ" sz="2800" dirty="0" smtClean="0">
                <a:solidFill>
                  <a:srgbClr val="FF0000"/>
                </a:solidFill>
              </a:rPr>
              <a:t>melodie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Kterou písničku máš rád?	</a:t>
            </a:r>
            <a:r>
              <a:rPr lang="cs-CZ" sz="2400" dirty="0" smtClean="0"/>
              <a:t>	</a:t>
            </a:r>
            <a:r>
              <a:rPr lang="cs-CZ" sz="5400" b="1" dirty="0" smtClean="0"/>
              <a:t>?</a:t>
            </a: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9" name="Zahnutá šipka nahoru 8"/>
          <p:cNvSpPr/>
          <p:nvPr/>
        </p:nvSpPr>
        <p:spPr>
          <a:xfrm>
            <a:off x="7380312" y="4941168"/>
            <a:ext cx="1125844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7380312" y="5841268"/>
            <a:ext cx="108012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5122" name="Picture 2" descr="C:\Users\Ema\AppData\Local\Microsoft\Windows\Temporary Internet Files\Content.IE5\TP26XMVT\MC900312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40768"/>
            <a:ext cx="181927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ma\AppData\Local\Microsoft\Windows\Temporary Internet Files\Content.IE5\MMQ5EJA9\MC900441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119464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927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ROZKAZOVACÍ VĚTA  </a:t>
            </a:r>
            <a:r>
              <a:rPr lang="cs-CZ" sz="4800" dirty="0" smtClean="0">
                <a:solidFill>
                  <a:srgbClr val="FF0000"/>
                </a:solidFill>
              </a:rPr>
              <a:t>R    .  !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Větami rozkazovacími něco rozkazujeme, přikazujeme nebo zakazujeme.</a:t>
            </a:r>
          </a:p>
          <a:p>
            <a:pPr lvl="1"/>
            <a:r>
              <a:rPr lang="cs-CZ" dirty="0" smtClean="0"/>
              <a:t>Chovejte se v lese tiše</a:t>
            </a:r>
            <a:r>
              <a:rPr lang="cs-CZ" sz="4300" b="1" dirty="0" smtClean="0">
                <a:solidFill>
                  <a:srgbClr val="FF0000"/>
                </a:solidFill>
              </a:rPr>
              <a:t>!	</a:t>
            </a:r>
            <a:r>
              <a:rPr lang="cs-CZ" sz="3600" b="1" dirty="0" smtClean="0">
                <a:solidFill>
                  <a:srgbClr val="FF0000"/>
                </a:solidFill>
              </a:rPr>
              <a:t>		</a:t>
            </a:r>
            <a:r>
              <a:rPr lang="cs-CZ" b="1" dirty="0" smtClean="0">
                <a:solidFill>
                  <a:srgbClr val="FF0000"/>
                </a:solidFill>
              </a:rPr>
              <a:t>melodie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lvl="1"/>
            <a:r>
              <a:rPr lang="cs-CZ" dirty="0" smtClean="0"/>
              <a:t>Ukončete výstup a nástup</a:t>
            </a:r>
            <a:r>
              <a:rPr lang="cs-CZ" sz="3900" b="1" dirty="0" smtClean="0">
                <a:solidFill>
                  <a:srgbClr val="FF0000"/>
                </a:solidFill>
              </a:rPr>
              <a:t>.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lvl="1"/>
            <a:endParaRPr lang="cs-CZ" sz="3200" b="1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Řekni 3 příkazy a 3 zákazy, které vám dávají rodiče.</a:t>
            </a:r>
          </a:p>
          <a:p>
            <a:pPr marL="457200" lvl="1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DÚ </a:t>
            </a:r>
          </a:p>
          <a:p>
            <a:pPr marL="457200" lvl="1" indent="0">
              <a:buNone/>
            </a:pPr>
            <a:r>
              <a:rPr lang="cs-CZ" sz="3000" b="1" dirty="0" smtClean="0"/>
              <a:t>Najdi doma v návodu na jakýkoliv elektrický spotřebič věty rozkazovací. </a:t>
            </a:r>
            <a:r>
              <a:rPr lang="cs-CZ" sz="3200" b="1" dirty="0"/>
              <a:t>TÁZACÍ =  ?</a:t>
            </a:r>
          </a:p>
          <a:p>
            <a:pPr marL="457200" lvl="1" indent="0">
              <a:buNone/>
            </a:pPr>
            <a:endParaRPr lang="cs-CZ" sz="3000" b="1" dirty="0" smtClean="0"/>
          </a:p>
          <a:p>
            <a:pPr marL="457200" lvl="1" indent="0">
              <a:buNone/>
            </a:pPr>
            <a:endParaRPr lang="cs-CZ" sz="3000" b="1" dirty="0"/>
          </a:p>
        </p:txBody>
      </p:sp>
      <p:sp>
        <p:nvSpPr>
          <p:cNvPr id="4" name="Zahnutá šipka dolů 3"/>
          <p:cNvSpPr/>
          <p:nvPr/>
        </p:nvSpPr>
        <p:spPr>
          <a:xfrm>
            <a:off x="7164288" y="3356992"/>
            <a:ext cx="864096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161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PŘACÍ  VĚTA  </a:t>
            </a:r>
            <a:r>
              <a:rPr lang="cs-CZ" dirty="0" smtClean="0">
                <a:solidFill>
                  <a:srgbClr val="FF0000"/>
                </a:solidFill>
              </a:rPr>
              <a:t>P  .  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Větou přací vyslovujeme přání:</a:t>
            </a:r>
          </a:p>
          <a:p>
            <a:pPr marL="0" indent="0">
              <a:buNone/>
            </a:pPr>
            <a:r>
              <a:rPr lang="cs-CZ" i="1" dirty="0" smtClean="0"/>
              <a:t>Doplň věty podle obrázků:</a:t>
            </a:r>
          </a:p>
          <a:p>
            <a:r>
              <a:rPr lang="cs-CZ" dirty="0" smtClean="0"/>
              <a:t>Kéž by …….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Ať …… 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r>
              <a:rPr lang="cs-CZ" dirty="0" smtClean="0"/>
              <a:t>Nechť …….</a:t>
            </a:r>
            <a:r>
              <a:rPr lang="cs-CZ" dirty="0" smtClean="0">
                <a:solidFill>
                  <a:srgbClr val="FF0000"/>
                </a:solidFill>
              </a:rPr>
              <a:t> .</a:t>
            </a:r>
          </a:p>
          <a:p>
            <a:r>
              <a:rPr lang="cs-CZ" dirty="0" smtClean="0"/>
              <a:t>Kdybych ……</a:t>
            </a:r>
            <a:r>
              <a:rPr lang="cs-CZ" dirty="0" smtClean="0">
                <a:solidFill>
                  <a:srgbClr val="FF0000"/>
                </a:solidFill>
              </a:rPr>
              <a:t> 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Ema\AppData\Local\Microsoft\Windows\Temporary Internet Files\Content.IE5\DDN7X588\MP900439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8991" y="2348880"/>
            <a:ext cx="3056384" cy="30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MMQ5EJA9\MC900250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48539"/>
            <a:ext cx="2015905" cy="267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QJXWUCBX\MC900338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97152"/>
            <a:ext cx="2003450" cy="142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3671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Zahrajeme si na rybáře: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078" y="1597908"/>
            <a:ext cx="8229600" cy="4526280"/>
          </a:xfrm>
        </p:spPr>
        <p:txBody>
          <a:bodyPr/>
          <a:lstStyle/>
          <a:p>
            <a:r>
              <a:rPr lang="cs-CZ" dirty="0" smtClean="0"/>
              <a:t>Proč máš zelené triko	</a:t>
            </a:r>
          </a:p>
          <a:p>
            <a:r>
              <a:rPr lang="cs-CZ" dirty="0" smtClean="0"/>
              <a:t>Rád se procházím</a:t>
            </a:r>
          </a:p>
          <a:p>
            <a:r>
              <a:rPr lang="cs-CZ" dirty="0" smtClean="0"/>
              <a:t>Kéž by už nepršelo</a:t>
            </a:r>
          </a:p>
          <a:p>
            <a:r>
              <a:rPr lang="cs-CZ" dirty="0" smtClean="0"/>
              <a:t>Počkej na mě</a:t>
            </a:r>
          </a:p>
          <a:p>
            <a:r>
              <a:rPr lang="cs-CZ" dirty="0" smtClean="0"/>
              <a:t>Přijdeš brzy</a:t>
            </a:r>
          </a:p>
          <a:p>
            <a:r>
              <a:rPr lang="cs-CZ" dirty="0" smtClean="0"/>
              <a:t>Ve středu jdeme plavat</a:t>
            </a:r>
          </a:p>
          <a:p>
            <a:r>
              <a:rPr lang="cs-CZ" dirty="0" smtClean="0"/>
              <a:t>Neutíkej</a:t>
            </a:r>
          </a:p>
          <a:p>
            <a:r>
              <a:rPr lang="cs-CZ" dirty="0" smtClean="0"/>
              <a:t>Chtěl bych mít pejska</a:t>
            </a:r>
          </a:p>
          <a:p>
            <a:r>
              <a:rPr lang="cs-CZ" dirty="0" smtClean="0"/>
              <a:t>Budu si číst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Ema\AppData\Local\Microsoft\Windows\Temporary Internet Files\Content.IE5\MMQ5EJA9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6284" y="920698"/>
            <a:ext cx="144402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Ema\AppData\Local\Microsoft\Windows\Temporary Internet Files\Content.IE5\MMQ5EJA9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186" y="2192078"/>
            <a:ext cx="144402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Ema\AppData\Local\Microsoft\Windows\Temporary Internet Files\Content.IE5\MMQ5EJA9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384" y="3527768"/>
            <a:ext cx="144402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Ema\AppData\Local\Microsoft\Windows\Temporary Internet Files\Content.IE5\MMQ5EJA9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9275" y="4941168"/>
            <a:ext cx="144402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410283" y="1196752"/>
            <a:ext cx="10762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. O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24705" y="2561410"/>
            <a:ext cx="931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?  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4000418"/>
            <a:ext cx="1153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! 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.  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35491" y="5260848"/>
            <a:ext cx="72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.  P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Ema\AppData\Local\Microsoft\Windows\Temporary Internet Files\Content.IE5\TP26XMVT\MC9004352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6589"/>
            <a:ext cx="19208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se šipkou 18"/>
          <p:cNvCxnSpPr/>
          <p:nvPr/>
        </p:nvCxnSpPr>
        <p:spPr>
          <a:xfrm>
            <a:off x="4860032" y="1916832"/>
            <a:ext cx="790154" cy="887314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211960" y="1532766"/>
            <a:ext cx="1656424" cy="827723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499992" y="2804146"/>
            <a:ext cx="1368392" cy="2749089"/>
          </a:xfrm>
          <a:prstGeom prst="straightConnector1">
            <a:avLst/>
          </a:prstGeom>
          <a:ln w="57150">
            <a:solidFill>
              <a:schemeClr val="tx1">
                <a:lumMod val="9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419872" y="3416214"/>
            <a:ext cx="2230314" cy="584204"/>
          </a:xfrm>
          <a:prstGeom prst="straightConnector1">
            <a:avLst/>
          </a:prstGeom>
          <a:ln w="57150">
            <a:solidFill>
              <a:schemeClr val="accent6">
                <a:lumMod val="9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131840" y="2996952"/>
            <a:ext cx="2376264" cy="8640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184188" y="1781527"/>
            <a:ext cx="465998" cy="2480501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3131840" y="4262028"/>
            <a:ext cx="2592288" cy="679140"/>
          </a:xfrm>
          <a:prstGeom prst="straightConnector1">
            <a:avLst/>
          </a:prstGeom>
          <a:ln w="57150">
            <a:solidFill>
              <a:schemeClr val="accent6">
                <a:lumMod val="9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4860032" y="5260848"/>
            <a:ext cx="557155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/>
          <p:nvPr/>
        </p:nvCxnSpPr>
        <p:spPr>
          <a:xfrm>
            <a:off x="2987824" y="5845623"/>
            <a:ext cx="5167987" cy="46369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/>
          <p:cNvCxnSpPr/>
          <p:nvPr/>
        </p:nvCxnSpPr>
        <p:spPr>
          <a:xfrm flipV="1">
            <a:off x="8244408" y="1946627"/>
            <a:ext cx="576064" cy="4362693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se šipkou 1039"/>
          <p:cNvCxnSpPr/>
          <p:nvPr/>
        </p:nvCxnSpPr>
        <p:spPr>
          <a:xfrm flipH="1" flipV="1">
            <a:off x="7690258" y="1781527"/>
            <a:ext cx="987420" cy="135305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6053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Geržová, M., </a:t>
            </a:r>
            <a:r>
              <a:rPr lang="cs-CZ" dirty="0" err="1"/>
              <a:t>Fukanová</a:t>
            </a:r>
            <a:r>
              <a:rPr lang="cs-CZ" dirty="0"/>
              <a:t>, J., Český jazyk 2 nově, 1. Díl. NOVÁ ŠKOLA, s.r.o., Brno, 2011. ISBN 978-80-7289-314-0.</a:t>
            </a:r>
          </a:p>
          <a:p>
            <a:r>
              <a:rPr lang="cs-CZ" dirty="0"/>
              <a:t>Bednářová, J., Psaní s hraním. Pedagogicko-psychologická poradna, Brno, 1999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Zdroj obrázků: Galerie Klipart MS Office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682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256</TotalTime>
  <Words>371</Words>
  <Application>Microsoft Office PowerPoint</Application>
  <PresentationFormat>Předvádění na obrazovce (4:3)</PresentationFormat>
  <Paragraphs>112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Své myšlenky vyjadřujeme slovy:</vt:lpstr>
      <vt:lpstr>     V každé větě bývá slovo, které vyjadřuje, co osoby, zvířata nebo věci dělají. (SLOVESO)</vt:lpstr>
      <vt:lpstr>Věty</vt:lpstr>
      <vt:lpstr>OZNAMOVACÍ VĚTA  O  .</vt:lpstr>
      <vt:lpstr>OZNAMOVACÍ VĚTA  O  .</vt:lpstr>
      <vt:lpstr>TÁZACÍ VĚTA   T    ?</vt:lpstr>
      <vt:lpstr>TÁZACÍ VĚTA   T    ?</vt:lpstr>
      <vt:lpstr>ROZKAZOVACÍ VĚTA  R    .  !</vt:lpstr>
      <vt:lpstr>PŘACÍ  VĚTA  P  .  !</vt:lpstr>
      <vt:lpstr>Zahrajeme si na rybáře: 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27</cp:revision>
  <dcterms:created xsi:type="dcterms:W3CDTF">2013-09-07T16:13:56Z</dcterms:created>
  <dcterms:modified xsi:type="dcterms:W3CDTF">2013-09-23T19:17:45Z</dcterms:modified>
</cp:coreProperties>
</file>