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2"/>
  </p:notesMasterIdLst>
  <p:sldIdLst>
    <p:sldId id="257" r:id="rId2"/>
    <p:sldId id="258" r:id="rId3"/>
    <p:sldId id="259" r:id="rId4"/>
    <p:sldId id="263" r:id="rId5"/>
    <p:sldId id="261" r:id="rId6"/>
    <p:sldId id="265" r:id="rId7"/>
    <p:sldId id="267" r:id="rId8"/>
    <p:sldId id="269" r:id="rId9"/>
    <p:sldId id="271" r:id="rId10"/>
    <p:sldId id="27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C2CAF-405D-45B0-BF48-CD5D7ECFEFA1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E36AEE-D464-42F9-98FF-50B325FBC9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0850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FAF61BE-5007-479D-A92B-1F7C1D92F060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787842"/>
              </p:ext>
            </p:extLst>
          </p:nvPr>
        </p:nvGraphicFramePr>
        <p:xfrm>
          <a:off x="1547664" y="2132856"/>
          <a:ext cx="6264696" cy="1728191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188756" y="4468866"/>
            <a:ext cx="71287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Název DUM:  </a:t>
            </a:r>
            <a:r>
              <a:rPr lang="cs-CZ" sz="1600" dirty="0" smtClean="0"/>
              <a:t>VY_32_INOVACE_XI_3_09 </a:t>
            </a:r>
            <a:r>
              <a:rPr lang="cs-CZ" sz="1600" dirty="0" err="1" smtClean="0"/>
              <a:t>Miniopáčko</a:t>
            </a:r>
            <a:r>
              <a:rPr lang="cs-CZ" sz="1600" dirty="0" smtClean="0"/>
              <a:t> – svět po 1. SV</a:t>
            </a:r>
            <a:endParaRPr lang="cs-CZ" sz="1600" b="1" dirty="0" smtClean="0"/>
          </a:p>
          <a:p>
            <a:r>
              <a:rPr lang="cs-CZ" sz="1600" b="1" dirty="0" smtClean="0"/>
              <a:t>Šablona číslo:  </a:t>
            </a:r>
            <a:r>
              <a:rPr lang="cs-CZ" sz="1600" dirty="0" smtClean="0"/>
              <a:t>XI</a:t>
            </a:r>
            <a:r>
              <a:rPr lang="cs-CZ" sz="1600" b="1" dirty="0" smtClean="0"/>
              <a:t>           Sada číslo: </a:t>
            </a:r>
            <a:r>
              <a:rPr lang="cs-CZ" sz="1600" dirty="0" smtClean="0"/>
              <a:t>3</a:t>
            </a:r>
            <a:r>
              <a:rPr lang="cs-CZ" sz="1600" b="1" dirty="0" smtClean="0"/>
              <a:t>            Pořadové číslo DUM:</a:t>
            </a:r>
            <a:r>
              <a:rPr lang="cs-CZ" sz="1600" dirty="0" smtClean="0"/>
              <a:t> </a:t>
            </a:r>
            <a:r>
              <a:rPr lang="cs-CZ" sz="1600" dirty="0" smtClean="0"/>
              <a:t>09</a:t>
            </a:r>
            <a:r>
              <a:rPr lang="cs-CZ" sz="1600" b="1" dirty="0" smtClean="0"/>
              <a:t> </a:t>
            </a:r>
            <a:endParaRPr lang="cs-CZ" sz="1600" dirty="0" smtClean="0"/>
          </a:p>
          <a:p>
            <a:endParaRPr lang="cs-CZ" sz="1600" b="1" dirty="0" smtClean="0"/>
          </a:p>
          <a:p>
            <a:r>
              <a:rPr lang="cs-CZ" sz="1600" b="1" dirty="0" smtClean="0"/>
              <a:t>Autor: </a:t>
            </a:r>
            <a:r>
              <a:rPr lang="cs-CZ" sz="1600" dirty="0" smtClean="0"/>
              <a:t>Mgr. Radmila Smolíková</a:t>
            </a:r>
            <a:endParaRPr lang="cs-CZ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262" y="404664"/>
            <a:ext cx="62118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40773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 </a:t>
            </a:r>
            <a:r>
              <a:rPr lang="cs-CZ" sz="1600" dirty="0" smtClean="0"/>
              <a:t>zopakování některých </a:t>
            </a:r>
            <a:r>
              <a:rPr lang="cs-CZ" sz="1600" dirty="0" err="1" smtClean="0"/>
              <a:t>skuktečností</a:t>
            </a:r>
            <a:r>
              <a:rPr lang="cs-CZ" sz="1600" dirty="0" smtClean="0"/>
              <a:t>, faktů a pojmů z období po 1. SV</a:t>
            </a:r>
            <a:endParaRPr lang="cs-CZ" sz="1600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Očekávaný výstup: </a:t>
            </a:r>
            <a:r>
              <a:rPr lang="cs-CZ" sz="1600" dirty="0" smtClean="0"/>
              <a:t>žáci si zopakují a upevní své vědomosti</a:t>
            </a:r>
          </a:p>
          <a:p>
            <a:endParaRPr lang="cs-CZ" sz="1600" b="1" dirty="0" smtClean="0"/>
          </a:p>
          <a:p>
            <a:r>
              <a:rPr lang="cs-CZ" sz="1600" b="1" dirty="0" smtClean="0"/>
              <a:t>Druh učebního materiálu: </a:t>
            </a:r>
            <a:r>
              <a:rPr lang="cs-CZ" sz="1600" dirty="0" smtClean="0"/>
              <a:t>prezentace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Typická věková skupina:</a:t>
            </a:r>
            <a:r>
              <a:rPr lang="cs-CZ" sz="1600" dirty="0" smtClean="0"/>
              <a:t> 9. třída, 14 – 15 let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Klíčová slova:</a:t>
            </a:r>
            <a:r>
              <a:rPr lang="cs-CZ" sz="1600" dirty="0" smtClean="0"/>
              <a:t> </a:t>
            </a:r>
            <a:r>
              <a:rPr lang="cs-CZ" sz="1600" dirty="0" err="1" smtClean="0"/>
              <a:t>čeka</a:t>
            </a:r>
            <a:r>
              <a:rPr lang="cs-CZ" sz="1600" dirty="0" smtClean="0"/>
              <a:t>, gulag, kolektivizace,  SSSR, Společnost národů, panamerikanismus, diktatura proletariátu, Ku-klux-klan, nacionalismus, anarchismus, pacifismus, antisemitismus, NSDAP</a:t>
            </a:r>
            <a:endParaRPr lang="cs-CZ" sz="1600" b="1" dirty="0" smtClean="0"/>
          </a:p>
          <a:p>
            <a:r>
              <a:rPr lang="cs-CZ" sz="1600" b="1" dirty="0" smtClean="0"/>
              <a:t>Pomůcky a materiál:</a:t>
            </a:r>
            <a:r>
              <a:rPr lang="cs-CZ" sz="1600" dirty="0" smtClean="0"/>
              <a:t> interaktivní tabule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materiálem:</a:t>
            </a:r>
          </a:p>
          <a:p>
            <a:r>
              <a:rPr lang="cs-CZ" sz="1600" dirty="0" smtClean="0"/>
              <a:t>Učitel žákům prezentuje látku na interaktivní tabuli, žáci se zapojují. </a:t>
            </a:r>
            <a:r>
              <a:rPr lang="cs-CZ" sz="1600" dirty="0" smtClean="0"/>
              <a:t>Neznámé </a:t>
            </a:r>
            <a:r>
              <a:rPr lang="cs-CZ" sz="1600" dirty="0" smtClean="0"/>
              <a:t>výrazy vyhledávají v učebnici nebo v encyklopedii.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8711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276872"/>
            <a:ext cx="7745505" cy="387781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Mandelová, H., Kunstová, E., Pařízková, I.  Dějiny </a:t>
            </a:r>
            <a:r>
              <a:rPr lang="cs-CZ" sz="1400" dirty="0" smtClean="0"/>
              <a:t>20.století. 2. upravené vydání</a:t>
            </a:r>
            <a:r>
              <a:rPr lang="cs-CZ" sz="1400" dirty="0" smtClean="0"/>
              <a:t>. Liberec: Dialog, </a:t>
            </a:r>
            <a:r>
              <a:rPr lang="cs-CZ" sz="1400" dirty="0" smtClean="0"/>
              <a:t>2005.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0913197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Vyber správnou možnost: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1" u="sng" dirty="0" smtClean="0">
                <a:solidFill>
                  <a:srgbClr val="00B0F0"/>
                </a:solidFill>
              </a:rPr>
              <a:t>Projekt Společnosti národů navrhl:</a:t>
            </a:r>
          </a:p>
          <a:p>
            <a:pPr marL="0" indent="0">
              <a:buNone/>
            </a:pPr>
            <a:r>
              <a:rPr lang="cs-CZ" sz="1800" dirty="0" smtClean="0"/>
              <a:t>V. I. Lenin</a:t>
            </a:r>
          </a:p>
          <a:p>
            <a:pPr marL="0" indent="0">
              <a:buNone/>
            </a:pPr>
            <a:r>
              <a:rPr lang="cs-CZ" sz="1800" dirty="0" smtClean="0"/>
              <a:t>Gándhí</a:t>
            </a:r>
          </a:p>
          <a:p>
            <a:pPr marL="0" indent="0">
              <a:buNone/>
            </a:pPr>
            <a:r>
              <a:rPr lang="cs-CZ" sz="1800" dirty="0" smtClean="0"/>
              <a:t>W. Wilson </a:t>
            </a:r>
          </a:p>
          <a:p>
            <a:pPr marL="0" indent="0">
              <a:buNone/>
            </a:pPr>
            <a:r>
              <a:rPr lang="cs-CZ" sz="1800" b="1" u="sng" dirty="0" smtClean="0">
                <a:solidFill>
                  <a:srgbClr val="7030A0"/>
                </a:solidFill>
              </a:rPr>
              <a:t>Zástupci členských států SN se pravidelně scházeli na:</a:t>
            </a:r>
          </a:p>
          <a:p>
            <a:pPr marL="0" indent="0">
              <a:buNone/>
            </a:pPr>
            <a:r>
              <a:rPr lang="cs-CZ" sz="1800" dirty="0" smtClean="0"/>
              <a:t>Valné hromadě</a:t>
            </a:r>
          </a:p>
          <a:p>
            <a:pPr marL="0" indent="0">
              <a:buNone/>
            </a:pPr>
            <a:r>
              <a:rPr lang="cs-CZ" sz="1800" dirty="0" smtClean="0"/>
              <a:t>Valném shromáždění</a:t>
            </a:r>
          </a:p>
          <a:p>
            <a:pPr marL="0" indent="0">
              <a:buNone/>
            </a:pPr>
            <a:r>
              <a:rPr lang="cs-CZ" sz="1800" dirty="0" smtClean="0"/>
              <a:t>Valném sjezdu</a:t>
            </a:r>
          </a:p>
          <a:p>
            <a:pPr marL="0" indent="0">
              <a:buNone/>
            </a:pPr>
            <a:r>
              <a:rPr lang="cs-CZ" sz="1800" u="sng" dirty="0" smtClean="0">
                <a:solidFill>
                  <a:srgbClr val="00B050"/>
                </a:solidFill>
              </a:rPr>
              <a:t>Mezinárodní soudní dvůr sídlil v:</a:t>
            </a:r>
          </a:p>
          <a:p>
            <a:pPr marL="0" indent="0">
              <a:buNone/>
            </a:pPr>
            <a:r>
              <a:rPr lang="cs-CZ" sz="1800" dirty="0" smtClean="0"/>
              <a:t>Haagu</a:t>
            </a:r>
          </a:p>
          <a:p>
            <a:pPr marL="0" indent="0">
              <a:buNone/>
            </a:pPr>
            <a:r>
              <a:rPr lang="cs-CZ" sz="1800" dirty="0" smtClean="0"/>
              <a:t>Moskvě</a:t>
            </a:r>
          </a:p>
          <a:p>
            <a:pPr marL="0" indent="0">
              <a:buNone/>
            </a:pPr>
            <a:r>
              <a:rPr lang="cs-CZ" sz="1800" dirty="0" smtClean="0"/>
              <a:t>New Yorku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Komunistický internacionála vznikla v roce 1919 v:</a:t>
            </a:r>
          </a:p>
          <a:p>
            <a:pPr marL="0" indent="0">
              <a:buNone/>
            </a:pPr>
            <a:r>
              <a:rPr lang="cs-CZ" dirty="0" smtClean="0"/>
              <a:t>Haagu</a:t>
            </a:r>
          </a:p>
          <a:p>
            <a:pPr marL="0" indent="0">
              <a:buNone/>
            </a:pPr>
            <a:r>
              <a:rPr lang="cs-CZ" dirty="0" smtClean="0"/>
              <a:t>Moskvě</a:t>
            </a:r>
          </a:p>
          <a:p>
            <a:pPr marL="0" indent="0">
              <a:buNone/>
            </a:pPr>
            <a:r>
              <a:rPr lang="cs-CZ" dirty="0" smtClean="0"/>
              <a:t>New Yorku</a:t>
            </a:r>
          </a:p>
          <a:p>
            <a:pPr marL="0" indent="0">
              <a:buNone/>
            </a:pPr>
            <a:r>
              <a:rPr lang="cs-CZ" b="1" u="sng" dirty="0" smtClean="0">
                <a:solidFill>
                  <a:srgbClr val="002060"/>
                </a:solidFill>
              </a:rPr>
              <a:t>Hnutí za politickou jednotu Ameriky se nazývalo:</a:t>
            </a:r>
          </a:p>
          <a:p>
            <a:pPr marL="0" indent="0">
              <a:buNone/>
            </a:pPr>
            <a:r>
              <a:rPr lang="cs-CZ" dirty="0" smtClean="0"/>
              <a:t>New </a:t>
            </a:r>
            <a:r>
              <a:rPr lang="cs-CZ" dirty="0" err="1" smtClean="0"/>
              <a:t>Deal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Kuomitang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panamerikanismus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917053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1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Vysvětleme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4320" y="1298448"/>
            <a:ext cx="8595360" cy="49377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Diktatura proletariátu</a:t>
            </a:r>
          </a:p>
          <a:p>
            <a:pPr marL="0" indent="0">
              <a:buNone/>
            </a:pPr>
            <a:r>
              <a:rPr lang="cs-CZ" sz="1800" dirty="0" smtClean="0"/>
              <a:t> - vláda skupiny označující se za zástupce dělnictva. K potlačení opozice používá násilné metody.</a:t>
            </a:r>
          </a:p>
          <a:p>
            <a:pPr marL="0" indent="0">
              <a:buNone/>
            </a:pPr>
            <a:r>
              <a:rPr lang="cs-CZ" sz="1800" b="1" dirty="0" err="1" smtClean="0">
                <a:solidFill>
                  <a:srgbClr val="FF0000"/>
                </a:solidFill>
              </a:rPr>
              <a:t>Čeka</a:t>
            </a:r>
            <a:endParaRPr lang="cs-CZ" sz="1800" b="1" dirty="0" smtClean="0">
              <a:solidFill>
                <a:srgbClr val="FF0000"/>
              </a:solidFill>
            </a:endParaRPr>
          </a:p>
          <a:p>
            <a:pPr marL="285750" indent="-285750">
              <a:buFontTx/>
              <a:buChar char="-"/>
            </a:pPr>
            <a:r>
              <a:rPr lang="cs-CZ" sz="1800" dirty="0" smtClean="0"/>
              <a:t>tajná policie sovětské moci, hlavní instituce „rudého teroru“. Zatýkala podezřelé a vynášela rozsudky, spravovala první koncentrační tábory. Vytvořil ji Lenin.</a:t>
            </a:r>
          </a:p>
          <a:p>
            <a:pPr marL="0" indent="0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Gulag</a:t>
            </a:r>
          </a:p>
          <a:p>
            <a:pPr marL="285750" indent="-285750">
              <a:buFontTx/>
              <a:buChar char="-"/>
            </a:pPr>
            <a:r>
              <a:rPr lang="cs-CZ" sz="1800" dirty="0" smtClean="0"/>
              <a:t>zkratka: </a:t>
            </a:r>
            <a:r>
              <a:rPr lang="cs-CZ" sz="1800" dirty="0" err="1" smtClean="0"/>
              <a:t>gosudarstvennoe</a:t>
            </a:r>
            <a:r>
              <a:rPr lang="cs-CZ" sz="1800" dirty="0" smtClean="0"/>
              <a:t> </a:t>
            </a:r>
            <a:r>
              <a:rPr lang="cs-CZ" sz="1800" dirty="0" err="1" smtClean="0"/>
              <a:t>upravlenie</a:t>
            </a:r>
            <a:r>
              <a:rPr lang="cs-CZ" sz="1800" dirty="0" smtClean="0"/>
              <a:t> </a:t>
            </a:r>
            <a:r>
              <a:rPr lang="cs-CZ" sz="1800" dirty="0" err="1" smtClean="0"/>
              <a:t>lagerej</a:t>
            </a:r>
            <a:r>
              <a:rPr lang="cs-CZ" sz="1800" dirty="0" smtClean="0"/>
              <a:t> = hlavní správa nápravných pracovních táborů. Obecné pojmenování pro tábory nucených prací v SSSR.</a:t>
            </a:r>
          </a:p>
          <a:p>
            <a:pPr marL="0" indent="0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Kolektivizace</a:t>
            </a:r>
          </a:p>
          <a:p>
            <a:pPr marL="285750" indent="-285750">
              <a:buFontTx/>
              <a:buChar char="-"/>
            </a:pPr>
            <a:r>
              <a:rPr lang="cs-CZ" sz="1800" dirty="0" smtClean="0"/>
              <a:t>násilné vytváření zemědělských družstev, scelování zemědělské půdy.</a:t>
            </a:r>
          </a:p>
          <a:p>
            <a:pPr marL="0" indent="0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Socialistická industrializace</a:t>
            </a:r>
          </a:p>
          <a:p>
            <a:pPr marL="0" indent="0">
              <a:buNone/>
            </a:pPr>
            <a:r>
              <a:rPr lang="cs-CZ" sz="1800" dirty="0" smtClean="0"/>
              <a:t>- budování těžkého průmyslu.</a:t>
            </a:r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405645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Přemýšlej!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800" u="sng" dirty="0" smtClean="0">
                <a:solidFill>
                  <a:srgbClr val="0070C0"/>
                </a:solidFill>
              </a:rPr>
              <a:t>Politická strana </a:t>
            </a:r>
            <a:r>
              <a:rPr lang="cs-CZ" sz="1800" u="sng" dirty="0" err="1" smtClean="0">
                <a:solidFill>
                  <a:srgbClr val="0070C0"/>
                </a:solidFill>
              </a:rPr>
              <a:t>Kuomitang</a:t>
            </a:r>
            <a:r>
              <a:rPr lang="cs-CZ" sz="1800" u="sng" dirty="0" smtClean="0">
                <a:solidFill>
                  <a:srgbClr val="0070C0"/>
                </a:solidFill>
              </a:rPr>
              <a:t> působila v:</a:t>
            </a:r>
          </a:p>
          <a:p>
            <a:pPr marL="0" indent="0">
              <a:buNone/>
            </a:pPr>
            <a:r>
              <a:rPr lang="cs-CZ" sz="1800" dirty="0" smtClean="0"/>
              <a:t>Indii</a:t>
            </a:r>
          </a:p>
          <a:p>
            <a:pPr marL="0" indent="0">
              <a:buNone/>
            </a:pPr>
            <a:r>
              <a:rPr lang="cs-CZ" sz="1800" dirty="0" smtClean="0"/>
              <a:t>Číně</a:t>
            </a:r>
          </a:p>
          <a:p>
            <a:pPr marL="0" indent="0">
              <a:buNone/>
            </a:pPr>
            <a:r>
              <a:rPr lang="cs-CZ" sz="1800" dirty="0" smtClean="0"/>
              <a:t>Turecku</a:t>
            </a:r>
          </a:p>
          <a:p>
            <a:pPr marL="0" indent="0">
              <a:buNone/>
            </a:pPr>
            <a:r>
              <a:rPr lang="cs-CZ" sz="1800" b="1" u="sng" dirty="0" smtClean="0">
                <a:solidFill>
                  <a:srgbClr val="7030A0"/>
                </a:solidFill>
              </a:rPr>
              <a:t>Politik a myslitel Gándhí žil v:</a:t>
            </a:r>
          </a:p>
          <a:p>
            <a:pPr marL="0" indent="0">
              <a:buNone/>
            </a:pPr>
            <a:r>
              <a:rPr lang="cs-CZ" sz="1800" dirty="0" smtClean="0"/>
              <a:t>Indii</a:t>
            </a:r>
          </a:p>
          <a:p>
            <a:pPr marL="0" indent="0">
              <a:buNone/>
            </a:pPr>
            <a:r>
              <a:rPr lang="cs-CZ" sz="1800" dirty="0" smtClean="0"/>
              <a:t>Číně</a:t>
            </a:r>
          </a:p>
          <a:p>
            <a:pPr marL="0" indent="0">
              <a:buNone/>
            </a:pPr>
            <a:r>
              <a:rPr lang="cs-CZ" sz="1800" dirty="0" smtClean="0"/>
              <a:t>Turecku</a:t>
            </a:r>
          </a:p>
          <a:p>
            <a:pPr marL="0" indent="0">
              <a:buNone/>
            </a:pPr>
            <a:r>
              <a:rPr lang="cs-CZ" sz="1800" u="sng" dirty="0" smtClean="0">
                <a:solidFill>
                  <a:srgbClr val="C00000"/>
                </a:solidFill>
              </a:rPr>
              <a:t>Program New </a:t>
            </a:r>
            <a:r>
              <a:rPr lang="cs-CZ" sz="1800" u="sng" dirty="0" err="1" smtClean="0">
                <a:solidFill>
                  <a:srgbClr val="C00000"/>
                </a:solidFill>
              </a:rPr>
              <a:t>Deal</a:t>
            </a:r>
            <a:r>
              <a:rPr lang="cs-CZ" sz="1800" u="sng" dirty="0" smtClean="0">
                <a:solidFill>
                  <a:srgbClr val="C00000"/>
                </a:solidFill>
              </a:rPr>
              <a:t> v USA vyhlásil prezident:</a:t>
            </a:r>
          </a:p>
          <a:p>
            <a:pPr marL="0" indent="0">
              <a:buNone/>
            </a:pPr>
            <a:r>
              <a:rPr lang="cs-CZ" sz="1800" dirty="0" smtClean="0"/>
              <a:t>A. Lincoln</a:t>
            </a:r>
          </a:p>
          <a:p>
            <a:pPr marL="0" indent="0">
              <a:buNone/>
            </a:pPr>
            <a:r>
              <a:rPr lang="cs-CZ" sz="1800" dirty="0" smtClean="0"/>
              <a:t>F. D. Roosevelt</a:t>
            </a:r>
          </a:p>
          <a:p>
            <a:pPr marL="0" indent="0">
              <a:buNone/>
            </a:pPr>
            <a:r>
              <a:rPr lang="cs-CZ" sz="1800" dirty="0" smtClean="0"/>
              <a:t>G. Bush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342900" indent="-342900">
              <a:buAutoNum type="alphaUcPeriod"/>
            </a:pPr>
            <a:endParaRPr lang="cs-CZ" sz="1800" dirty="0" smtClean="0"/>
          </a:p>
          <a:p>
            <a:pPr marL="342900" indent="-342900">
              <a:buAutoNum type="alphaUcPeriod"/>
            </a:pPr>
            <a:endParaRPr lang="cs-CZ" sz="1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u="sng" dirty="0" err="1" smtClean="0"/>
              <a:t>Ku-Klux-klan</a:t>
            </a:r>
            <a:r>
              <a:rPr lang="cs-CZ" b="1" u="sng" dirty="0" smtClean="0"/>
              <a:t> je tajná rasistická organizace v:</a:t>
            </a:r>
          </a:p>
          <a:p>
            <a:pPr marL="0" indent="0">
              <a:buNone/>
            </a:pPr>
            <a:r>
              <a:rPr lang="cs-CZ" dirty="0" smtClean="0"/>
              <a:t>SSSR</a:t>
            </a:r>
          </a:p>
          <a:p>
            <a:pPr marL="0" indent="0">
              <a:buNone/>
            </a:pPr>
            <a:r>
              <a:rPr lang="cs-CZ" dirty="0" smtClean="0"/>
              <a:t>Číně</a:t>
            </a:r>
          </a:p>
          <a:p>
            <a:pPr marL="0" indent="0">
              <a:buNone/>
            </a:pPr>
            <a:r>
              <a:rPr lang="cs-CZ" dirty="0" smtClean="0"/>
              <a:t>USA</a:t>
            </a:r>
          </a:p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Zkratka „SSSR“ znamená:</a:t>
            </a:r>
          </a:p>
          <a:p>
            <a:pPr marL="0" indent="0">
              <a:buNone/>
            </a:pPr>
            <a:r>
              <a:rPr lang="cs-CZ" dirty="0" smtClean="0"/>
              <a:t>Svaz sovětských socialistických republik</a:t>
            </a:r>
          </a:p>
          <a:p>
            <a:pPr marL="0" indent="0">
              <a:buNone/>
            </a:pPr>
            <a:r>
              <a:rPr lang="cs-CZ" dirty="0" smtClean="0"/>
              <a:t>Sdružení sovětských socialistických republik</a:t>
            </a:r>
          </a:p>
          <a:p>
            <a:pPr marL="0" indent="0">
              <a:buNone/>
            </a:pPr>
            <a:r>
              <a:rPr lang="cs-CZ" dirty="0" smtClean="0"/>
              <a:t>Společnost sovětských socialistických republik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94680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Jen jedna možnost je správně!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Násilné vytváření zemědělských družstev (nejen) v SSSR se nazývalo:</a:t>
            </a:r>
          </a:p>
          <a:p>
            <a:pPr marL="0" indent="0">
              <a:buNone/>
            </a:pPr>
            <a:r>
              <a:rPr lang="cs-CZ" dirty="0" smtClean="0"/>
              <a:t>industrializace</a:t>
            </a:r>
          </a:p>
          <a:p>
            <a:pPr marL="0" indent="0">
              <a:buNone/>
            </a:pPr>
            <a:r>
              <a:rPr lang="cs-CZ" dirty="0" smtClean="0"/>
              <a:t>kolektivizace</a:t>
            </a:r>
          </a:p>
          <a:p>
            <a:pPr marL="0" indent="0">
              <a:buNone/>
            </a:pPr>
            <a:r>
              <a:rPr lang="cs-CZ" dirty="0"/>
              <a:t>f</a:t>
            </a:r>
            <a:r>
              <a:rPr lang="cs-CZ" dirty="0" smtClean="0"/>
              <a:t>ederalizace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„</a:t>
            </a:r>
            <a:r>
              <a:rPr lang="cs-CZ" b="1" u="sng" dirty="0" err="1" smtClean="0">
                <a:solidFill>
                  <a:srgbClr val="7030A0"/>
                </a:solidFill>
              </a:rPr>
              <a:t>Čeka</a:t>
            </a:r>
            <a:r>
              <a:rPr lang="cs-CZ" b="1" u="sng" dirty="0" smtClean="0">
                <a:solidFill>
                  <a:srgbClr val="7030A0"/>
                </a:solidFill>
              </a:rPr>
              <a:t>“ byla:</a:t>
            </a:r>
          </a:p>
          <a:p>
            <a:pPr marL="0" indent="0">
              <a:buNone/>
            </a:pPr>
            <a:r>
              <a:rPr lang="cs-CZ" dirty="0" smtClean="0"/>
              <a:t>politická strana v Číně</a:t>
            </a:r>
          </a:p>
          <a:p>
            <a:pPr marL="0" indent="0">
              <a:buNone/>
            </a:pPr>
            <a:r>
              <a:rPr lang="cs-CZ" dirty="0" smtClean="0"/>
              <a:t>zákaz prodeje alkoholu </a:t>
            </a:r>
          </a:p>
          <a:p>
            <a:pPr marL="0" indent="0">
              <a:buNone/>
            </a:pPr>
            <a:r>
              <a:rPr lang="cs-CZ" dirty="0" smtClean="0"/>
              <a:t>tajná sovětská policie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Obecné pojmenování pro tábor nucených prací v SSSR zní:</a:t>
            </a:r>
          </a:p>
          <a:p>
            <a:pPr marL="0" indent="0">
              <a:buNone/>
            </a:pPr>
            <a:r>
              <a:rPr lang="cs-CZ" dirty="0" smtClean="0"/>
              <a:t>gulag</a:t>
            </a:r>
          </a:p>
          <a:p>
            <a:pPr marL="0" indent="0">
              <a:buNone/>
            </a:pPr>
            <a:r>
              <a:rPr lang="cs-CZ" dirty="0" smtClean="0"/>
              <a:t>koncentrák</a:t>
            </a:r>
          </a:p>
          <a:p>
            <a:pPr marL="0" indent="0">
              <a:buNone/>
            </a:pPr>
            <a:r>
              <a:rPr lang="cs-CZ" dirty="0" smtClean="0"/>
              <a:t>basa</a:t>
            </a:r>
          </a:p>
          <a:p>
            <a:pPr marL="0" indent="0">
              <a:buNone/>
            </a:pPr>
            <a:r>
              <a:rPr lang="cs-CZ" b="1" u="sng" dirty="0" smtClean="0">
                <a:solidFill>
                  <a:srgbClr val="C00000"/>
                </a:solidFill>
              </a:rPr>
              <a:t>Mezi totalitní vůdce z dob počátků Sovětského svazu nepatří:</a:t>
            </a:r>
          </a:p>
          <a:p>
            <a:pPr marL="0" indent="0">
              <a:buNone/>
            </a:pPr>
            <a:r>
              <a:rPr lang="cs-CZ" dirty="0" smtClean="0"/>
              <a:t>V. I. Lenin</a:t>
            </a:r>
          </a:p>
          <a:p>
            <a:pPr marL="0" indent="0">
              <a:buNone/>
            </a:pPr>
            <a:r>
              <a:rPr lang="cs-CZ" dirty="0" smtClean="0"/>
              <a:t>M. S. Gorbačov</a:t>
            </a:r>
          </a:p>
          <a:p>
            <a:pPr marL="0" indent="0">
              <a:buNone/>
            </a:pPr>
            <a:r>
              <a:rPr lang="cs-CZ" dirty="0" smtClean="0"/>
              <a:t>J. V. </a:t>
            </a:r>
            <a:r>
              <a:rPr lang="cs-CZ" dirty="0"/>
              <a:t>S</a:t>
            </a:r>
            <a:r>
              <a:rPr lang="cs-CZ" dirty="0" smtClean="0"/>
              <a:t>talin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71868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Věděl bys? Věděla bys?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opozice</a:t>
            </a:r>
          </a:p>
          <a:p>
            <a:pPr marL="114300" indent="0">
              <a:buNone/>
            </a:pPr>
            <a:r>
              <a:rPr lang="cs-CZ" dirty="0" smtClean="0"/>
              <a:t>protiklad, odporování něčemu, nesouhlas s něčím</a:t>
            </a:r>
          </a:p>
          <a:p>
            <a:pPr marL="114300" indent="0"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„vůdcovský princip“</a:t>
            </a:r>
          </a:p>
          <a:p>
            <a:pPr marL="114300" indent="0">
              <a:buNone/>
            </a:pPr>
            <a:r>
              <a:rPr lang="cs-CZ" dirty="0" smtClean="0"/>
              <a:t>princip, podle kterého zásadní politická rozhodnutí činí úzká skupina lidí nebo pouze jeden člověk</a:t>
            </a:r>
          </a:p>
          <a:p>
            <a:pPr marL="114300" indent="0"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NSDAP </a:t>
            </a:r>
            <a:r>
              <a:rPr lang="cs-CZ" sz="1200" b="1" u="sng" dirty="0" smtClean="0">
                <a:solidFill>
                  <a:srgbClr val="7030A0"/>
                </a:solidFill>
              </a:rPr>
              <a:t>(</a:t>
            </a:r>
            <a:r>
              <a:rPr lang="cs-CZ" sz="1200" b="1" u="sng" dirty="0" err="1" smtClean="0">
                <a:solidFill>
                  <a:srgbClr val="7030A0"/>
                </a:solidFill>
              </a:rPr>
              <a:t>Nationalsozialistiche</a:t>
            </a:r>
            <a:r>
              <a:rPr lang="cs-CZ" sz="1200" b="1" u="sng" dirty="0" smtClean="0">
                <a:solidFill>
                  <a:srgbClr val="7030A0"/>
                </a:solidFill>
              </a:rPr>
              <a:t> </a:t>
            </a:r>
            <a:r>
              <a:rPr lang="cs-CZ" sz="1200" b="1" u="sng" dirty="0" err="1" smtClean="0">
                <a:solidFill>
                  <a:srgbClr val="7030A0"/>
                </a:solidFill>
              </a:rPr>
              <a:t>Deutsche</a:t>
            </a:r>
            <a:r>
              <a:rPr lang="cs-CZ" sz="1200" b="1" u="sng" dirty="0" smtClean="0">
                <a:solidFill>
                  <a:srgbClr val="7030A0"/>
                </a:solidFill>
              </a:rPr>
              <a:t> </a:t>
            </a:r>
            <a:r>
              <a:rPr lang="cs-CZ" sz="1200" b="1" u="sng" dirty="0" err="1" smtClean="0">
                <a:solidFill>
                  <a:srgbClr val="7030A0"/>
                </a:solidFill>
              </a:rPr>
              <a:t>Arbeitepartei</a:t>
            </a:r>
            <a:r>
              <a:rPr lang="cs-CZ" sz="1200" b="1" u="sng" dirty="0" smtClean="0">
                <a:solidFill>
                  <a:srgbClr val="7030A0"/>
                </a:solidFill>
              </a:rPr>
              <a:t>)</a:t>
            </a:r>
            <a:endParaRPr lang="cs-CZ" b="1" u="sng" dirty="0" smtClean="0">
              <a:solidFill>
                <a:srgbClr val="7030A0"/>
              </a:solidFill>
            </a:endParaRPr>
          </a:p>
          <a:p>
            <a:pPr marL="114300" indent="0">
              <a:buNone/>
            </a:pPr>
            <a:r>
              <a:rPr lang="cs-CZ" dirty="0" smtClean="0"/>
              <a:t>Národně socialistická německá dělnická strana. Od roku 1920 vedena A. Hitlerem. Převzala myšlenky antisemitismu, rasismu a teorii kultu nadčlověka. Zrušena a rozpuštěna byla v roce 1945.</a:t>
            </a:r>
          </a:p>
        </p:txBody>
      </p:sp>
    </p:spTree>
    <p:extLst>
      <p:ext uri="{BB962C8B-B14F-4D97-AF65-F5344CB8AC3E}">
        <p14:creationId xmlns:p14="http://schemas.microsoft.com/office/powerpoint/2010/main" val="24445647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Zopakuj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57200" y="1536192"/>
            <a:ext cx="3657600" cy="45902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cs-CZ" sz="2000" b="1" dirty="0" smtClean="0">
                <a:solidFill>
                  <a:srgbClr val="002060"/>
                </a:solidFill>
              </a:rPr>
              <a:t>Jednání, kdy jsou lidé získáváni lákavými, ale nesplnitelnými sliby, se nazývá:</a:t>
            </a:r>
          </a:p>
          <a:p>
            <a:pPr marL="114300" indent="0">
              <a:buNone/>
            </a:pPr>
            <a:r>
              <a:rPr lang="cs-CZ" sz="2000" dirty="0" smtClean="0"/>
              <a:t>ideologie</a:t>
            </a:r>
          </a:p>
          <a:p>
            <a:pPr marL="114300" indent="0">
              <a:buNone/>
            </a:pPr>
            <a:r>
              <a:rPr lang="cs-CZ" sz="2000" dirty="0" smtClean="0"/>
              <a:t>demagogie</a:t>
            </a:r>
          </a:p>
          <a:p>
            <a:pPr marL="114300" indent="0">
              <a:buNone/>
            </a:pPr>
            <a:r>
              <a:rPr lang="cs-CZ" sz="2000" dirty="0" smtClean="0"/>
              <a:t>filologie</a:t>
            </a:r>
          </a:p>
          <a:p>
            <a:pPr marL="114300" indent="0">
              <a:buNone/>
            </a:pPr>
            <a:r>
              <a:rPr lang="cs-CZ" sz="2000" b="1" dirty="0" smtClean="0">
                <a:solidFill>
                  <a:srgbClr val="00B0F0"/>
                </a:solidFill>
              </a:rPr>
              <a:t>Soubor myšlenek propagující program určité skupiny lid se nazývá:</a:t>
            </a:r>
          </a:p>
          <a:p>
            <a:pPr marL="114300" indent="0">
              <a:buNone/>
            </a:pPr>
            <a:r>
              <a:rPr lang="cs-CZ" sz="2000" dirty="0" smtClean="0"/>
              <a:t>ideologie</a:t>
            </a:r>
          </a:p>
          <a:p>
            <a:pPr marL="114300" indent="0">
              <a:buNone/>
            </a:pPr>
            <a:r>
              <a:rPr lang="cs-CZ" sz="2000" dirty="0" smtClean="0"/>
              <a:t>filologie</a:t>
            </a:r>
          </a:p>
          <a:p>
            <a:pPr marL="114300" indent="0">
              <a:buNone/>
            </a:pPr>
            <a:r>
              <a:rPr lang="cs-CZ" sz="2000" dirty="0" smtClean="0"/>
              <a:t>filozofie</a:t>
            </a:r>
          </a:p>
          <a:p>
            <a:pPr marL="114300" indent="0">
              <a:buNone/>
            </a:pPr>
            <a:endParaRPr lang="cs-CZ" sz="2000" dirty="0" smtClean="0"/>
          </a:p>
          <a:p>
            <a:pPr marL="114300" indent="0">
              <a:buNone/>
            </a:pPr>
            <a:endParaRPr lang="cs-CZ" sz="2000" dirty="0" smtClean="0"/>
          </a:p>
          <a:p>
            <a:pPr marL="114300" indent="0">
              <a:buNone/>
            </a:pP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4419600" y="1536192"/>
            <a:ext cx="3657600" cy="45902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Neomezená vlády skupiny, která se označuje za zástupce dělnictva, se označuje jako:</a:t>
            </a:r>
          </a:p>
          <a:p>
            <a:pPr marL="114300" indent="0">
              <a:buNone/>
            </a:pPr>
            <a:r>
              <a:rPr lang="cs-CZ" sz="2000" dirty="0" smtClean="0"/>
              <a:t>diktatura jedné strany</a:t>
            </a:r>
          </a:p>
          <a:p>
            <a:pPr marL="114300" indent="0">
              <a:buNone/>
            </a:pPr>
            <a:r>
              <a:rPr lang="cs-CZ" sz="2000" dirty="0" smtClean="0"/>
              <a:t>diktatura sekretariátu</a:t>
            </a:r>
          </a:p>
          <a:p>
            <a:pPr marL="114300" indent="0">
              <a:buNone/>
            </a:pPr>
            <a:r>
              <a:rPr lang="cs-CZ" sz="2000" dirty="0" smtClean="0"/>
              <a:t>diktatura proletariátu</a:t>
            </a:r>
          </a:p>
          <a:p>
            <a:pPr marL="114300" indent="0">
              <a:buNone/>
            </a:pP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</a:rPr>
              <a:t>Vůdcem italských fašistů byl:</a:t>
            </a:r>
          </a:p>
          <a:p>
            <a:pPr marL="114300" indent="0">
              <a:buNone/>
            </a:pPr>
            <a:r>
              <a:rPr lang="cs-CZ" sz="2000" dirty="0" smtClean="0"/>
              <a:t>Benito Mussolini</a:t>
            </a:r>
          </a:p>
          <a:p>
            <a:pPr marL="114300" indent="0">
              <a:buNone/>
            </a:pPr>
            <a:r>
              <a:rPr lang="cs-CZ" sz="2000" dirty="0" smtClean="0"/>
              <a:t>Adolf Hitler</a:t>
            </a:r>
          </a:p>
          <a:p>
            <a:pPr marL="114300" indent="0">
              <a:buNone/>
            </a:pPr>
            <a:r>
              <a:rPr lang="cs-CZ" sz="2000" dirty="0" smtClean="0"/>
              <a:t>Giacomo </a:t>
            </a:r>
            <a:r>
              <a:rPr lang="cs-CZ" sz="2000" dirty="0" err="1" smtClean="0"/>
              <a:t>Agostini</a:t>
            </a:r>
            <a:endParaRPr lang="cs-CZ" sz="2000" dirty="0" smtClean="0"/>
          </a:p>
          <a:p>
            <a:pPr marL="11430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2078527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6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1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685800" indent="-685800">
              <a:buFont typeface="Arial" pitchFamily="34" charset="0"/>
              <a:buChar char="•"/>
            </a:pPr>
            <a:r>
              <a:rPr lang="cs-CZ" dirty="0" smtClean="0"/>
              <a:t>Ještě si zopakuj: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14300" indent="0">
              <a:buNone/>
            </a:pPr>
            <a:r>
              <a:rPr lang="cs-CZ" dirty="0" smtClean="0"/>
              <a:t>Názor, který vyvyšuje vlastní národ nad ostatní a nadřazuje ho ostatním národům, se nazývá:</a:t>
            </a:r>
          </a:p>
          <a:p>
            <a:pPr marL="114300" indent="0">
              <a:buNone/>
            </a:pPr>
            <a:r>
              <a:rPr lang="cs-CZ" sz="2600" b="1" dirty="0" smtClean="0">
                <a:solidFill>
                  <a:srgbClr val="00B050"/>
                </a:solidFill>
              </a:rPr>
              <a:t>NACIONALISMUS</a:t>
            </a:r>
            <a:endParaRPr lang="cs-CZ" sz="2600" dirty="0" smtClean="0"/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 smtClean="0"/>
              <a:t>Ideologie, která neuznává politickou moc a usiluje o zrušení státu, se nazývá:</a:t>
            </a:r>
          </a:p>
          <a:p>
            <a:pPr marL="114300" indent="0">
              <a:buNone/>
            </a:pPr>
            <a:r>
              <a:rPr lang="cs-CZ" sz="2600" b="1" dirty="0" smtClean="0">
                <a:solidFill>
                  <a:srgbClr val="7030A0"/>
                </a:solidFill>
              </a:rPr>
              <a:t>ANARCHISMUS</a:t>
            </a:r>
            <a:endParaRPr lang="cs-CZ" sz="2600" dirty="0" smtClean="0"/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 smtClean="0"/>
              <a:t>Postoj, který odmítá válku a násilí jako řešení mezinárodních konfliktů, se nazývá:</a:t>
            </a:r>
          </a:p>
          <a:p>
            <a:pPr marL="114300" indent="0">
              <a:buNone/>
            </a:pPr>
            <a:r>
              <a:rPr lang="cs-CZ" sz="2600" b="1" dirty="0" smtClean="0">
                <a:solidFill>
                  <a:srgbClr val="00B0F0"/>
                </a:solidFill>
              </a:rPr>
              <a:t>PACIFISMUS</a:t>
            </a:r>
            <a:endParaRPr lang="cs-CZ" sz="2600" dirty="0" smtClean="0"/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smtClean="0"/>
              <a:t>Nenávist k </a:t>
            </a:r>
            <a:r>
              <a:rPr lang="cs-CZ" dirty="0" smtClean="0"/>
              <a:t>Židům se jiným slovem nazývá:</a:t>
            </a:r>
          </a:p>
          <a:p>
            <a:pPr marL="114300" indent="0">
              <a:buNone/>
            </a:pPr>
            <a:r>
              <a:rPr lang="cs-CZ" sz="2600" b="1" dirty="0" smtClean="0">
                <a:solidFill>
                  <a:srgbClr val="FFC000"/>
                </a:solidFill>
              </a:rPr>
              <a:t>ANTISEMITISMUS</a:t>
            </a:r>
            <a:endParaRPr lang="cs-CZ" sz="2600" dirty="0" smtClean="0"/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endParaRPr lang="cs-CZ" dirty="0" smtClean="0"/>
          </a:p>
          <a:p>
            <a:pPr marL="11430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36407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245</TotalTime>
  <Words>597</Words>
  <Application>Microsoft Office PowerPoint</Application>
  <PresentationFormat>Předvádění na obrazovce (4:3)</PresentationFormat>
  <Paragraphs>140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Prezentace aplikace PowerPoint</vt:lpstr>
      <vt:lpstr>Prezentace aplikace PowerPoint</vt:lpstr>
      <vt:lpstr>zdroje</vt:lpstr>
      <vt:lpstr>Vyber správnou možnost:</vt:lpstr>
      <vt:lpstr>Vysvětleme si:</vt:lpstr>
      <vt:lpstr>Přemýšlej!</vt:lpstr>
      <vt:lpstr>Jen jedna možnost je správně!</vt:lpstr>
      <vt:lpstr>Věděl bys? Věděla bys?</vt:lpstr>
      <vt:lpstr>Zopakuj si:</vt:lpstr>
      <vt:lpstr>Ještě si zopakuj: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smolikovar</dc:creator>
  <cp:lastModifiedBy>smolikovar</cp:lastModifiedBy>
  <cp:revision>28</cp:revision>
  <dcterms:created xsi:type="dcterms:W3CDTF">2013-07-22T05:42:08Z</dcterms:created>
  <dcterms:modified xsi:type="dcterms:W3CDTF">2013-09-24T04:22:31Z</dcterms:modified>
</cp:coreProperties>
</file>