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61" r:id="rId5"/>
    <p:sldId id="270" r:id="rId6"/>
    <p:sldId id="279" r:id="rId7"/>
    <p:sldId id="262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488635A-1D34-4846-AC95-580C2868266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cs.wikipedia.org/wiki/Soubor:Violin-Viola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</a:t>
            </a:r>
            <a:r>
              <a:rPr lang="cs-CZ" b="1" dirty="0" smtClean="0">
                <a:solidFill>
                  <a:schemeClr val="bg1"/>
                </a:solidFill>
              </a:rPr>
              <a:t>nástroje </a:t>
            </a:r>
            <a:r>
              <a:rPr lang="cs-CZ" b="1" smtClean="0">
                <a:solidFill>
                  <a:schemeClr val="bg1"/>
                </a:solidFill>
              </a:rPr>
              <a:t>-viola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18.10.2011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VY_32_INOVACE_02_DO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648072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230425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VIOLA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FUNKCÍ VIOLY V KOMORNÍCH SESKUPENÍCH A SYMFONICKÉM ORCHESTRU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467544" y="3699912"/>
            <a:ext cx="8229600" cy="28974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404664"/>
            <a:ext cx="4752528" cy="162041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chemeClr val="tx1">
                    <a:lumMod val="50000"/>
                  </a:schemeClr>
                </a:solidFill>
              </a:rPr>
              <a:t>Viola</a:t>
            </a:r>
            <a:endParaRPr lang="cs-CZ" sz="9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36751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Clr>
                <a:schemeClr val="bg1">
                  <a:lumMod val="85000"/>
                  <a:lumOff val="15000"/>
                </a:schemeClr>
              </a:buClr>
            </a:pPr>
            <a:r>
              <a:rPr lang="cs-CZ" sz="3600" b="1" dirty="0" smtClean="0"/>
              <a:t>Viola</a:t>
            </a:r>
            <a:r>
              <a:rPr lang="cs-CZ" sz="3200" dirty="0" smtClean="0"/>
              <a:t> je </a:t>
            </a:r>
            <a:r>
              <a:rPr lang="cs-CZ" sz="3200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strunný smyčcový hudební nástroj </a:t>
            </a:r>
            <a:r>
              <a:rPr lang="cs-CZ" sz="3200" dirty="0" smtClean="0"/>
              <a:t>se </a:t>
            </a:r>
            <a:r>
              <a:rPr lang="cs-CZ" sz="3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čtyřmi strunami </a:t>
            </a:r>
            <a:r>
              <a:rPr lang="cs-CZ" sz="3200" dirty="0" smtClean="0"/>
              <a:t>laděnými v čistých kvintách: c, g, d¹, a¹. </a:t>
            </a:r>
          </a:p>
          <a:p>
            <a:pPr>
              <a:buClr>
                <a:schemeClr val="bg1">
                  <a:lumMod val="85000"/>
                  <a:lumOff val="15000"/>
                </a:schemeClr>
              </a:buClr>
            </a:pPr>
            <a:r>
              <a:rPr lang="cs-CZ" sz="3200" dirty="0" smtClean="0"/>
              <a:t>V orchestru a smyčcových souborech slouží jako </a:t>
            </a:r>
            <a:r>
              <a:rPr lang="cs-CZ" sz="3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altový hlas</a:t>
            </a:r>
            <a:r>
              <a:rPr lang="cs-CZ" sz="3200" dirty="0" smtClean="0"/>
              <a:t>, přičemž vyšší hlasy hrají housle a nižší violoncella a kontrabasy.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84168" y="188639"/>
            <a:ext cx="2035093" cy="2666675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3546" y="332656"/>
            <a:ext cx="6984776" cy="4680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395536" y="5157192"/>
            <a:ext cx="82807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Viola</a:t>
            </a:r>
            <a:r>
              <a:rPr lang="cs-CZ" sz="2400" dirty="0"/>
              <a:t> má velmi podobnou stavbu jako </a:t>
            </a:r>
            <a:r>
              <a:rPr lang="cs-CZ" sz="2400" b="1" dirty="0"/>
              <a:t>housle</a:t>
            </a:r>
            <a:r>
              <a:rPr lang="cs-CZ" sz="2400" dirty="0"/>
              <a:t>, je jen o málo </a:t>
            </a:r>
            <a:r>
              <a:rPr lang="cs-CZ" sz="2400" b="1" dirty="0"/>
              <a:t>větší</a:t>
            </a:r>
            <a:r>
              <a:rPr lang="cs-CZ" sz="2400" dirty="0"/>
              <a:t>. Její struny jsou laděné o kvintu </a:t>
            </a:r>
            <a:r>
              <a:rPr lang="cs-CZ" sz="2400" b="1" dirty="0"/>
              <a:t>níže</a:t>
            </a:r>
            <a:r>
              <a:rPr lang="cs-CZ" sz="2400" dirty="0"/>
              <a:t> než houslové.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65097"/>
            <a:ext cx="8280920" cy="236988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Clr>
                <a:schemeClr val="bg1">
                  <a:lumMod val="85000"/>
                  <a:lumOff val="15000"/>
                </a:schemeClr>
              </a:buClr>
            </a:pPr>
            <a:r>
              <a:rPr lang="cs-CZ" sz="2800" b="1" i="1" dirty="0"/>
              <a:t>Zvuk violy</a:t>
            </a:r>
            <a:r>
              <a:rPr lang="cs-CZ" sz="2800" b="1" dirty="0"/>
              <a:t> </a:t>
            </a:r>
            <a:r>
              <a:rPr lang="cs-CZ" sz="2400" dirty="0" smtClean="0"/>
              <a:t>je plný </a:t>
            </a:r>
            <a:r>
              <a:rPr lang="cs-CZ" sz="2400" dirty="0"/>
              <a:t>a poněkud temný a melancholický. </a:t>
            </a:r>
            <a:endParaRPr lang="cs-CZ" sz="2400" dirty="0" smtClean="0"/>
          </a:p>
          <a:p>
            <a:pPr marL="457200" indent="-457200">
              <a:buClr>
                <a:schemeClr val="bg1">
                  <a:lumMod val="85000"/>
                  <a:lumOff val="1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Na </a:t>
            </a:r>
            <a:r>
              <a:rPr lang="cs-CZ" sz="2400" b="1" u="sng" dirty="0"/>
              <a:t>nejvyšší struně</a:t>
            </a:r>
            <a:r>
              <a:rPr lang="cs-CZ" sz="2400" dirty="0"/>
              <a:t> </a:t>
            </a:r>
            <a:r>
              <a:rPr lang="cs-CZ" sz="2400" b="1" u="sng" dirty="0"/>
              <a:t>a</a:t>
            </a:r>
            <a:r>
              <a:rPr lang="cs-CZ" sz="2400" dirty="0"/>
              <a:t> svým tónem částečně připomíná </a:t>
            </a:r>
            <a:r>
              <a:rPr lang="cs-CZ" sz="2400" dirty="0" smtClean="0"/>
              <a:t>housle</a:t>
            </a:r>
            <a:r>
              <a:rPr lang="cs-CZ" sz="2400" dirty="0"/>
              <a:t>,</a:t>
            </a:r>
            <a:r>
              <a:rPr lang="cs-CZ" sz="2400" dirty="0" smtClean="0"/>
              <a:t> </a:t>
            </a:r>
            <a:r>
              <a:rPr lang="cs-CZ" sz="2400" dirty="0"/>
              <a:t>zvukem tedy spíše </a:t>
            </a:r>
            <a:r>
              <a:rPr lang="cs-CZ" sz="2400" b="1" u="sng" dirty="0"/>
              <a:t>připomíná hoboj</a:t>
            </a:r>
            <a:r>
              <a:rPr lang="cs-CZ" sz="2400" dirty="0"/>
              <a:t>. </a:t>
            </a:r>
            <a:endParaRPr lang="cs-CZ" sz="2400" dirty="0" smtClean="0"/>
          </a:p>
          <a:p>
            <a:pPr marL="457200" indent="-457200">
              <a:buClr>
                <a:schemeClr val="bg1">
                  <a:lumMod val="85000"/>
                  <a:lumOff val="15000"/>
                </a:schemeClr>
              </a:buClr>
              <a:buFont typeface="+mj-lt"/>
              <a:buAutoNum type="arabicPeriod"/>
            </a:pPr>
            <a:r>
              <a:rPr lang="cs-CZ" sz="2400" dirty="0" smtClean="0"/>
              <a:t>Naopak </a:t>
            </a:r>
            <a:r>
              <a:rPr lang="cs-CZ" sz="2400" dirty="0"/>
              <a:t>hrou na </a:t>
            </a:r>
            <a:r>
              <a:rPr lang="cs-CZ" sz="2400" b="1" u="sng" dirty="0"/>
              <a:t>nejnižší struně </a:t>
            </a:r>
            <a:r>
              <a:rPr lang="cs-CZ" sz="2400" b="1" i="1" u="sng" dirty="0"/>
              <a:t>c</a:t>
            </a:r>
            <a:r>
              <a:rPr lang="cs-CZ" sz="2400" b="1" u="sng" dirty="0"/>
              <a:t> </a:t>
            </a:r>
            <a:r>
              <a:rPr lang="cs-CZ" sz="2400" dirty="0"/>
              <a:t>(zvláště ve forte) vydává viola divoký, téměř výhružný zvuk, čehož se často využívá například </a:t>
            </a:r>
            <a:r>
              <a:rPr lang="cs-CZ" sz="2400" b="1" u="sng" dirty="0"/>
              <a:t>ve filmové hudbě nebo operách</a:t>
            </a:r>
            <a:r>
              <a:rPr lang="cs-CZ" sz="2400" dirty="0"/>
              <a:t>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7704" y="2954501"/>
            <a:ext cx="5305347" cy="378953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170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04867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/>
              <a:t>Komorní hudba</a:t>
            </a:r>
            <a:endParaRPr lang="cs-CZ" sz="2800" dirty="0" smtClean="0"/>
          </a:p>
          <a:p>
            <a:pPr>
              <a:buClrTx/>
            </a:pPr>
            <a:r>
              <a:rPr lang="cs-CZ" sz="2800" dirty="0" smtClean="0"/>
              <a:t>Viola je </a:t>
            </a:r>
            <a:r>
              <a:rPr lang="cs-CZ" sz="2800" b="1" u="sng" dirty="0" smtClean="0"/>
              <a:t>nedílnou součástí každého smyčcového kvartetu i kvintetu </a:t>
            </a:r>
            <a:r>
              <a:rPr lang="cs-CZ" sz="2800" dirty="0" smtClean="0"/>
              <a:t>(spolu s houslemi a violoncellem, popř. také kontrabasem). Existují také skladby pro neobvyklejší obsazení, např.:</a:t>
            </a:r>
          </a:p>
          <a:p>
            <a:pPr lvl="0">
              <a:buClrTx/>
            </a:pPr>
            <a:r>
              <a:rPr lang="cs-CZ" sz="2800" b="1" u="sng" dirty="0" err="1" smtClean="0"/>
              <a:t>Claude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Debussy</a:t>
            </a:r>
            <a:r>
              <a:rPr lang="cs-CZ" sz="2800" dirty="0" smtClean="0"/>
              <a:t>: Sonáta pro flétnu, violu a harfu</a:t>
            </a:r>
          </a:p>
          <a:p>
            <a:pPr lvl="0">
              <a:buClrTx/>
            </a:pPr>
            <a:r>
              <a:rPr lang="cs-CZ" sz="2800" b="1" u="sng" dirty="0" smtClean="0"/>
              <a:t>Wolfgang Amadeus Mozart</a:t>
            </a:r>
            <a:r>
              <a:rPr lang="cs-CZ" sz="2800" dirty="0" smtClean="0"/>
              <a:t>: Trio pro klarinet, violu a klavír</a:t>
            </a:r>
          </a:p>
          <a:p>
            <a:pPr lvl="0">
              <a:buClrTx/>
            </a:pPr>
            <a:r>
              <a:rPr lang="cs-CZ" sz="2800" b="1" u="sng" dirty="0" err="1" smtClean="0"/>
              <a:t>Ludwig</a:t>
            </a:r>
            <a:r>
              <a:rPr lang="cs-CZ" sz="2800" b="1" u="sng" dirty="0" smtClean="0"/>
              <a:t> van Beethoven</a:t>
            </a:r>
            <a:r>
              <a:rPr lang="cs-CZ" sz="2800" dirty="0" smtClean="0"/>
              <a:t>: Serenáda pro flétnu, housle a violu</a:t>
            </a:r>
          </a:p>
          <a:p>
            <a:pPr marL="0" indent="0">
              <a:buClrTx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6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548680"/>
            <a:ext cx="8568952" cy="554732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sz="5400" b="1" dirty="0" smtClean="0"/>
              <a:t>Orchestr</a:t>
            </a:r>
          </a:p>
          <a:p>
            <a:pPr algn="ctr">
              <a:buNone/>
            </a:pPr>
            <a:endParaRPr lang="cs-CZ" dirty="0" smtClean="0"/>
          </a:p>
          <a:p>
            <a:pPr>
              <a:buClrTx/>
            </a:pPr>
            <a:r>
              <a:rPr lang="cs-CZ" dirty="0" smtClean="0"/>
              <a:t>V symfonických orchestrech sedí nejčastěji </a:t>
            </a:r>
            <a:r>
              <a:rPr lang="cs-CZ" b="1" u="sng" dirty="0" smtClean="0"/>
              <a:t>12 violistů. </a:t>
            </a:r>
            <a:r>
              <a:rPr lang="cs-CZ" dirty="0" smtClean="0"/>
              <a:t>Viola má často v orchestru důležitou, ale pouze </a:t>
            </a:r>
            <a:r>
              <a:rPr lang="cs-CZ" b="1" u="sng" dirty="0" smtClean="0"/>
              <a:t>doplňující funkci </a:t>
            </a:r>
          </a:p>
          <a:p>
            <a:pPr>
              <a:buClrTx/>
            </a:pPr>
            <a:r>
              <a:rPr lang="cs-CZ" dirty="0" smtClean="0"/>
              <a:t>Přesto existuje několik výjimek, kdy skladatelé přidělili viole </a:t>
            </a:r>
            <a:r>
              <a:rPr lang="cs-CZ" b="1" u="sng" dirty="0" smtClean="0"/>
              <a:t>samostatnou melodii</a:t>
            </a:r>
            <a:endParaRPr lang="cs-CZ" dirty="0"/>
          </a:p>
          <a:p>
            <a:pPr>
              <a:buClrTx/>
            </a:pPr>
            <a:r>
              <a:rPr lang="cs-CZ" dirty="0" smtClean="0"/>
              <a:t>nejvýznamnější </a:t>
            </a:r>
            <a:r>
              <a:rPr lang="cs-CZ" b="1" u="sng" dirty="0" smtClean="0"/>
              <a:t>pasáže pro violu </a:t>
            </a:r>
            <a:r>
              <a:rPr lang="cs-CZ" dirty="0" smtClean="0"/>
              <a:t>se nachází v orchestrálních dílech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Antona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Brucknera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smtClean="0"/>
              <a:t>(4. symfonie),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Gustava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Mahlera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dirty="0" smtClean="0"/>
              <a:t>(Adagio v 10. symfonii) a v symfonické básní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Richarda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Strausse</a:t>
            </a:r>
            <a:r>
              <a:rPr lang="cs-CZ" dirty="0" smtClean="0"/>
              <a:t>: Don Quijote.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650504" y="260648"/>
            <a:ext cx="5842992" cy="121920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pl-PL" sz="3600" dirty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chemeClr val="accent2">
                    <a:lumMod val="50000"/>
                  </a:schemeClr>
                </a:solidFill>
              </a:rPr>
              <a:t>ZDROJE [on line]</a:t>
            </a:r>
            <a:br>
              <a:rPr lang="pl-PL" sz="3600" dirty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chemeClr val="accent2">
                    <a:lumMod val="50000"/>
                  </a:schemeClr>
                </a:solidFill>
              </a:rPr>
            </a:br>
            <a:r>
              <a:rPr lang="pl-PL" sz="3600" dirty="0">
                <a:ln w="3200">
                  <a:solidFill>
                    <a:srgbClr val="444D26">
                      <a:shade val="75000"/>
                      <a:alpha val="25000"/>
                    </a:srgbClr>
                  </a:solidFill>
                  <a:prstDash val="solid"/>
                  <a:round/>
                </a:ln>
                <a:solidFill>
                  <a:schemeClr val="accent2">
                    <a:lumMod val="50000"/>
                  </a:schemeClr>
                </a:solidFill>
              </a:rPr>
              <a:t>dostupné z www:</a:t>
            </a:r>
            <a:endParaRPr lang="cs-CZ" sz="6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612474"/>
            <a:ext cx="8136904" cy="80021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ClrTx/>
            </a:pPr>
            <a:r>
              <a:rPr lang="cs-CZ" sz="2400" dirty="0" smtClean="0">
                <a:solidFill>
                  <a:schemeClr val="bg1"/>
                </a:solidFill>
              </a:rPr>
              <a:t>Obrázky </a:t>
            </a:r>
            <a:r>
              <a:rPr lang="cs-CZ" sz="2400" dirty="0">
                <a:solidFill>
                  <a:schemeClr val="bg1"/>
                </a:solidFill>
              </a:rPr>
              <a:t>a fotografie – kliparty </a:t>
            </a:r>
            <a:r>
              <a:rPr lang="cs-CZ" sz="2400" dirty="0" err="1">
                <a:solidFill>
                  <a:schemeClr val="bg1"/>
                </a:solidFill>
              </a:rPr>
              <a:t>office</a:t>
            </a:r>
            <a:r>
              <a:rPr lang="cs-CZ" sz="2400" dirty="0">
                <a:solidFill>
                  <a:schemeClr val="bg1"/>
                </a:solidFill>
              </a:rPr>
              <a:t>- www.office.com</a:t>
            </a:r>
          </a:p>
          <a:p>
            <a:pPr>
              <a:buClr>
                <a:schemeClr val="accent2">
                  <a:lumMod val="50000"/>
                </a:schemeClr>
              </a:buClr>
            </a:pPr>
            <a:endParaRPr lang="cs-CZ" sz="2200" dirty="0" smtClean="0"/>
          </a:p>
        </p:txBody>
      </p:sp>
    </p:spTree>
    <p:extLst>
      <p:ext uri="{BB962C8B-B14F-4D97-AF65-F5344CB8AC3E}">
        <p14:creationId xmlns:p14="http://schemas.microsoft.com/office/powerpoint/2010/main" val="6999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183</TotalTime>
  <Words>433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Prezentace aplikace PowerPoint</vt:lpstr>
      <vt:lpstr>ANOTACE</vt:lpstr>
      <vt:lpstr>Viola</vt:lpstr>
      <vt:lpstr>Prezentace aplikace PowerPoint</vt:lpstr>
      <vt:lpstr>Prezentace aplikace PowerPoint</vt:lpstr>
      <vt:lpstr>Prezentace aplikace PowerPoint</vt:lpstr>
      <vt:lpstr>Prezentace aplikace PowerPoint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EU14</cp:lastModifiedBy>
  <cp:revision>39</cp:revision>
  <dcterms:created xsi:type="dcterms:W3CDTF">2011-09-27T06:27:05Z</dcterms:created>
  <dcterms:modified xsi:type="dcterms:W3CDTF">2012-05-30T12:03:53Z</dcterms:modified>
</cp:coreProperties>
</file>