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5" r:id="rId2"/>
    <p:sldId id="275" r:id="rId3"/>
    <p:sldId id="257" r:id="rId4"/>
    <p:sldId id="258" r:id="rId5"/>
    <p:sldId id="270" r:id="rId6"/>
    <p:sldId id="259" r:id="rId7"/>
    <p:sldId id="279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7" autoAdjust="0"/>
    <p:restoredTop sz="94728" autoAdjust="0"/>
  </p:normalViewPr>
  <p:slideViewPr>
    <p:cSldViewPr>
      <p:cViewPr varScale="1">
        <p:scale>
          <a:sx n="81" d="100"/>
          <a:sy n="81" d="100"/>
        </p:scale>
        <p:origin x="-10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22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violoncello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25.10.2011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VY_32_INOVACE_03_DO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64807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ANOTACE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sz="2400" dirty="0" smtClean="0"/>
              <a:t>PREZENTACE VYTVOŘENA JAKO DOPLNĚNÍ UČIVA OSMÉHO ROČNÍKU </a:t>
            </a:r>
            <a:r>
              <a:rPr lang="cs-CZ" sz="2400" b="1" dirty="0" smtClean="0"/>
              <a:t>HUDEBNÍ NÁSTROJE – VIOLONCELLO</a:t>
            </a:r>
          </a:p>
          <a:p>
            <a:pPr>
              <a:buClrTx/>
            </a:pPr>
            <a:r>
              <a:rPr lang="cs-CZ" sz="2400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FUNKCÍ VIOLONCELLA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sz="2400" dirty="0" smtClean="0"/>
          </a:p>
          <a:p>
            <a:pPr marL="0" indent="0">
              <a:buClrTx/>
              <a:buNone/>
            </a:pPr>
            <a:endParaRPr lang="cs-CZ" sz="24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539552" y="3581400"/>
            <a:ext cx="8229600" cy="27279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0" indent="0">
              <a:buClrTx/>
              <a:buFont typeface="Arial" pitchFamily="34" charset="0"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76672"/>
            <a:ext cx="4752528" cy="93610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chemeClr val="tx1">
                    <a:lumMod val="50000"/>
                  </a:schemeClr>
                </a:solidFill>
              </a:rPr>
              <a:t>Violoncello</a:t>
            </a:r>
            <a:endParaRPr lang="cs-CZ" sz="6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683568" y="2204865"/>
            <a:ext cx="4752528" cy="41764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sz="3200" b="1" dirty="0" smtClean="0"/>
              <a:t>Violoncello</a:t>
            </a:r>
            <a:r>
              <a:rPr lang="cs-CZ" sz="3200" dirty="0" smtClean="0"/>
              <a:t>, zkráceně také </a:t>
            </a:r>
            <a:r>
              <a:rPr lang="cs-CZ" sz="3200" b="1" dirty="0" smtClean="0"/>
              <a:t>cello</a:t>
            </a:r>
            <a:r>
              <a:rPr lang="cs-CZ" sz="3200" dirty="0" smtClean="0"/>
              <a:t> je strunný smyčcový nástroj se strunami laděnými v čistých kvintách: C, G, d, a, tedy o oktávu níže než viola.</a:t>
            </a:r>
          </a:p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200" dirty="0" smtClean="0"/>
              <a:t>Je nedílnou součástí komorních, smyčcových i symfonických orchestrů a také mnoha komorních souborů a bývá standardním sólovým nástrojem koncertních skladeb mnoha autorů.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1412776"/>
            <a:ext cx="3456384" cy="5184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844824"/>
            <a:ext cx="4582518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Charakteristika</a:t>
            </a:r>
            <a:endParaRPr lang="cs-CZ" dirty="0" smtClean="0"/>
          </a:p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dirty="0" smtClean="0"/>
              <a:t>Cello je větší než </a:t>
            </a:r>
            <a:r>
              <a:rPr lang="cs-CZ" b="1" dirty="0" smtClean="0"/>
              <a:t>housle</a:t>
            </a:r>
            <a:r>
              <a:rPr lang="cs-CZ" dirty="0" smtClean="0"/>
              <a:t> a </a:t>
            </a:r>
            <a:r>
              <a:rPr lang="cs-CZ" b="1" dirty="0" smtClean="0"/>
              <a:t>viola</a:t>
            </a:r>
            <a:r>
              <a:rPr lang="cs-CZ" dirty="0" smtClean="0"/>
              <a:t> a menší než </a:t>
            </a:r>
            <a:r>
              <a:rPr lang="cs-CZ" b="1" dirty="0" smtClean="0"/>
              <a:t>kontrabas. </a:t>
            </a:r>
            <a:r>
              <a:rPr lang="cs-CZ" dirty="0" smtClean="0"/>
              <a:t>Při hraní se drží mezi koleny a o zem se opírá vysouvatelným </a:t>
            </a:r>
            <a:r>
              <a:rPr lang="cs-CZ" b="1" dirty="0" smtClean="0"/>
              <a:t>bodcem</a:t>
            </a:r>
            <a:r>
              <a:rPr lang="cs-CZ" dirty="0" smtClean="0"/>
              <a:t>.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68204" y="1124745"/>
            <a:ext cx="3857571" cy="5400600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3276364" cy="39703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2800" b="1" dirty="0" smtClean="0"/>
              <a:t>Violoncello</a:t>
            </a:r>
            <a:r>
              <a:rPr lang="cs-CZ" sz="2800" dirty="0" smtClean="0"/>
              <a:t> vydává bohatý a vřelý zvuk, v některých polohách velmi podobný lidskému hlasu. Při hraní vysokých tónů barva tónu připomíná violu.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924" y="1168943"/>
            <a:ext cx="5140998" cy="50636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1291" y="1268760"/>
            <a:ext cx="3984705" cy="5281846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2627784" y="404664"/>
            <a:ext cx="381642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Herní technika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55288" y="2132856"/>
            <a:ext cx="4248472" cy="37856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Herní techniky jsou v podstatě stejné jako u houslí nebo u violy. U violoncella se mimo to používá tzv. palcová poloha, kdy palec levé ruky tiskne dvě struny, zpravidla v úrovni horní desky (podobně jako při </a:t>
            </a:r>
            <a:r>
              <a:rPr lang="cs-CZ" sz="2400" dirty="0" err="1" smtClean="0"/>
              <a:t>barré</a:t>
            </a:r>
            <a:r>
              <a:rPr lang="cs-CZ" sz="2400" dirty="0" smtClean="0"/>
              <a:t> hmatech na kytaře) a ostatními prsty hráč tiskne jednotlivé struny.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Důležitá díla pro violoncello</a:t>
            </a:r>
          </a:p>
          <a:p>
            <a:pPr algn="ctr">
              <a:buNone/>
            </a:pPr>
            <a:endParaRPr lang="cs-CZ" sz="32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Pro každého cellistu jsou nejdůležitější následující skladby: </a:t>
            </a:r>
          </a:p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David </a:t>
            </a:r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Popper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– </a:t>
            </a:r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Hochschüle</a:t>
            </a:r>
            <a:endParaRPr lang="cs-CZ" sz="32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Alfredo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Piatti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– </a:t>
            </a:r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Capriccia</a:t>
            </a:r>
            <a:endParaRPr lang="cs-CZ" sz="32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Johann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Sebastian </a:t>
            </a:r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Bach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- Sólové suity</a:t>
            </a:r>
          </a:p>
          <a:p>
            <a:r>
              <a:rPr lang="cs-CZ" sz="3200" dirty="0" err="1" smtClean="0">
                <a:solidFill>
                  <a:schemeClr val="tx2">
                    <a:lumMod val="10000"/>
                  </a:schemeClr>
                </a:solidFill>
              </a:rPr>
              <a:t>Joseph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 Haydn - Koncert C dur a D dur</a:t>
            </a:r>
          </a:p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Antonín Dvořák - Koncert h moll.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6691" y="1340768"/>
            <a:ext cx="8640960" cy="9361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Obrázky </a:t>
            </a:r>
            <a:r>
              <a:rPr lang="cs-CZ" sz="2800" dirty="0">
                <a:solidFill>
                  <a:schemeClr val="bg1"/>
                </a:solidFill>
              </a:rPr>
              <a:t>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229413"/>
            <a:ext cx="807523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CITACE: OBRÁZKY, FOTOGRAFIE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</TotalTime>
  <Words>383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</vt:lpstr>
      <vt:lpstr>Violoncello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EU14</cp:lastModifiedBy>
  <cp:revision>74</cp:revision>
  <dcterms:created xsi:type="dcterms:W3CDTF">2011-09-27T06:27:05Z</dcterms:created>
  <dcterms:modified xsi:type="dcterms:W3CDTF">2012-05-30T12:04:58Z</dcterms:modified>
</cp:coreProperties>
</file>